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4"/>
  </p:notesMasterIdLst>
  <p:sldIdLst>
    <p:sldId id="256" r:id="rId2"/>
    <p:sldId id="259" r:id="rId3"/>
    <p:sldId id="275" r:id="rId4"/>
    <p:sldId id="260" r:id="rId5"/>
    <p:sldId id="261" r:id="rId6"/>
    <p:sldId id="265" r:id="rId7"/>
    <p:sldId id="285" r:id="rId8"/>
    <p:sldId id="296" r:id="rId9"/>
    <p:sldId id="286" r:id="rId10"/>
    <p:sldId id="287" r:id="rId11"/>
    <p:sldId id="288" r:id="rId12"/>
    <p:sldId id="297" r:id="rId13"/>
    <p:sldId id="298" r:id="rId14"/>
    <p:sldId id="300" r:id="rId15"/>
    <p:sldId id="299" r:id="rId16"/>
    <p:sldId id="301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289" r:id="rId25"/>
    <p:sldId id="290" r:id="rId26"/>
    <p:sldId id="291" r:id="rId27"/>
    <p:sldId id="292" r:id="rId28"/>
    <p:sldId id="293" r:id="rId29"/>
    <p:sldId id="302" r:id="rId30"/>
    <p:sldId id="267" r:id="rId31"/>
    <p:sldId id="266" r:id="rId32"/>
    <p:sldId id="26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5" autoAdjust="0"/>
    <p:restoredTop sz="88810" autoAdjust="0"/>
  </p:normalViewPr>
  <p:slideViewPr>
    <p:cSldViewPr>
      <p:cViewPr>
        <p:scale>
          <a:sx n="70" d="100"/>
          <a:sy n="70" d="100"/>
        </p:scale>
        <p:origin x="-114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A6E00-A448-402B-9CE7-C64CC122FE0E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B9537-5B27-40FF-8C7E-C955F6B56A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2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00.png"/><Relationship Id="rId10" Type="http://schemas.openxmlformats.org/officeDocument/2006/relationships/image" Target="../media/image30.png"/><Relationship Id="rId4" Type="http://schemas.openxmlformats.org/officeDocument/2006/relationships/image" Target="../media/image9.jp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9.jpg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audio" Target="../media/audio1.wav"/><Relationship Id="rId5" Type="http://schemas.openxmlformats.org/officeDocument/2006/relationships/image" Target="../media/image39.png"/><Relationship Id="rId4" Type="http://schemas.openxmlformats.org/officeDocument/2006/relationships/image" Target="../media/image9.jp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3" Type="http://schemas.openxmlformats.org/officeDocument/2006/relationships/image" Target="../media/image38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audio" Target="../media/audio1.wav"/><Relationship Id="rId10" Type="http://schemas.openxmlformats.org/officeDocument/2006/relationships/image" Target="../media/image49.png"/><Relationship Id="rId4" Type="http://schemas.openxmlformats.org/officeDocument/2006/relationships/image" Target="../media/image9.jpg"/><Relationship Id="rId1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9.jpg"/><Relationship Id="rId7" Type="http://schemas.openxmlformats.org/officeDocument/2006/relationships/image" Target="../media/image5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audio" Target="../media/audio1.wav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audio" Target="../media/audio1.wav"/><Relationship Id="rId3" Type="http://schemas.openxmlformats.org/officeDocument/2006/relationships/image" Target="../media/image9.jp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48.png"/><Relationship Id="rId10" Type="http://schemas.openxmlformats.org/officeDocument/2006/relationships/image" Target="../media/image65.png"/><Relationship Id="rId4" Type="http://schemas.openxmlformats.org/officeDocument/2006/relationships/image" Target="../media/image47.png"/><Relationship Id="rId9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audio" Target="../media/audio1.wav"/><Relationship Id="rId3" Type="http://schemas.openxmlformats.org/officeDocument/2006/relationships/image" Target="../media/image9.jp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9.jpg"/><Relationship Id="rId7" Type="http://schemas.openxmlformats.org/officeDocument/2006/relationships/image" Target="../media/image8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9.jp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.jpg"/><Relationship Id="rId7" Type="http://schemas.openxmlformats.org/officeDocument/2006/relationships/image" Target="../media/image9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5" Type="http://schemas.openxmlformats.org/officeDocument/2006/relationships/image" Target="../media/image3.jp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9.jpg"/><Relationship Id="rId7" Type="http://schemas.openxmlformats.org/officeDocument/2006/relationships/image" Target="../media/image10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9.jpg"/><Relationship Id="rId7" Type="http://schemas.openxmlformats.org/officeDocument/2006/relationships/image" Target="../media/image1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9.jpg"/><Relationship Id="rId7" Type="http://schemas.openxmlformats.org/officeDocument/2006/relationships/image" Target="../media/image1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9.jpg"/><Relationship Id="rId7" Type="http://schemas.openxmlformats.org/officeDocument/2006/relationships/image" Target="../media/image1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9.jpg"/><Relationship Id="rId7" Type="http://schemas.openxmlformats.org/officeDocument/2006/relationships/image" Target="../media/image136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9.jpg"/><Relationship Id="rId7" Type="http://schemas.openxmlformats.org/officeDocument/2006/relationships/image" Target="../media/image1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11" Type="http://schemas.openxmlformats.org/officeDocument/2006/relationships/audio" Target="../media/audio1.wav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9.jpg"/><Relationship Id="rId7" Type="http://schemas.openxmlformats.org/officeDocument/2006/relationships/image" Target="../media/image1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11" Type="http://schemas.openxmlformats.org/officeDocument/2006/relationships/audio" Target="../media/audio1.wav"/><Relationship Id="rId5" Type="http://schemas.openxmlformats.org/officeDocument/2006/relationships/image" Target="../media/image149.png"/><Relationship Id="rId10" Type="http://schemas.openxmlformats.org/officeDocument/2006/relationships/image" Target="../media/image154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4.png"/><Relationship Id="rId3" Type="http://schemas.openxmlformats.org/officeDocument/2006/relationships/image" Target="../media/image9.jpg"/><Relationship Id="rId7" Type="http://schemas.openxmlformats.org/officeDocument/2006/relationships/image" Target="../media/image158.png"/><Relationship Id="rId12" Type="http://schemas.openxmlformats.org/officeDocument/2006/relationships/image" Target="../media/image16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5" Type="http://schemas.openxmlformats.org/officeDocument/2006/relationships/image" Target="../media/image156.png"/><Relationship Id="rId10" Type="http://schemas.openxmlformats.org/officeDocument/2006/relationships/image" Target="../media/image161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Relationship Id="rId1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9.jpg"/><Relationship Id="rId7" Type="http://schemas.openxmlformats.org/officeDocument/2006/relationships/image" Target="../media/image168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5" Type="http://schemas.openxmlformats.org/officeDocument/2006/relationships/image" Target="../media/image166.png"/><Relationship Id="rId10" Type="http://schemas.openxmlformats.org/officeDocument/2006/relationships/image" Target="../media/image171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3" Type="http://schemas.openxmlformats.org/officeDocument/2006/relationships/image" Target="../media/image9.jp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5" Type="http://schemas.openxmlformats.org/officeDocument/2006/relationships/image" Target="../media/image174.png"/><Relationship Id="rId10" Type="http://schemas.openxmlformats.org/officeDocument/2006/relationships/image" Target="../media/image179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Relationship Id="rId1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11" Type="http://schemas.openxmlformats.org/officeDocument/2006/relationships/image" Target="../media/image9.jpg"/><Relationship Id="rId5" Type="http://schemas.openxmlformats.org/officeDocument/2006/relationships/image" Target="../media/image185.png"/><Relationship Id="rId10" Type="http://schemas.openxmlformats.org/officeDocument/2006/relationships/image" Target="../media/image191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jpg"/><Relationship Id="rId7" Type="http://schemas.openxmlformats.org/officeDocument/2006/relationships/image" Target="../media/image19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9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19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png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810.png"/><Relationship Id="rId11" Type="http://schemas.openxmlformats.org/officeDocument/2006/relationships/image" Target="../media/image25.png"/><Relationship Id="rId5" Type="http://schemas.openxmlformats.org/officeDocument/2006/relationships/image" Target="../media/image190.png"/><Relationship Id="rId10" Type="http://schemas.openxmlformats.org/officeDocument/2006/relationships/image" Target="../media/image24.png"/><Relationship Id="rId4" Type="http://schemas.openxmlformats.org/officeDocument/2006/relationships/image" Target="../media/image9.jp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981200" y="261641"/>
            <a:ext cx="5410200" cy="1262359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000" b="1" spc="50" dirty="0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সবাইকে </a:t>
            </a:r>
            <a:r>
              <a:rPr lang="en-US" sz="5000" b="1" spc="50" dirty="0" err="1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000" b="1" spc="50" dirty="0">
              <a:ln w="11430"/>
              <a:blipFill>
                <a:blip r:embed="rId5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16621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2510"/>
            <a:ext cx="1371600" cy="1662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7924800" cy="49389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3796645"/>
      </p:ext>
    </p:extLst>
  </p:cSld>
  <p:clrMapOvr>
    <a:masterClrMapping/>
  </p:clrMapOvr>
  <p:transition spd="slow" advTm="13620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" y="-1"/>
            <a:ext cx="1268105" cy="1495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95" y="0"/>
            <a:ext cx="1268105" cy="1495045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938115" y="1512626"/>
            <a:ext cx="7315200" cy="685799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752600" y="206514"/>
            <a:ext cx="5791200" cy="70788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0600" y="1537648"/>
                <a:ext cx="3165995" cy="572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02</a:t>
                </a:r>
                <a:r>
                  <a:rPr lang="en-US" sz="2200" dirty="0" smtClean="0"/>
                  <a:t>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2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𝑚𝑥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𝑚</m:t>
                        </m:r>
                      </m:den>
                    </m:f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𝑚𝑥</m:t>
                        </m:r>
                      </m:sup>
                    </m:sSup>
                    <m:r>
                      <a:rPr lang="en-US" sz="22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</m:t>
                    </m:r>
                  </m:oMath>
                </a14:m>
                <a:endParaRPr lang="en-US" sz="2200" b="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537648"/>
                <a:ext cx="3165995" cy="572273"/>
              </a:xfrm>
              <a:prstGeom prst="rect">
                <a:avLst/>
              </a:prstGeom>
              <a:blipFill rotWithShape="1">
                <a:blip r:embed="rId5"/>
                <a:stretch>
                  <a:fillRect l="-2505" r="-3661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14800" y="1488744"/>
                <a:ext cx="4173771" cy="605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03</a:t>
                </a:r>
                <a:r>
                  <a:rPr lang="en-US" sz="2200" dirty="0" smtClean="0"/>
                  <a:t>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2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𝑙𝑛𝑎</m:t>
                        </m:r>
                      </m:den>
                    </m:f>
                    <m:r>
                      <a:rPr lang="en-US" sz="22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</m:t>
                    </m:r>
                    <m:r>
                      <a:rPr lang="en-US" sz="2200" b="0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a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sz="2200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488744"/>
                <a:ext cx="4173771" cy="605102"/>
              </a:xfrm>
              <a:prstGeom prst="rect">
                <a:avLst/>
              </a:prstGeom>
              <a:blipFill rotWithShape="1">
                <a:blip r:embed="rId6"/>
                <a:stretch>
                  <a:fillRect l="-1752" r="-2336" b="-10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362200" y="152400"/>
            <a:ext cx="473078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spc="1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en-US" sz="4500" b="1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3 </a:t>
            </a:r>
            <a:r>
              <a:rPr lang="en-US" sz="4500" b="1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500" b="1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4500" b="1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2362200"/>
            <a:ext cx="7315200" cy="685799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46357" y="2417416"/>
                <a:ext cx="6049348" cy="554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উদাহরণঃ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যোজিত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ফল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357" y="2417416"/>
                <a:ext cx="6049348" cy="554383"/>
              </a:xfrm>
              <a:prstGeom prst="rect">
                <a:avLst/>
              </a:prstGeom>
              <a:blipFill rotWithShape="1">
                <a:blip r:embed="rId7"/>
                <a:stretch>
                  <a:fillRect l="-1714" t="-3333" r="-2319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957449" y="3352800"/>
            <a:ext cx="7315200" cy="312420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05651" y="3693372"/>
            <a:ext cx="10999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05632" y="3540972"/>
                <a:ext cx="1974835" cy="980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632" y="3540972"/>
                <a:ext cx="1974835" cy="980397"/>
              </a:xfrm>
              <a:prstGeom prst="rect">
                <a:avLst/>
              </a:prstGeom>
              <a:blipFill rotWithShape="1">
                <a:blip r:embed="rId8"/>
                <a:stretch>
                  <a:fillRect r="-5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55641" y="4226772"/>
                <a:ext cx="2706959" cy="980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641" y="4226772"/>
                <a:ext cx="2706959" cy="980397"/>
              </a:xfrm>
              <a:prstGeom prst="rect">
                <a:avLst/>
              </a:prstGeom>
              <a:blipFill rotWithShape="1">
                <a:blip r:embed="rId9"/>
                <a:stretch>
                  <a:fillRect r="-3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39051" y="4836372"/>
                <a:ext cx="2295180" cy="744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⇒</m:t>
                      </m:r>
                      <m:f>
                        <m:f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𝑙𝑛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051" y="4836372"/>
                <a:ext cx="2295180" cy="744114"/>
              </a:xfrm>
              <a:prstGeom prst="rect">
                <a:avLst/>
              </a:prstGeom>
              <a:blipFill rotWithShape="1">
                <a:blip r:embed="rId10"/>
                <a:stretch>
                  <a:fillRect r="-4521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839051" y="5580486"/>
                <a:ext cx="2092688" cy="744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⇒</m:t>
                      </m:r>
                      <m:f>
                        <m:f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𝑙𝑛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051" y="5580486"/>
                <a:ext cx="2092688" cy="744114"/>
              </a:xfrm>
              <a:prstGeom prst="rect">
                <a:avLst/>
              </a:prstGeom>
              <a:blipFill rotWithShape="1">
                <a:blip r:embed="rId11"/>
                <a:stretch>
                  <a:fillRect r="-4956" b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145843" y="5848290"/>
            <a:ext cx="87395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(Ans.)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9548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79">
        <p14:ferris dir="l"/>
        <p:sndAc>
          <p:stSnd>
            <p:snd r:embed="rId3" name="chimes.wav"/>
          </p:stSnd>
        </p:sndAc>
      </p:transition>
    </mc:Choice>
    <mc:Fallback>
      <p:transition spd="slow" advTm="5879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4" grpId="0"/>
      <p:bldP spid="5" grpId="0"/>
      <p:bldP spid="6" grpId="0"/>
      <p:bldP spid="10" grpId="0" animBg="1"/>
      <p:bldP spid="11" grpId="0"/>
      <p:bldP spid="12" grpId="0" animBg="1"/>
      <p:bldP spid="13" grpId="0"/>
      <p:bldP spid="14" grpId="0"/>
      <p:bldP spid="15" grpId="0"/>
      <p:bldP spid="16" grpId="0"/>
      <p:bldP spid="17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" y="-1"/>
            <a:ext cx="1268105" cy="1495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95" y="0"/>
            <a:ext cx="1268105" cy="149504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38115" y="1512626"/>
            <a:ext cx="7315200" cy="685799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90600" y="2362200"/>
            <a:ext cx="7315200" cy="838200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20659" y="2433049"/>
                <a:ext cx="6323141" cy="691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উদাহরণঃ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  <m:t>𝑐𝑜𝑠𝑥</m:t>
                            </m:r>
                          </m:e>
                        </m:d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যোজিত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ফল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659" y="2433049"/>
                <a:ext cx="6323141" cy="691151"/>
              </a:xfrm>
              <a:prstGeom prst="rect">
                <a:avLst/>
              </a:prstGeom>
              <a:blipFill rotWithShape="1">
                <a:blip r:embed="rId4"/>
                <a:stretch>
                  <a:fillRect l="-1638" r="-202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938115" y="3338015"/>
            <a:ext cx="7315200" cy="312420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09800" y="3657600"/>
            <a:ext cx="10999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97148" y="228600"/>
            <a:ext cx="5638800" cy="914400"/>
          </a:xfrm>
          <a:prstGeom prst="roundRect">
            <a:avLst/>
          </a:prstGeom>
          <a:solidFill>
            <a:srgbClr val="00B050">
              <a:alpha val="39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156076" y="1524000"/>
                <a:ext cx="3644524" cy="572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04</a:t>
                </a:r>
                <a:r>
                  <a:rPr lang="en-US" sz="2200" dirty="0" smtClean="0"/>
                  <a:t>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2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sz="22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𝑙𝑛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2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</m:t>
                    </m:r>
                    <m:r>
                      <a:rPr lang="en-US" sz="2200" b="0" i="0" smtClean="0">
                        <a:latin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sz="2200" b="0" dirty="0" smtClean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76" y="1524000"/>
                <a:ext cx="3644524" cy="572273"/>
              </a:xfrm>
              <a:prstGeom prst="rect">
                <a:avLst/>
              </a:prstGeom>
              <a:blipFill rotWithShape="1">
                <a:blip r:embed="rId5"/>
                <a:stretch>
                  <a:fillRect l="-2174" r="-2843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953000" y="1572912"/>
                <a:ext cx="3181448" cy="483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05</a:t>
                </a:r>
                <a:r>
                  <a:rPr lang="en-US" sz="2200" dirty="0" smtClean="0"/>
                  <a:t>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2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200" b="0" i="1" smtClean="0">
                            <a:latin typeface="Cambria Math"/>
                          </a:rPr>
                          <m:t>𝑐𝑜𝑠𝑥</m:t>
                        </m:r>
                        <m:r>
                          <a:rPr lang="en-US" sz="2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𝑠𝑖𝑛𝑥</m:t>
                    </m:r>
                    <m:r>
                      <a:rPr lang="en-US" sz="22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</m:t>
                    </m:r>
                  </m:oMath>
                </a14:m>
                <a:endParaRPr lang="en-US" sz="2200" b="0" dirty="0" smtClean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572912"/>
                <a:ext cx="3181448" cy="483337"/>
              </a:xfrm>
              <a:prstGeom prst="rect">
                <a:avLst/>
              </a:prstGeom>
              <a:blipFill rotWithShape="1">
                <a:blip r:embed="rId6"/>
                <a:stretch>
                  <a:fillRect l="-3455" t="-136709" r="-1919" b="-198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133600" y="281970"/>
            <a:ext cx="465704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 ও 5 </a:t>
            </a:r>
            <a:r>
              <a:rPr lang="en-US" sz="4500" b="1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500" b="1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4500" b="1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24200" y="3524521"/>
                <a:ext cx="1902187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𝑐𝑜𝑠𝑥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524521"/>
                <a:ext cx="1902187" cy="818879"/>
              </a:xfrm>
              <a:prstGeom prst="rect">
                <a:avLst/>
              </a:prstGeom>
              <a:blipFill rotWithShape="1">
                <a:blip r:embed="rId7"/>
                <a:stretch>
                  <a:fillRect r="-3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59790" y="4286521"/>
                <a:ext cx="2441309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𝑐𝑜𝑠𝑥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790" y="4286521"/>
                <a:ext cx="2441309" cy="818879"/>
              </a:xfrm>
              <a:prstGeom prst="rect">
                <a:avLst/>
              </a:prstGeom>
              <a:blipFill rotWithShape="1">
                <a:blip r:embed="rId8"/>
                <a:stretch>
                  <a:fillRect r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43200" y="5117068"/>
                <a:ext cx="20847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𝑠𝑖𝑛𝑥</m:t>
                      </m:r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c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117068"/>
                <a:ext cx="2084738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321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298243" y="5105400"/>
            <a:ext cx="87395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(Ans.)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39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doors dir="vert"/>
        <p:sndAc>
          <p:stSnd>
            <p:snd r:embed="rId2" name="chimes.wav"/>
          </p:stSnd>
        </p:sndAc>
      </p:transition>
    </mc:Choice>
    <mc:Fallback>
      <p:transition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/>
      <p:bldP spid="6" grpId="0" animBg="1"/>
      <p:bldP spid="5" grpId="0"/>
      <p:bldP spid="7" grpId="0"/>
      <p:bldP spid="10" grpId="0"/>
      <p:bldP spid="2" grpId="0"/>
      <p:bldP spid="16" grpId="0"/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97148" y="228600"/>
            <a:ext cx="5638800" cy="914400"/>
          </a:xfrm>
          <a:prstGeom prst="roundRect">
            <a:avLst/>
          </a:prstGeom>
          <a:solidFill>
            <a:schemeClr val="tx2">
              <a:lumMod val="40000"/>
              <a:lumOff val="60000"/>
              <a:alpha val="83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590800" y="228600"/>
                <a:ext cx="3926075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pc="150" smtClean="0">
                          <a:ln w="11430"/>
                          <a:latin typeface="Cambria Math"/>
                          <a:cs typeface="NikoshBAN" pitchFamily="2" charset="0"/>
                        </a:rPr>
                        <m:t>সমস্যা</m:t>
                      </m:r>
                      <m:r>
                        <a:rPr lang="en-US" sz="5000" b="1" i="1" spc="150" smtClean="0">
                          <a:ln w="11430"/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5000" b="1" i="1" spc="150" smtClean="0">
                          <a:ln w="11430"/>
                          <a:latin typeface="Cambria Math"/>
                          <a:cs typeface="NikoshBAN" pitchFamily="2" charset="0"/>
                        </a:rPr>
                        <m:t>ও</m:t>
                      </m:r>
                      <m:r>
                        <a:rPr lang="en-US" sz="5000" b="1" i="1" spc="150" smtClean="0">
                          <a:ln w="11430"/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5000" b="1" i="1" spc="150" smtClean="0">
                          <a:ln w="11430"/>
                          <a:latin typeface="Cambria Math"/>
                          <a:cs typeface="NikoshBAN" pitchFamily="2" charset="0"/>
                        </a:rPr>
                        <m:t>সমাধান</m:t>
                      </m:r>
                    </m:oMath>
                  </m:oMathPara>
                </a14:m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28600"/>
                <a:ext cx="3926075" cy="861774"/>
              </a:xfrm>
              <a:prstGeom prst="rect">
                <a:avLst/>
              </a:prstGeom>
              <a:blipFill rotWithShape="1">
                <a:blip r:embed="rId3"/>
                <a:stretch>
                  <a:fillRect t="-15603" r="-8851" b="-39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" y="-1"/>
            <a:ext cx="1268105" cy="1495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95" y="0"/>
            <a:ext cx="1268105" cy="149504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90600" y="1600200"/>
            <a:ext cx="7315200" cy="838200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20659" y="1671049"/>
                <a:ext cx="5329857" cy="668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উদাহরণঃ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6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  <m: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  <m:t>𝑐𝑜𝑠</m:t>
                            </m:r>
                            <m: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  <m: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যোজিত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ফল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659" y="1671049"/>
                <a:ext cx="5329857" cy="668645"/>
              </a:xfrm>
              <a:prstGeom prst="rect">
                <a:avLst/>
              </a:prstGeom>
              <a:blipFill rotWithShape="1">
                <a:blip r:embed="rId5"/>
                <a:stretch>
                  <a:fillRect l="-1943" r="-2629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938115" y="2819400"/>
            <a:ext cx="7315200" cy="312420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3138985"/>
            <a:ext cx="10999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24200" y="3005906"/>
                <a:ext cx="1461490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005906"/>
                <a:ext cx="1461490" cy="818879"/>
              </a:xfrm>
              <a:prstGeom prst="rect">
                <a:avLst/>
              </a:prstGeom>
              <a:blipFill rotWithShape="1">
                <a:blip r:embed="rId6"/>
                <a:stretch>
                  <a:fillRect r="-5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34225" y="3606976"/>
                <a:ext cx="1440331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225" y="3606976"/>
                <a:ext cx="1440331" cy="818879"/>
              </a:xfrm>
              <a:prstGeom prst="rect">
                <a:avLst/>
              </a:prstGeom>
              <a:blipFill rotWithShape="1">
                <a:blip r:embed="rId7"/>
                <a:stretch>
                  <a:fillRect r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79436" y="4205785"/>
                <a:ext cx="1784271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⇒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𝑠𝑒𝑐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436" y="4205785"/>
                <a:ext cx="1784271" cy="818879"/>
              </a:xfrm>
              <a:prstGeom prst="rect">
                <a:avLst/>
              </a:prstGeom>
              <a:blipFill rotWithShape="1">
                <a:blip r:embed="rId8"/>
                <a:stretch>
                  <a:fillRect r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85123" y="4891585"/>
                <a:ext cx="1540678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⇒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𝑡𝑎𝑛𝑥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123" y="4891585"/>
                <a:ext cx="1540678" cy="610936"/>
              </a:xfrm>
              <a:prstGeom prst="rect">
                <a:avLst/>
              </a:prstGeom>
              <a:blipFill rotWithShape="1">
                <a:blip r:embed="rId9"/>
                <a:stretch>
                  <a:fillRect r="-4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029200" y="5010090"/>
            <a:ext cx="87395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(Ans.)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15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9" grpId="0"/>
      <p:bldP spid="6" grpId="0" animBg="1"/>
      <p:bldP spid="8" grpId="0"/>
      <p:bldP spid="9" grpId="0" animBg="1"/>
      <p:bldP spid="10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97148" y="228600"/>
            <a:ext cx="5638800" cy="914400"/>
          </a:xfrm>
          <a:prstGeom prst="roundRect">
            <a:avLst/>
          </a:prstGeom>
          <a:solidFill>
            <a:srgbClr val="FFC000">
              <a:alpha val="83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90800" y="228600"/>
                <a:ext cx="3926075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pc="150" smtClean="0">
                          <a:ln w="11430"/>
                          <a:latin typeface="Cambria Math"/>
                          <a:cs typeface="NikoshBAN" pitchFamily="2" charset="0"/>
                        </a:rPr>
                        <m:t>সমস্যা</m:t>
                      </m:r>
                      <m:r>
                        <a:rPr lang="en-US" sz="5000" b="1" i="1" spc="150" smtClean="0">
                          <a:ln w="11430"/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5000" b="1" i="1" spc="150" smtClean="0">
                          <a:ln w="11430"/>
                          <a:latin typeface="Cambria Math"/>
                          <a:cs typeface="NikoshBAN" pitchFamily="2" charset="0"/>
                        </a:rPr>
                        <m:t>ও</m:t>
                      </m:r>
                      <m:r>
                        <a:rPr lang="en-US" sz="5000" b="1" i="1" spc="150" smtClean="0">
                          <a:ln w="11430"/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5000" b="1" i="1" spc="150" smtClean="0">
                          <a:ln w="11430"/>
                          <a:latin typeface="Cambria Math"/>
                          <a:cs typeface="NikoshBAN" pitchFamily="2" charset="0"/>
                        </a:rPr>
                        <m:t>সমাধান</m:t>
                      </m:r>
                    </m:oMath>
                  </m:oMathPara>
                </a14:m>
                <a:endParaRPr lang="en-US" sz="5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28600"/>
                <a:ext cx="3926075" cy="861774"/>
              </a:xfrm>
              <a:prstGeom prst="rect">
                <a:avLst/>
              </a:prstGeom>
              <a:blipFill rotWithShape="1">
                <a:blip r:embed="rId3"/>
                <a:stretch>
                  <a:fillRect t="-15603" r="-8851" b="-39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" y="-1"/>
            <a:ext cx="1268105" cy="1495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95" y="0"/>
            <a:ext cx="1268105" cy="149504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90600" y="1447800"/>
            <a:ext cx="7315200" cy="838200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20659" y="1518649"/>
                <a:ext cx="5166351" cy="668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উদাহরণঃ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6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  <m: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  <m:t>𝑠𝑖𝑛𝑥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যোজিত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ফল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659" y="1518649"/>
                <a:ext cx="5166351" cy="668645"/>
              </a:xfrm>
              <a:prstGeom prst="rect">
                <a:avLst/>
              </a:prstGeom>
              <a:blipFill rotWithShape="1">
                <a:blip r:embed="rId5"/>
                <a:stretch>
                  <a:fillRect l="-2005" r="-2712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990600" y="2514600"/>
            <a:ext cx="7315200" cy="342900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0" y="2647679"/>
            <a:ext cx="10999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14600" y="2514600"/>
                <a:ext cx="2846036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𝑠𝑖𝑛𝑥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𝑠𝑖𝑛𝑥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𝑠𝑖𝑛𝑥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514600"/>
                <a:ext cx="2846036" cy="818879"/>
              </a:xfrm>
              <a:prstGeom prst="rect">
                <a:avLst/>
              </a:prstGeom>
              <a:blipFill rotWithShape="1">
                <a:blip r:embed="rId6"/>
                <a:stretch>
                  <a:fillRect r="-2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33600" y="3295921"/>
                <a:ext cx="2069606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𝑠𝑖𝑛𝑥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295921"/>
                <a:ext cx="2069606" cy="818879"/>
              </a:xfrm>
              <a:prstGeom prst="rect">
                <a:avLst/>
              </a:prstGeom>
              <a:blipFill rotWithShape="1">
                <a:blip r:embed="rId7"/>
                <a:stretch>
                  <a:fillRect r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62882" y="2514600"/>
                <a:ext cx="2180918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𝑠𝑖𝑛𝑥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882" y="2514600"/>
                <a:ext cx="2180918" cy="818879"/>
              </a:xfrm>
              <a:prstGeom prst="rect">
                <a:avLst/>
              </a:prstGeom>
              <a:blipFill rotWithShape="1">
                <a:blip r:embed="rId10"/>
                <a:stretch>
                  <a:fillRect r="-3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84422" y="3295920"/>
                <a:ext cx="3001719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𝑠𝑖𝑛𝑥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422" y="3295920"/>
                <a:ext cx="3001719" cy="818879"/>
              </a:xfrm>
              <a:prstGeom prst="rect">
                <a:avLst/>
              </a:prstGeom>
              <a:blipFill rotWithShape="1">
                <a:blip r:embed="rId11"/>
                <a:stretch>
                  <a:fillRect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79881" y="3886200"/>
                <a:ext cx="3495059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𝑠𝑒𝑐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𝑐𝑜𝑠𝑥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𝑠𝑖𝑛𝑥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𝑐𝑜𝑠𝑥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881" y="3886200"/>
                <a:ext cx="3495059" cy="818879"/>
              </a:xfrm>
              <a:prstGeom prst="rect">
                <a:avLst/>
              </a:prstGeom>
              <a:blipFill rotWithShape="1">
                <a:blip r:embed="rId12"/>
                <a:stretch>
                  <a:fillRect r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79881" y="4362721"/>
                <a:ext cx="2792110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𝑡𝑎𝑛𝑥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𝑠𝑒𝑐𝑥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𝑡𝑎𝑛𝑥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881" y="4362721"/>
                <a:ext cx="2792110" cy="818879"/>
              </a:xfrm>
              <a:prstGeom prst="rect">
                <a:avLst/>
              </a:prstGeom>
              <a:blipFill rotWithShape="1">
                <a:blip r:embed="rId13"/>
                <a:stretch>
                  <a:fillRect r="-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79881" y="5040868"/>
                <a:ext cx="252761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𝑡𝑎𝑛𝑥</m:t>
                      </m:r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r>
                        <a:rPr lang="en-US" sz="2200" b="0" i="1" smtClean="0">
                          <a:latin typeface="Cambria Math"/>
                        </a:rPr>
                        <m:t>𝑠𝑒𝑐𝑥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881" y="5040868"/>
                <a:ext cx="2527615" cy="430887"/>
              </a:xfrm>
              <a:prstGeom prst="rect">
                <a:avLst/>
              </a:prstGeom>
              <a:blipFill rotWithShape="1">
                <a:blip r:embed="rId14"/>
                <a:stretch>
                  <a:fillRect t="-8451" r="-3865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029200" y="5010090"/>
            <a:ext cx="87395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(Ans.)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39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1" grpId="0"/>
      <p:bldP spid="12" grpId="0" animBg="1"/>
      <p:bldP spid="13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"/>
            <a:ext cx="1066800" cy="1257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" y="0"/>
            <a:ext cx="1066800" cy="125771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04800" y="1315372"/>
            <a:ext cx="8458200" cy="5237828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97148" y="228600"/>
            <a:ext cx="5638800" cy="762000"/>
          </a:xfrm>
          <a:prstGeom prst="roundRect">
            <a:avLst/>
          </a:prstGeom>
          <a:solidFill>
            <a:srgbClr val="00B050">
              <a:alpha val="39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228600"/>
            <a:ext cx="34499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1528146"/>
                <a:ext cx="8153400" cy="2053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ধরি,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যেখানে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ইন্টিগ্রেন্ড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আমাদের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জানা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আদর্শ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প্রামান্য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আকারের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নয়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ৎ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সরাসরি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যায়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না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প্রতিস্থাপন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পদ্ধতির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লক্ষ্য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হলো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চলকের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পরিবর্তনের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মাধ্যমে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ইন্টিগ্রেন্ডকে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জানা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আদর্শ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ইন্টিগ্রেন্ডে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পরিণত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নিম্নে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চলকের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পরিবর্তন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পদ্ধতি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আলোচনা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হলোঃ</a:t>
                </a:r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8146"/>
                <a:ext cx="8153400" cy="2053254"/>
              </a:xfrm>
              <a:prstGeom prst="rect">
                <a:avLst/>
              </a:prstGeom>
              <a:blipFill rotWithShape="1">
                <a:blip r:embed="rId4"/>
                <a:stretch>
                  <a:fillRect l="-1121" t="-35905" r="-1719" b="-5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0" y="4038600"/>
                <a:ext cx="3877728" cy="793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  <a:ea typeface="Cambria Math"/>
                          <a:cs typeface="NikoshBAN" pitchFamily="2" charset="0"/>
                        </a:rPr>
                        <m:t>∴</m:t>
                      </m:r>
                      <m:f>
                        <m:fPr>
                          <m:ctrlPr>
                            <a:rPr lang="en-US" sz="2400" i="1" dirty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𝑑𝐼</m:t>
                          </m:r>
                        </m:num>
                        <m:den>
                          <m:r>
                            <a:rPr lang="en-US" sz="2400" i="1" dirty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𝑑𝑢</m:t>
                          </m:r>
                        </m:den>
                      </m:f>
                      <m:r>
                        <a:rPr lang="en-US" sz="2400" i="1" dirty="0"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𝑑𝐼</m:t>
                          </m:r>
                        </m:num>
                        <m:den>
                          <m:r>
                            <a:rPr lang="en-US" sz="2400" i="1" dirty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 dirty="0">
                          <a:latin typeface="Cambria Math"/>
                          <a:ea typeface="Cambria Math"/>
                          <a:cs typeface="NikoshBAN" pitchFamily="2" charset="0"/>
                        </a:rPr>
                        <m:t>.</m:t>
                      </m:r>
                      <m:f>
                        <m:fPr>
                          <m:ctrlPr>
                            <a:rPr lang="en-US" sz="2400" i="1" dirty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2400" i="1" dirty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𝑑𝑢</m:t>
                          </m:r>
                        </m:den>
                      </m:f>
                      <m:r>
                        <a:rPr lang="en-US" sz="2400" i="1" dirty="0"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400" i="1" dirty="0">
                          <a:latin typeface="Cambria Math"/>
                          <a:ea typeface="Cambria Math"/>
                          <a:cs typeface="NikoshBAN" pitchFamily="2" charset="0"/>
                        </a:rPr>
                        <m:t>𝑓</m:t>
                      </m:r>
                      <m:d>
                        <m:dPr>
                          <m:ctrlPr>
                            <a:rPr lang="en-US" sz="2400" i="1" dirty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𝑥</m:t>
                          </m:r>
                        </m:e>
                      </m:d>
                      <m:r>
                        <a:rPr lang="en-US" sz="2400" i="1" dirty="0">
                          <a:latin typeface="Cambria Math"/>
                          <a:ea typeface="Cambria Math"/>
                          <a:cs typeface="NikoshBAN" pitchFamily="2" charset="0"/>
                        </a:rPr>
                        <m:t>𝑔</m:t>
                      </m:r>
                      <m:r>
                        <a:rPr lang="en-US" sz="2400" i="1" dirty="0">
                          <a:latin typeface="Cambria Math"/>
                          <a:ea typeface="Cambria Math"/>
                          <a:cs typeface="NikoshBAN" pitchFamily="2" charset="0"/>
                        </a:rPr>
                        <m:t>′(</m:t>
                      </m:r>
                      <m:r>
                        <a:rPr lang="en-US" sz="2400" i="1" dirty="0">
                          <a:latin typeface="Cambria Math"/>
                          <a:ea typeface="Cambria Math"/>
                          <a:cs typeface="NikoshBAN" pitchFamily="2" charset="0"/>
                        </a:rPr>
                        <m:t>𝑢</m:t>
                      </m:r>
                      <m:r>
                        <a:rPr lang="en-US" sz="2400" i="1" dirty="0">
                          <a:latin typeface="Cambria Math"/>
                          <a:ea typeface="Cambria Math"/>
                          <a:cs typeface="NikoshBAN" pitchFamily="2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038600"/>
                <a:ext cx="3877728" cy="793615"/>
              </a:xfrm>
              <a:prstGeom prst="rect">
                <a:avLst/>
              </a:prstGeom>
              <a:blipFill rotWithShape="1">
                <a:blip r:embed="rId5"/>
                <a:stretch>
                  <a:fillRect r="-2830" b="-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82565" y="3532496"/>
                <a:ext cx="3994235" cy="624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এখন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𝑔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𝑢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হইলে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𝑑𝑥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𝑑𝑢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𝑔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′(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𝑢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565" y="3532496"/>
                <a:ext cx="3994235" cy="624273"/>
              </a:xfrm>
              <a:prstGeom prst="rect">
                <a:avLst/>
              </a:prstGeom>
              <a:blipFill rotWithShape="1">
                <a:blip r:embed="rId6"/>
                <a:stretch>
                  <a:fillRect l="-2443" r="-3206" b="-1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06479" y="3124200"/>
                <a:ext cx="5932521" cy="624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ধরি,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NikoshBAN" pitchFamily="2" charset="0"/>
                      </a:rPr>
                      <m:t>I</m:t>
                    </m:r>
                    <m:r>
                      <a:rPr lang="en-US" sz="2400">
                        <a:latin typeface="Cambria Math"/>
                        <a:cs typeface="NikoshBAN" pitchFamily="2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তাহা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সংজ্ঞানুযায়ী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𝑑𝐼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𝑑𝑥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𝑓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479" y="3124200"/>
                <a:ext cx="5932521" cy="624273"/>
              </a:xfrm>
              <a:prstGeom prst="rect">
                <a:avLst/>
              </a:prstGeom>
              <a:blipFill rotWithShape="1">
                <a:blip r:embed="rId7"/>
                <a:stretch>
                  <a:fillRect l="-1540" r="-1745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2000" y="4814248"/>
                <a:ext cx="5414944" cy="624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𝑑𝐼</m:t>
                        </m:r>
                      </m:num>
                      <m:den>
                        <m:r>
                          <a:rPr lang="en-US" sz="2400" i="1" dirty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𝑑𝑢</m:t>
                        </m:r>
                      </m:den>
                    </m:f>
                    <m:r>
                      <a:rPr lang="en-US" sz="2400" i="1" dirty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400" i="1" dirty="0">
                        <a:latin typeface="Cambria Math"/>
                        <a:ea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𝑢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en-US" sz="2400" b="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𝑔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dirty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𝑢</m:t>
                        </m:r>
                      </m:e>
                    </m:d>
                    <m:r>
                      <a:rPr lang="en-US" sz="2400" b="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           [∵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𝑔</m:t>
                    </m:r>
                    <m:d>
                      <m:dPr>
                        <m:ctrlPr>
                          <a:rPr lang="en-US" sz="2400" b="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u</m:t>
                        </m:r>
                      </m:e>
                    </m:d>
                    <m:r>
                      <a:rPr lang="en-US" sz="2400" b="0" i="0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]</m:t>
                    </m:r>
                  </m:oMath>
                </a14:m>
                <a:endParaRPr lang="en-US" sz="2400" b="0" dirty="0" smtClean="0">
                  <a:latin typeface="NikoshBAN" pitchFamily="2" charset="0"/>
                  <a:ea typeface="Cambria Math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814248"/>
                <a:ext cx="5414944" cy="624273"/>
              </a:xfrm>
              <a:prstGeom prst="rect">
                <a:avLst/>
              </a:prstGeom>
              <a:blipFill rotWithShape="1">
                <a:blip r:embed="rId8"/>
                <a:stretch>
                  <a:fillRect l="-1689" r="-1802" b="-1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2000" y="5355608"/>
                <a:ext cx="48956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সুতরাং </a:t>
                </a:r>
                <a:r>
                  <a:rPr lang="en-US" sz="2400" dirty="0" err="1" smtClean="0">
                    <a:latin typeface="NikoshBAN" pitchFamily="2" charset="0"/>
                    <a:ea typeface="Cambria Math"/>
                    <a:cs typeface="NikoshBAN" pitchFamily="2" charset="0"/>
                  </a:rPr>
                  <a:t>সংজ্ঞানুযায়ী</a:t>
                </a:r>
                <a:r>
                  <a:rPr lang="en-US" sz="24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I</m:t>
                    </m:r>
                    <m:r>
                      <a:rPr lang="en-US" sz="2400" i="1" dirty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400" i="1" dirty="0">
                        <a:latin typeface="Cambria Math"/>
                        <a:ea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𝑢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en-US" sz="2400" b="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𝑔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dirty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𝑢</m:t>
                        </m:r>
                      </m:e>
                    </m:d>
                    <m:r>
                      <a:rPr lang="en-US" sz="2400" b="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𝑑𝑢</m:t>
                    </m:r>
                  </m:oMath>
                </a14:m>
                <a:endParaRPr lang="en-US" sz="2400" b="0" dirty="0" smtClean="0">
                  <a:latin typeface="NikoshBAN" pitchFamily="2" charset="0"/>
                  <a:ea typeface="Cambria Math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355608"/>
                <a:ext cx="4895699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868" t="-9333" r="-249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5984" y="5791200"/>
                <a:ext cx="4253216" cy="518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𝑑𝑥</m:t>
                        </m:r>
                      </m:e>
                    </m:nary>
                    <m:r>
                      <a:rPr lang="en-US" sz="2400" i="1" dirty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400" i="1" dirty="0">
                        <a:latin typeface="Cambria Math"/>
                        <a:ea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𝑢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en-US" sz="2400" b="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𝑔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 dirty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𝑢</m:t>
                        </m:r>
                      </m:e>
                    </m:d>
                    <m:r>
                      <a:rPr lang="en-US" sz="2400" b="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𝑑𝑢</m:t>
                    </m:r>
                  </m:oMath>
                </a14:m>
                <a:endParaRPr lang="en-US" sz="2400" b="0" dirty="0" smtClean="0">
                  <a:latin typeface="NikoshBAN" pitchFamily="2" charset="0"/>
                  <a:ea typeface="Cambria Math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84" y="5791200"/>
                <a:ext cx="4253216" cy="518796"/>
              </a:xfrm>
              <a:prstGeom prst="rect">
                <a:avLst/>
              </a:prstGeom>
              <a:blipFill rotWithShape="1">
                <a:blip r:embed="rId10"/>
                <a:stretch>
                  <a:fillRect l="-5444" t="-142353" r="-2865" b="-20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47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6" grpId="0"/>
      <p:bldP spid="2" grpId="0"/>
      <p:bldP spid="3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7355" y="1295400"/>
            <a:ext cx="7767045" cy="5105400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505993" y="228600"/>
            <a:ext cx="6190207" cy="78557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205026"/>
            <a:ext cx="542007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সূত্রসমূহ</a:t>
            </a:r>
            <a:endParaRPr lang="en-US" sz="5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"/>
            <a:ext cx="1066800" cy="1257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" y="0"/>
            <a:ext cx="1066800" cy="1257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02299" y="1371600"/>
                <a:ext cx="5360506" cy="663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01</a:t>
                </a:r>
                <a:r>
                  <a:rPr lang="en-US" sz="2200" dirty="0" smtClean="0"/>
                  <a:t>.</a:t>
                </a:r>
                <a:r>
                  <a:rPr lang="en-US" sz="2200" i="1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2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𝑎𝑥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𝑎𝑥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200" b="0" i="1" smtClean="0">
                            <a:latin typeface="Cambria Math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  <m:r>
                          <a:rPr lang="en-US" sz="22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𝑐</m:t>
                    </m:r>
                    <m:r>
                      <a:rPr lang="en-US" sz="2200" b="0" i="1" smtClean="0">
                        <a:latin typeface="Cambria Math"/>
                      </a:rPr>
                      <m:t>, (</m:t>
                    </m:r>
                    <m:r>
                      <a:rPr lang="en-US" sz="2200" b="0" i="1" smtClean="0">
                        <a:latin typeface="Cambria Math"/>
                      </a:rPr>
                      <m:t>𝑛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≠−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200" b="0" i="1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299" y="1371600"/>
                <a:ext cx="5360506" cy="663323"/>
              </a:xfrm>
              <a:prstGeom prst="rect">
                <a:avLst/>
              </a:prstGeom>
              <a:blipFill rotWithShape="1">
                <a:blip r:embed="rId4"/>
                <a:stretch>
                  <a:fillRect l="-1479" r="-2162" b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02299" y="1942327"/>
                <a:ext cx="5325625" cy="572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0২</a:t>
                </a:r>
                <a:r>
                  <a:rPr lang="en-US" sz="2200" dirty="0" smtClean="0"/>
                  <a:t>.</a:t>
                </a:r>
                <a:r>
                  <a:rPr lang="en-US" sz="2200" i="1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2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200" b="0" i="1" smtClean="0"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𝑎𝑥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d>
                          </m:e>
                        </m:func>
                        <m:r>
                          <a:rPr lang="en-US" sz="22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2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</a:rPr>
                      <m:t>𝑐𝑜𝑠</m:t>
                    </m:r>
                    <m:r>
                      <a:rPr lang="en-US" sz="2200" b="0" i="1" smtClean="0">
                        <a:latin typeface="Cambria Math"/>
                      </a:rPr>
                      <m:t>⁡(</m:t>
                    </m:r>
                    <m:r>
                      <a:rPr lang="en-US" sz="2200" b="0" i="1" smtClean="0">
                        <a:latin typeface="Cambria Math"/>
                      </a:rPr>
                      <m:t>𝑎𝑥</m:t>
                    </m:r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𝑏</m:t>
                    </m:r>
                    <m:r>
                      <a:rPr lang="en-US" sz="2200" b="0" i="1" smtClean="0">
                        <a:latin typeface="Cambria Math"/>
                      </a:rPr>
                      <m:t>)+</m:t>
                    </m:r>
                    <m:r>
                      <a:rPr lang="en-US" sz="2200" b="0" i="1" smtClean="0">
                        <a:latin typeface="Cambria Math"/>
                      </a:rPr>
                      <m:t>𝑐</m:t>
                    </m:r>
                  </m:oMath>
                </a14:m>
                <a:endParaRPr lang="en-US" sz="2200" b="0" i="1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299" y="1942327"/>
                <a:ext cx="5325625" cy="572273"/>
              </a:xfrm>
              <a:prstGeom prst="rect">
                <a:avLst/>
              </a:prstGeom>
              <a:blipFill rotWithShape="1">
                <a:blip r:embed="rId5"/>
                <a:stretch>
                  <a:fillRect l="-1489" r="-1718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02299" y="2399527"/>
                <a:ext cx="5100692" cy="572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03</a:t>
                </a:r>
                <a:r>
                  <a:rPr lang="en-US" sz="2200" dirty="0" smtClean="0"/>
                  <a:t>.</a:t>
                </a:r>
                <a:r>
                  <a:rPr lang="en-US" sz="2200" i="1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2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200" b="0" i="1" smtClean="0">
                                <a:latin typeface="Cambria Math"/>
                              </a:rPr>
                              <m:t>𝑐𝑜𝑠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𝑎𝑥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d>
                          </m:e>
                        </m:func>
                        <m:r>
                          <a:rPr lang="en-US" sz="22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</a:rPr>
                      <m:t>𝑠𝑖𝑛</m:t>
                    </m:r>
                    <m:r>
                      <a:rPr lang="en-US" sz="2200" b="0" i="1" smtClean="0">
                        <a:latin typeface="Cambria Math"/>
                      </a:rPr>
                      <m:t>⁡(</m:t>
                    </m:r>
                    <m:r>
                      <a:rPr lang="en-US" sz="2200" b="0" i="1" smtClean="0">
                        <a:latin typeface="Cambria Math"/>
                      </a:rPr>
                      <m:t>𝑎𝑥</m:t>
                    </m:r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𝑏</m:t>
                    </m:r>
                    <m:r>
                      <a:rPr lang="en-US" sz="2200" b="0" i="1" smtClean="0">
                        <a:latin typeface="Cambria Math"/>
                      </a:rPr>
                      <m:t>)+</m:t>
                    </m:r>
                    <m:r>
                      <a:rPr lang="en-US" sz="2200" b="0" i="1" smtClean="0">
                        <a:latin typeface="Cambria Math"/>
                      </a:rPr>
                      <m:t>𝑐</m:t>
                    </m:r>
                  </m:oMath>
                </a14:m>
                <a:endParaRPr lang="en-US" sz="2200" b="0" i="1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299" y="2399527"/>
                <a:ext cx="5100692" cy="572273"/>
              </a:xfrm>
              <a:prstGeom prst="rect">
                <a:avLst/>
              </a:prstGeom>
              <a:blipFill rotWithShape="1">
                <a:blip r:embed="rId6"/>
                <a:stretch>
                  <a:fillRect l="-1555" r="-1794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25045" y="2819400"/>
                <a:ext cx="3591752" cy="483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04</a:t>
                </a:r>
                <a:r>
                  <a:rPr lang="en-US" sz="2200" dirty="0" smtClean="0"/>
                  <a:t>.</a:t>
                </a:r>
                <a:r>
                  <a:rPr lang="en-US" sz="2200" i="1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2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200" b="0" i="1" smtClean="0">
                            <a:latin typeface="Cambria Math"/>
                          </a:rPr>
                          <m:t>𝑡𝑎𝑛𝑥</m:t>
                        </m:r>
                        <m:r>
                          <a:rPr lang="en-US" sz="2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𝑙𝑛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𝑠𝑒𝑐𝑥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𝑐</m:t>
                    </m:r>
                  </m:oMath>
                </a14:m>
                <a:endParaRPr lang="en-US" sz="2200" b="0" i="1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045" y="2819400"/>
                <a:ext cx="3591752" cy="483337"/>
              </a:xfrm>
              <a:prstGeom prst="rect">
                <a:avLst/>
              </a:prstGeom>
              <a:blipFill rotWithShape="1">
                <a:blip r:embed="rId7"/>
                <a:stretch>
                  <a:fillRect l="-3390" t="-136709" r="-3051" b="-197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02299" y="3200400"/>
                <a:ext cx="3535648" cy="483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05</a:t>
                </a:r>
                <a:r>
                  <a:rPr lang="en-US" sz="2200" dirty="0" smtClean="0"/>
                  <a:t>.</a:t>
                </a:r>
                <a:r>
                  <a:rPr lang="en-US" sz="2200" i="1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2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200" b="0" i="1" smtClean="0">
                            <a:latin typeface="Cambria Math"/>
                          </a:rPr>
                          <m:t>𝑐𝑜𝑡𝑥</m:t>
                        </m:r>
                        <m:r>
                          <a:rPr lang="en-US" sz="2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𝑙𝑛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𝑠𝑖𝑛𝑥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𝑐</m:t>
                    </m:r>
                  </m:oMath>
                </a14:m>
                <a:endParaRPr lang="en-US" sz="2200" b="0" i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299" y="3200400"/>
                <a:ext cx="3535648" cy="483337"/>
              </a:xfrm>
              <a:prstGeom prst="rect">
                <a:avLst/>
              </a:prstGeom>
              <a:blipFill rotWithShape="1">
                <a:blip r:embed="rId8"/>
                <a:stretch>
                  <a:fillRect l="-3103" t="-136709" r="-3621" b="-198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02299" y="3515790"/>
                <a:ext cx="7161256" cy="599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06</a:t>
                </a:r>
                <a:r>
                  <a:rPr lang="en-US" sz="2200" dirty="0" smtClean="0"/>
                  <a:t>.</a:t>
                </a:r>
                <a:r>
                  <a:rPr lang="en-US" sz="2200" i="1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2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200" b="0" i="1" smtClean="0">
                            <a:latin typeface="Cambria Math"/>
                          </a:rPr>
                          <m:t>𝑠𝑒𝑐𝑥</m:t>
                        </m:r>
                        <m:r>
                          <a:rPr lang="en-US" sz="2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𝑙𝑛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𝑠𝑒𝑐𝑥</m:t>
                        </m:r>
                        <m:r>
                          <a:rPr lang="en-US" sz="2200" b="0" i="1" smtClean="0">
                            <a:latin typeface="Cambria Math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𝑡𝑎𝑛𝑥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𝑐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𝑙𝑛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tan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⁡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2200" b="0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𝑐</m:t>
                    </m:r>
                  </m:oMath>
                </a14:m>
                <a:endParaRPr lang="en-US" sz="2200" b="0" i="1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299" y="3515790"/>
                <a:ext cx="7161256" cy="599010"/>
              </a:xfrm>
              <a:prstGeom prst="rect">
                <a:avLst/>
              </a:prstGeom>
              <a:blipFill rotWithShape="1">
                <a:blip r:embed="rId9"/>
                <a:stretch>
                  <a:fillRect l="-1107" r="-1022" b="-9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18221" y="3975426"/>
                <a:ext cx="7075976" cy="596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07</a:t>
                </a:r>
                <a:r>
                  <a:rPr lang="en-US" sz="2200" dirty="0" smtClean="0"/>
                  <a:t>.</a:t>
                </a:r>
                <a:r>
                  <a:rPr lang="en-US" sz="2200" i="1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2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200" b="0" i="1" smtClean="0">
                            <a:latin typeface="Cambria Math"/>
                          </a:rPr>
                          <m:t>𝑐𝑜𝑠𝑒𝑐𝑥</m:t>
                        </m:r>
                        <m:r>
                          <a:rPr lang="en-US" sz="2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𝑙𝑛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𝑡𝑎𝑛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𝑐</m:t>
                    </m:r>
                    <m:r>
                      <a:rPr lang="en-US" sz="2200" b="0" i="1" smtClean="0">
                        <a:latin typeface="Cambria Math"/>
                      </a:rPr>
                      <m:t>=−</m:t>
                    </m:r>
                    <m:r>
                      <a:rPr lang="en-US" sz="2200" b="0" i="1" smtClean="0">
                        <a:latin typeface="Cambria Math"/>
                      </a:rPr>
                      <m:t>𝑙𝑛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cosecx</m:t>
                        </m:r>
                        <m:r>
                          <a:rPr lang="en-US" sz="2200" b="0" i="0" smtClean="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cotx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𝑐</m:t>
                    </m:r>
                  </m:oMath>
                </a14:m>
                <a:endParaRPr lang="en-US" sz="2200" b="0" i="1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221" y="3975426"/>
                <a:ext cx="7075976" cy="596574"/>
              </a:xfrm>
              <a:prstGeom prst="rect">
                <a:avLst/>
              </a:prstGeom>
              <a:blipFill rotWithShape="1">
                <a:blip r:embed="rId10"/>
                <a:stretch>
                  <a:fillRect l="-1034" r="-1120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44939" y="4419600"/>
                <a:ext cx="3833870" cy="68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08</a:t>
                </a:r>
                <a:r>
                  <a:rPr lang="en-US" sz="2200" dirty="0" smtClean="0"/>
                  <a:t>.</a:t>
                </a:r>
                <a:r>
                  <a:rPr lang="en-US" sz="2200" i="1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′(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𝑙𝑛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</m:oMath>
                </a14:m>
                <a:endParaRPr lang="en-US" sz="2400" b="0" i="1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939" y="4419600"/>
                <a:ext cx="3833870" cy="680699"/>
              </a:xfrm>
              <a:prstGeom prst="rect">
                <a:avLst/>
              </a:prstGeom>
              <a:blipFill rotWithShape="1">
                <a:blip r:embed="rId11"/>
                <a:stretch>
                  <a:fillRect l="-2067" r="-3021" b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49274" y="4953000"/>
                <a:ext cx="6867586" cy="690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09</a:t>
                </a:r>
                <a:r>
                  <a:rPr lang="en-US" sz="2200" dirty="0" smtClean="0"/>
                  <a:t>.</a:t>
                </a:r>
                <a:r>
                  <a:rPr lang="en-US" sz="2200" i="1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latin typeface="Cambria Math"/>
                          </a:rPr>
                          <m:t>𝑠𝑖𝑛𝑝𝑥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𝑐𝑜𝑠𝑞𝑥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𝑞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𝑐𝑜𝑥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𝑞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</m:oMath>
                </a14:m>
                <a:endParaRPr lang="en-US" sz="2400" b="0" i="1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274" y="4953000"/>
                <a:ext cx="6867586" cy="690382"/>
              </a:xfrm>
              <a:prstGeom prst="rect">
                <a:avLst/>
              </a:prstGeom>
              <a:blipFill rotWithShape="1">
                <a:blip r:embed="rId12"/>
                <a:stretch>
                  <a:fillRect l="-1065" r="-1331" b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66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762000" y="3245906"/>
            <a:ext cx="7467600" cy="3383494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762000" y="2444864"/>
            <a:ext cx="7467600" cy="603136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" y="0"/>
            <a:ext cx="1066800" cy="12577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"/>
            <a:ext cx="1066800" cy="125771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62000" y="1257715"/>
            <a:ext cx="7467600" cy="1025309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5631" y="1390472"/>
            <a:ext cx="76887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যোগজের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যোজ্য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cs typeface="NikoshBAN" pitchFamily="2" charset="0"/>
              </a:rPr>
              <a:t>1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মাত্রার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ঘাত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সেক্ষেত্রে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রাশিটিকে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z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যোগজীকরণ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505993" y="228600"/>
            <a:ext cx="6190207" cy="685800"/>
          </a:xfrm>
          <a:prstGeom prst="roundRect">
            <a:avLst/>
          </a:prstGeom>
          <a:solidFill>
            <a:schemeClr val="accent6">
              <a:lumMod val="75000"/>
              <a:alpha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895600" y="128826"/>
            <a:ext cx="36086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2141" y="1371600"/>
            <a:ext cx="1265090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কৌশল-0১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200" y="2393698"/>
                <a:ext cx="6100196" cy="703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উদাহরণঃ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6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  <m:t>5</m:t>
                                </m:r>
                                <m: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  <m:t>−</m:t>
                                </m:r>
                                <m: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  <m:t>3</m:t>
                                </m:r>
                                <m: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sz="260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যোজিত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ফল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93698"/>
                <a:ext cx="6100196" cy="703206"/>
              </a:xfrm>
              <a:prstGeom prst="rect">
                <a:avLst/>
              </a:prstGeom>
              <a:blipFill rotWithShape="1">
                <a:blip r:embed="rId4"/>
                <a:stretch>
                  <a:fillRect l="-1800" r="-220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914400" y="3393757"/>
            <a:ext cx="10999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47800" y="3810000"/>
                <a:ext cx="1795235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810000"/>
                <a:ext cx="1795235" cy="899670"/>
              </a:xfrm>
              <a:prstGeom prst="rect">
                <a:avLst/>
              </a:prstGeom>
              <a:blipFill rotWithShape="1">
                <a:blip r:embed="rId5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63068" y="3282301"/>
                <a:ext cx="273639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মনেকরি,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5</m:t>
                    </m:r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𝑧</m:t>
                    </m:r>
                  </m:oMath>
                </a14:m>
                <a:endParaRPr lang="en-US" sz="26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068" y="3282301"/>
                <a:ext cx="2736390" cy="492443"/>
              </a:xfrm>
              <a:prstGeom prst="rect">
                <a:avLst/>
              </a:prstGeom>
              <a:blipFill rotWithShape="1">
                <a:blip r:embed="rId6"/>
                <a:stretch>
                  <a:fillRect l="-3786" t="-8642" r="-6236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38659" y="3733800"/>
                <a:ext cx="225754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⇒</m:t>
                      </m:r>
                      <m:r>
                        <a:rPr lang="en-US" sz="2600" b="0" i="1" smtClean="0">
                          <a:latin typeface="Cambria Math"/>
                          <a:cs typeface="NikoshBAN" pitchFamily="2" charset="0"/>
                        </a:rPr>
                        <m:t>−</m:t>
                      </m:r>
                      <m:r>
                        <a:rPr lang="en-US" sz="2600" b="0" i="1" smtClean="0">
                          <a:latin typeface="Cambria Math"/>
                          <a:cs typeface="NikoshBAN" pitchFamily="2" charset="0"/>
                        </a:rPr>
                        <m:t>3</m:t>
                      </m:r>
                      <m:r>
                        <a:rPr lang="en-US" sz="2600" b="0" i="1" smtClean="0">
                          <a:latin typeface="Cambria Math"/>
                          <a:cs typeface="NikoshBAN" pitchFamily="2" charset="0"/>
                        </a:rPr>
                        <m:t>𝑑𝑥</m:t>
                      </m:r>
                      <m:r>
                        <a:rPr lang="en-US" sz="26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  <a:cs typeface="NikoshBAN" pitchFamily="2" charset="0"/>
                        </a:rPr>
                        <m:t>𝑑𝑧</m:t>
                      </m:r>
                    </m:oMath>
                  </m:oMathPara>
                </a14:m>
                <a:endParaRPr lang="en-US" sz="26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659" y="3733800"/>
                <a:ext cx="2257541" cy="492443"/>
              </a:xfrm>
              <a:prstGeom prst="rect">
                <a:avLst/>
              </a:prstGeom>
              <a:blipFill rotWithShape="1">
                <a:blip r:embed="rId7"/>
                <a:stretch>
                  <a:fillRect t="-8750" r="-5930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65244" y="3215130"/>
                <a:ext cx="1865446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244" y="3215130"/>
                <a:ext cx="1865446" cy="899670"/>
              </a:xfrm>
              <a:prstGeom prst="rect">
                <a:avLst/>
              </a:prstGeom>
              <a:blipFill rotWithShape="1">
                <a:blip r:embed="rId8"/>
                <a:stretch>
                  <a:fillRect r="-4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38658" y="4208032"/>
                <a:ext cx="2368725" cy="844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⇒</m:t>
                      </m:r>
                      <m:r>
                        <a:rPr lang="en-US" sz="2600" b="0" i="1" smtClean="0">
                          <a:latin typeface="Cambria Math"/>
                          <a:cs typeface="NikoshBAN" pitchFamily="2" charset="0"/>
                        </a:rPr>
                        <m:t>𝑑𝑥</m:t>
                      </m:r>
                      <m:r>
                        <a:rPr lang="en-US" sz="2600" b="0" i="1" smtClean="0">
                          <a:latin typeface="Cambria Math"/>
                          <a:cs typeface="NikoshBAN" pitchFamily="2" charset="0"/>
                        </a:rPr>
                        <m:t>=−</m:t>
                      </m:r>
                      <m:f>
                        <m:fPr>
                          <m:ctrlPr>
                            <a:rPr lang="en-US" sz="26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/>
                              <a:cs typeface="NikoshBAN" pitchFamily="2" charset="0"/>
                            </a:rPr>
                            <m:t>3</m:t>
                          </m:r>
                        </m:den>
                      </m:f>
                      <m:r>
                        <a:rPr lang="en-US" sz="2600" b="0" i="1" smtClean="0">
                          <a:latin typeface="Cambria Math"/>
                          <a:cs typeface="NikoshBAN" pitchFamily="2" charset="0"/>
                        </a:rPr>
                        <m:t>𝑑𝑧</m:t>
                      </m:r>
                    </m:oMath>
                  </m:oMathPara>
                </a14:m>
                <a:endParaRPr lang="en-US" sz="26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658" y="4208032"/>
                <a:ext cx="2368725" cy="844077"/>
              </a:xfrm>
              <a:prstGeom prst="rect">
                <a:avLst/>
              </a:prstGeom>
              <a:blipFill rotWithShape="1">
                <a:blip r:embed="rId9"/>
                <a:stretch>
                  <a:fillRect r="-5913" b="-2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64390" y="4414991"/>
                <a:ext cx="1801391" cy="995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390" y="4414991"/>
                <a:ext cx="1801391" cy="995209"/>
              </a:xfrm>
              <a:prstGeom prst="rect">
                <a:avLst/>
              </a:prstGeom>
              <a:blipFill rotWithShape="1">
                <a:blip r:embed="rId10"/>
                <a:stretch>
                  <a:fillRect r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41644" y="5330804"/>
                <a:ext cx="1753300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.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644" y="5330804"/>
                <a:ext cx="1753300" cy="612796"/>
              </a:xfrm>
              <a:prstGeom prst="rect">
                <a:avLst/>
              </a:prstGeom>
              <a:blipFill rotWithShape="1">
                <a:blip r:embed="rId11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68940" y="5864204"/>
                <a:ext cx="2257156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15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940" y="5864204"/>
                <a:ext cx="2257156" cy="612796"/>
              </a:xfrm>
              <a:prstGeom prst="rect">
                <a:avLst/>
              </a:prstGeom>
              <a:blipFill rotWithShape="1">
                <a:blip r:embed="rId12"/>
                <a:stretch>
                  <a:fillRect r="-2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/>
          <p:cNvSpPr/>
          <p:nvPr/>
        </p:nvSpPr>
        <p:spPr>
          <a:xfrm>
            <a:off x="4343400" y="3352800"/>
            <a:ext cx="685800" cy="2243445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99671" y="5943600"/>
            <a:ext cx="87395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(Ans.)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04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6" grpId="0" animBg="1"/>
      <p:bldP spid="7" grpId="0"/>
      <p:bldP spid="32" grpId="0" animBg="1"/>
      <p:bldP spid="33" grpId="0"/>
      <p:bldP spid="2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8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759724" y="3270132"/>
            <a:ext cx="7622275" cy="3359267"/>
          </a:xfrm>
          <a:prstGeom prst="round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62000" y="2444864"/>
            <a:ext cx="7543800" cy="603136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" y="0"/>
            <a:ext cx="1066800" cy="1257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"/>
            <a:ext cx="1066800" cy="125771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62000" y="1257715"/>
            <a:ext cx="7543800" cy="1025309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21831" y="1260144"/>
                <a:ext cx="7460169" cy="982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                    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যোগজ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2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2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  <m:t>𝑑𝑥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20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b="0" i="1" smtClean="0">
                                    <a:latin typeface="Cambria Math"/>
                                    <a:cs typeface="NikoshBAN" pitchFamily="2" charset="0"/>
                                  </a:rPr>
                                  <m:t>𝑎𝑥</m:t>
                                </m:r>
                                <m:r>
                                  <a:rPr lang="en-US" sz="2200" b="0" i="1" smtClean="0">
                                    <a:latin typeface="Cambria Math"/>
                                    <a:cs typeface="NikoshBAN" pitchFamily="2" charset="0"/>
                                  </a:rPr>
                                  <m:t>+</m:t>
                                </m:r>
                                <m:r>
                                  <a:rPr lang="en-US" sz="2200" b="0" i="1" smtClean="0">
                                    <a:latin typeface="Cambria Math"/>
                                    <a:cs typeface="NikoshBAN" pitchFamily="2" charset="0"/>
                                  </a:rPr>
                                  <m:t>𝑏</m:t>
                                </m:r>
                              </m:e>
                            </m:rad>
                            <m:r>
                              <a:rPr lang="en-US" sz="2200" b="0" i="1" smtClean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2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b="0" i="1" smtClean="0">
                                    <a:latin typeface="Cambria Math"/>
                                    <a:cs typeface="NikoshBAN" pitchFamily="2" charset="0"/>
                                  </a:rPr>
                                  <m:t>𝑐𝑥</m:t>
                                </m:r>
                                <m:r>
                                  <a:rPr lang="en-US" sz="2200" b="0" i="1" smtClean="0">
                                    <a:latin typeface="Cambria Math"/>
                                    <a:cs typeface="NikoshBAN" pitchFamily="2" charset="0"/>
                                  </a:rPr>
                                  <m:t>+</m:t>
                                </m:r>
                                <m:r>
                                  <a:rPr lang="en-US" sz="2200" b="0" i="1" smtClean="0">
                                    <a:latin typeface="Cambria Math"/>
                                    <a:cs typeface="NikoshBAN" pitchFamily="2" charset="0"/>
                                  </a:rPr>
                                  <m:t>𝑑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আকারে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থাকে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উহাকে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যোগজীকরণ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 ‍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𝑎𝑥</m:t>
                        </m:r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e>
                    </m:rad>
                    <m:r>
                      <a:rPr lang="en-US" sz="2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𝑐𝑥</m:t>
                        </m:r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/>
                    </m:rad>
                  </m:oMath>
                </a14:m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মুক্ত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31" y="1260144"/>
                <a:ext cx="7460169" cy="982448"/>
              </a:xfrm>
              <a:prstGeom prst="rect">
                <a:avLst/>
              </a:prstGeom>
              <a:blipFill rotWithShape="1">
                <a:blip r:embed="rId4"/>
                <a:stretch>
                  <a:fillRect l="-980" b="-1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1505993" y="228600"/>
            <a:ext cx="6190207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95600" y="128826"/>
            <a:ext cx="36086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2141" y="1371600"/>
            <a:ext cx="1298753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কৌশল-02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65496" y="2420994"/>
                <a:ext cx="4904099" cy="600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উদাহরণঃ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200" i="1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200" i="1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/>
                                <a:cs typeface="NikoshBAN" pitchFamily="2" charset="0"/>
                              </a:rPr>
                              <m:t>𝑑𝑥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200" i="1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i="1"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  <m:r>
                                  <a:rPr lang="en-US" sz="2200" i="1">
                                    <a:latin typeface="Cambria Math"/>
                                    <a:cs typeface="NikoshBAN" pitchFamily="2" charset="0"/>
                                  </a:rPr>
                                  <m:t>+</m:t>
                                </m:r>
                                <m:r>
                                  <a:rPr lang="en-US" sz="2200" b="0" i="1" smtClean="0">
                                    <a:latin typeface="Cambria Math"/>
                                    <a:cs typeface="NikoshBAN" pitchFamily="2" charset="0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en-US" sz="2200" i="1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200" i="1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i="1"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  <m:r>
                                  <a:rPr lang="en-US" sz="2200" b="0" i="1" smtClean="0">
                                    <a:latin typeface="Cambria Math"/>
                                    <a:cs typeface="NikoshBAN" pitchFamily="2" charset="0"/>
                                  </a:rPr>
                                  <m:t>−</m:t>
                                </m:r>
                                <m:r>
                                  <a:rPr lang="en-US" sz="2200" b="0" i="1" smtClean="0">
                                    <a:latin typeface="Cambria Math"/>
                                    <a:cs typeface="NikoshBAN" pitchFamily="2" charset="0"/>
                                  </a:rPr>
                                  <m:t>1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 এর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যোজিত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ফল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96" y="2420994"/>
                <a:ext cx="4904099" cy="600101"/>
              </a:xfrm>
              <a:prstGeom prst="rect">
                <a:avLst/>
              </a:prstGeom>
              <a:blipFill rotWithShape="1">
                <a:blip r:embed="rId5"/>
                <a:stretch>
                  <a:fillRect l="-1617" r="-2114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844129" y="3774757"/>
            <a:ext cx="10999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63529" y="3571701"/>
                <a:ext cx="4718471" cy="841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rad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rad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rad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rad>
                              <m:r>
                                <a:rPr lang="en-US" b="0" i="1" smtClean="0">
                                  <a:latin typeface="Cambria Math"/>
                                </a:rPr>
                                <m:t>)(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rad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rad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529" y="3571701"/>
                <a:ext cx="4718471" cy="841064"/>
              </a:xfrm>
              <a:prstGeom prst="rect">
                <a:avLst/>
              </a:prstGeom>
              <a:blipFill rotWithShape="1">
                <a:blip r:embed="rId6"/>
                <a:stretch>
                  <a:fillRect r="-1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94973" y="3596130"/>
                <a:ext cx="2109873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  <a:cs typeface="NikoshBAN" pitchFamily="2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cs typeface="NikoshBAN" pitchFamily="2" charset="0"/>
                                </a:rPr>
                                <m:t>𝑑𝑥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/>
                                      <a:cs typeface="NikoshBAN" pitchFamily="2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  <a:cs typeface="NikoshBAN" pitchFamily="2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1</m:t>
                                  </m:r>
                                </m:e>
                              </m:rad>
                              <m:r>
                                <a:rPr lang="en-US" i="1">
                                  <a:latin typeface="Cambria Math"/>
                                  <a:cs typeface="NikoshBAN" pitchFamily="2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/>
                                      <a:cs typeface="NikoshBAN" pitchFamily="2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1</m:t>
                                  </m:r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973" y="3596130"/>
                <a:ext cx="2109873" cy="818879"/>
              </a:xfrm>
              <a:prstGeom prst="rect">
                <a:avLst/>
              </a:prstGeom>
              <a:blipFill rotWithShape="1">
                <a:blip r:embed="rId7"/>
                <a:stretch>
                  <a:fillRect r="-3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39374" y="4569136"/>
                <a:ext cx="2700355" cy="841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rad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74" y="4569136"/>
                <a:ext cx="2700355" cy="841064"/>
              </a:xfrm>
              <a:prstGeom prst="rect">
                <a:avLst/>
              </a:prstGeom>
              <a:blipFill rotWithShape="1">
                <a:blip r:embed="rId8"/>
                <a:stretch>
                  <a:fillRect r="-2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13777" y="4433586"/>
                <a:ext cx="3616952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e>
                              </m:rad>
                            </m:e>
                          </m:nary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e>
                              </m:rad>
                            </m:e>
                          </m:nary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777" y="4433586"/>
                <a:ext cx="3616952" cy="976614"/>
              </a:xfrm>
              <a:prstGeom prst="rect">
                <a:avLst/>
              </a:prstGeom>
              <a:blipFill rotWithShape="1">
                <a:blip r:embed="rId9"/>
                <a:stretch>
                  <a:fillRect r="-1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96529" y="5329391"/>
                <a:ext cx="3248774" cy="995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529" y="5329391"/>
                <a:ext cx="3248774" cy="995209"/>
              </a:xfrm>
              <a:prstGeom prst="rect">
                <a:avLst/>
              </a:prstGeom>
              <a:blipFill rotWithShape="1">
                <a:blip r:embed="rId10"/>
                <a:stretch>
                  <a:fillRect r="-2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24755" y="5484101"/>
                <a:ext cx="3125023" cy="611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755" y="5484101"/>
                <a:ext cx="3125023" cy="611899"/>
              </a:xfrm>
              <a:prstGeom prst="rect">
                <a:avLst/>
              </a:prstGeom>
              <a:blipFill rotWithShape="1">
                <a:blip r:embed="rId11"/>
                <a:stretch>
                  <a:fillRect r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7349778" y="5679743"/>
            <a:ext cx="87395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(Ans.)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42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3" grpId="0"/>
      <p:bldP spid="16" grpId="0"/>
      <p:bldP spid="22" grpId="0"/>
      <p:bldP spid="23" grpId="0"/>
      <p:bldP spid="24" grpId="0"/>
      <p:bldP spid="25" grpId="0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3170775"/>
            <a:ext cx="7924800" cy="3383494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09600" y="2444864"/>
            <a:ext cx="7924800" cy="603136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" y="0"/>
            <a:ext cx="1066800" cy="1257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"/>
            <a:ext cx="1066800" cy="125771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9600" y="1257715"/>
            <a:ext cx="7924800" cy="1025309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" y="1390472"/>
                <a:ext cx="76199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                  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যোগজীয়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রাশির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𝑠𝑖𝑛𝑥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𝑐𝑜𝑠𝑥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ফাংশনের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উচ্চতর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ঘাতকে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𝑠𝑖𝑛𝑥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𝑐𝑜𝑠𝑥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গুণিতক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কোণে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যোজিত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ফল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390472"/>
                <a:ext cx="7619999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200" t="-5147" r="-320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1505993" y="187656"/>
            <a:ext cx="6190207" cy="6858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95600" y="128826"/>
            <a:ext cx="36086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1336357"/>
            <a:ext cx="1319592" cy="4924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কৌশল-03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8200" y="2438400"/>
                <a:ext cx="5592237" cy="554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উদাহরণঃ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6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যোজিত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ফল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38400"/>
                <a:ext cx="5592237" cy="554383"/>
              </a:xfrm>
              <a:prstGeom prst="rect">
                <a:avLst/>
              </a:prstGeom>
              <a:blipFill rotWithShape="1">
                <a:blip r:embed="rId5"/>
                <a:stretch>
                  <a:fillRect l="-1963" t="-3297" r="-2508" b="-21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14400" y="3393757"/>
            <a:ext cx="10999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65244" y="3215130"/>
                <a:ext cx="1457130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244" y="3215130"/>
                <a:ext cx="1457130" cy="899670"/>
              </a:xfrm>
              <a:prstGeom prst="rect">
                <a:avLst/>
              </a:prstGeom>
              <a:blipFill rotWithShape="1">
                <a:blip r:embed="rId6"/>
                <a:stretch>
                  <a:fillRect r="-5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429000" y="3245906"/>
                <a:ext cx="2750497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245906"/>
                <a:ext cx="2750497" cy="899670"/>
              </a:xfrm>
              <a:prstGeom prst="rect">
                <a:avLst/>
              </a:prstGeom>
              <a:blipFill rotWithShape="1">
                <a:blip r:embed="rId7"/>
                <a:stretch>
                  <a:fillRect r="-1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86950" y="3886200"/>
                <a:ext cx="3451650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50" y="3886200"/>
                <a:ext cx="3451650" cy="818879"/>
              </a:xfrm>
              <a:prstGeom prst="rect">
                <a:avLst/>
              </a:prstGeom>
              <a:blipFill rotWithShape="1">
                <a:blip r:embed="rId8"/>
                <a:stretch>
                  <a:fillRect r="-1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03864" y="3886200"/>
                <a:ext cx="4530536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864" y="3886200"/>
                <a:ext cx="4530536" cy="818879"/>
              </a:xfrm>
              <a:prstGeom prst="rect">
                <a:avLst/>
              </a:prstGeom>
              <a:blipFill rotWithShape="1">
                <a:blip r:embed="rId9"/>
                <a:stretch>
                  <a:fillRect r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68362" y="4528213"/>
                <a:ext cx="4841838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62" y="4528213"/>
                <a:ext cx="4841838" cy="818879"/>
              </a:xfrm>
              <a:prstGeom prst="rect">
                <a:avLst/>
              </a:prstGeom>
              <a:blipFill rotWithShape="1">
                <a:blip r:embed="rId10"/>
                <a:stretch>
                  <a:fillRect r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6631" y="5111073"/>
                <a:ext cx="5214569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31" y="5111073"/>
                <a:ext cx="5214569" cy="818879"/>
              </a:xfrm>
              <a:prstGeom prst="rect">
                <a:avLst/>
              </a:prstGeom>
              <a:blipFill rotWithShape="1">
                <a:blip r:embed="rId11"/>
                <a:stretch>
                  <a:fillRect r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96668" y="5715000"/>
                <a:ext cx="3319563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𝑠𝑖𝑛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𝑠𝑖𝑛</m:t>
                      </m:r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68" y="5715000"/>
                <a:ext cx="3319563" cy="612732"/>
              </a:xfrm>
              <a:prstGeom prst="rect">
                <a:avLst/>
              </a:prstGeom>
              <a:blipFill rotWithShape="1">
                <a:blip r:embed="rId12"/>
                <a:stretch>
                  <a:fillRect r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079043" y="5867400"/>
            <a:ext cx="87395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(Ans.)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005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Inverted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6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0532" y="3505200"/>
            <a:ext cx="7924800" cy="289560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00532" y="2667000"/>
            <a:ext cx="7924800" cy="603136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" y="0"/>
            <a:ext cx="1066800" cy="1257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"/>
            <a:ext cx="1066800" cy="125771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9600" y="1257715"/>
            <a:ext cx="7924800" cy="1187149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" y="1295400"/>
                <a:ext cx="761999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               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যোগজীয়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রাশির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NikoshBAN" pitchFamily="2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𝑚𝑥</m:t>
                        </m:r>
                      </m:e>
                    </m:func>
                    <m:func>
                      <m:func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NikoshBAN" pitchFamily="2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𝑛𝑥</m:t>
                        </m:r>
                      </m:e>
                    </m:func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NikoshBAN" pitchFamily="2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𝑚𝑥</m:t>
                        </m:r>
                      </m:e>
                    </m:func>
                    <m:func>
                      <m:func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NikoshBAN" pitchFamily="2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𝑛𝑥</m:t>
                        </m:r>
                      </m:e>
                    </m:func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NikoshBAN" pitchFamily="2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𝑚𝑥</m:t>
                        </m:r>
                      </m:e>
                    </m:func>
                    <m:func>
                      <m:func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NikoshBAN" pitchFamily="2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𝑛𝑥</m:t>
                        </m:r>
                      </m:e>
                    </m:func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;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𝑚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ℝ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আকারের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সূত্র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প্রয়োগে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রশিটিকে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𝑠𝑖𝑛𝑥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𝑐𝑜𝑠𝑥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পৃথক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ফাংশনে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পরিণত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যোজিত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ফল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295400"/>
                <a:ext cx="7619999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200" t="-3571" r="-2160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1505993" y="228600"/>
            <a:ext cx="6190207" cy="685800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95600" y="128826"/>
            <a:ext cx="36086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1260157"/>
            <a:ext cx="1277914" cy="492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কৌশল-04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8200" y="2667000"/>
                <a:ext cx="6822060" cy="554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উদাহরণঃ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5</m:t>
                        </m:r>
                        <m:func>
                          <m:funcPr>
                            <m:ctrlP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/>
                                <a:cs typeface="NikoshBAN" pitchFamily="2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  <m:t>4</m:t>
                            </m:r>
                            <m: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</m:func>
                        <m:func>
                          <m:funcPr>
                            <m:ctrlP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/>
                                <a:cs typeface="NikoshBAN" pitchFamily="2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  <m: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</m:func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যোজিত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ফল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67000"/>
                <a:ext cx="6822060" cy="554383"/>
              </a:xfrm>
              <a:prstGeom prst="rect">
                <a:avLst/>
              </a:prstGeom>
              <a:blipFill rotWithShape="1">
                <a:blip r:embed="rId5"/>
                <a:stretch>
                  <a:fillRect l="-1609" t="-3333" r="-169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14400" y="3622357"/>
            <a:ext cx="10999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65244" y="3443730"/>
                <a:ext cx="2399503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/>
                              <a:cs typeface="NikoshBAN" pitchFamily="2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/>
                              <a:cs typeface="NikoshBAN" pitchFamily="2" charset="0"/>
                            </a:rPr>
                            <m:t>5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cs typeface="NikoshBAN" pitchFamily="2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  <m:t>4</m:t>
                              </m:r>
                              <m: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cs typeface="NikoshBAN" pitchFamily="2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  <m:t>3</m:t>
                              </m:r>
                              <m: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000" i="1">
                              <a:latin typeface="Cambria Math"/>
                              <a:cs typeface="NikoshBAN" pitchFamily="2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244" y="3443730"/>
                <a:ext cx="2399503" cy="899670"/>
              </a:xfrm>
              <a:prstGeom prst="rect">
                <a:avLst/>
              </a:prstGeom>
              <a:blipFill rotWithShape="1">
                <a:blip r:embed="rId6"/>
                <a:stretch>
                  <a:fillRect r="-3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95264" y="3443730"/>
                <a:ext cx="2848536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264" y="3443730"/>
                <a:ext cx="2848536" cy="899670"/>
              </a:xfrm>
              <a:prstGeom prst="rect">
                <a:avLst/>
              </a:prstGeom>
              <a:blipFill rotWithShape="1">
                <a:blip r:embed="rId7"/>
                <a:stretch>
                  <a:fillRect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54905" y="4419600"/>
                <a:ext cx="4150495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905" y="4419600"/>
                <a:ext cx="4150495" cy="818879"/>
              </a:xfrm>
              <a:prstGeom prst="rect">
                <a:avLst/>
              </a:prstGeom>
              <a:blipFill rotWithShape="1">
                <a:blip r:embed="rId8"/>
                <a:stretch>
                  <a:fillRect r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40141" y="4362721"/>
                <a:ext cx="2873222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7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141" y="4362721"/>
                <a:ext cx="2873222" cy="899670"/>
              </a:xfrm>
              <a:prstGeom prst="rect">
                <a:avLst/>
              </a:prstGeom>
              <a:blipFill rotWithShape="1">
                <a:blip r:embed="rId9"/>
                <a:stretch>
                  <a:fillRect r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60038" y="5257800"/>
                <a:ext cx="3383362" cy="783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7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38" y="5257800"/>
                <a:ext cx="3383362" cy="783869"/>
              </a:xfrm>
              <a:prstGeom prst="rect">
                <a:avLst/>
              </a:prstGeom>
              <a:blipFill rotWithShape="1">
                <a:blip r:embed="rId10"/>
                <a:stretch>
                  <a:fillRect r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62932" y="5257800"/>
                <a:ext cx="3209468" cy="674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14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7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7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932" y="5257800"/>
                <a:ext cx="3209468" cy="674800"/>
              </a:xfrm>
              <a:prstGeom prst="rect">
                <a:avLst/>
              </a:prstGeom>
              <a:blipFill rotWithShape="1">
                <a:blip r:embed="rId11"/>
                <a:stretch>
                  <a:fillRect r="-2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315200" y="5841614"/>
            <a:ext cx="87395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(Ans.)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566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2133600"/>
            <a:ext cx="5257800" cy="441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orizontal Scroll 11"/>
          <p:cNvSpPr/>
          <p:nvPr/>
        </p:nvSpPr>
        <p:spPr>
          <a:xfrm>
            <a:off x="2362200" y="152400"/>
            <a:ext cx="4267200" cy="160020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667000"/>
            <a:ext cx="4648200" cy="3352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আহাম্মদ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উল্লাহ্</a:t>
            </a:r>
            <a:endParaRPr lang="en-US" sz="40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>
              <a:buNone/>
            </a:pP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লাউতলি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ডাঃ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রশীদ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40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72200" y="2667000"/>
            <a:ext cx="2514600" cy="3581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14" descr="Ahammod Ullah 0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461474" y="3287713"/>
            <a:ext cx="1920526" cy="2351087"/>
          </a:xfrm>
        </p:spPr>
      </p:pic>
      <p:sp>
        <p:nvSpPr>
          <p:cNvPr id="10" name="TextBox 9"/>
          <p:cNvSpPr txBox="1"/>
          <p:nvPr/>
        </p:nvSpPr>
        <p:spPr>
          <a:xfrm>
            <a:off x="2895600" y="533400"/>
            <a:ext cx="33377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16621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2510"/>
            <a:ext cx="1371600" cy="16621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3894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3417">
        <p:split dir="in"/>
        <p:sndAc>
          <p:stSnd>
            <p:snd r:embed="rId3" name="chimes.wav"/>
          </p:stSnd>
        </p:sndAc>
      </p:transition>
    </mc:Choice>
    <mc:Fallback>
      <p:transition spd="slow" advTm="13417">
        <p:split dir="in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build="p"/>
      <p:bldP spid="15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90266" y="3318828"/>
            <a:ext cx="7924800" cy="3005772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00532" y="2368664"/>
            <a:ext cx="7924800" cy="679336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" y="0"/>
            <a:ext cx="1066800" cy="1257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"/>
            <a:ext cx="1066800" cy="125771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9600" y="1257716"/>
            <a:ext cx="7924800" cy="868682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1295400"/>
            <a:ext cx="7772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যোগজীয়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(1ম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অন্তরীকরণ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যায়,তবে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‘১ম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=z’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যোজিত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05993" y="228600"/>
            <a:ext cx="6190207" cy="6858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95600" y="128826"/>
            <a:ext cx="36086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1260157"/>
            <a:ext cx="1298753" cy="492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কৌশল-05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8200" y="2367567"/>
                <a:ext cx="5536516" cy="645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উদাহরণঃ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6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60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  <m:t>1</m:t>
                                </m:r>
                                <m: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6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6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যোজিত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ফল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67567"/>
                <a:ext cx="5536516" cy="645177"/>
              </a:xfrm>
              <a:prstGeom prst="rect">
                <a:avLst/>
              </a:prstGeom>
              <a:blipFill rotWithShape="1">
                <a:blip r:embed="rId4"/>
                <a:stretch>
                  <a:fillRect l="-1982" r="-2533" b="-1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14400" y="3531427"/>
            <a:ext cx="10999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65244" y="3352800"/>
                <a:ext cx="1715341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/>
                              <a:cs typeface="NikoshBAN" pitchFamily="2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 smtClean="0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1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2000" i="1">
                              <a:latin typeface="Cambria Math"/>
                              <a:cs typeface="NikoshBAN" pitchFamily="2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244" y="3352800"/>
                <a:ext cx="1715341" cy="899670"/>
              </a:xfrm>
              <a:prstGeom prst="rect">
                <a:avLst/>
              </a:prstGeom>
              <a:blipFill rotWithShape="1">
                <a:blip r:embed="rId5"/>
                <a:stretch>
                  <a:fillRect r="-4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49274" y="3546157"/>
                <a:ext cx="272792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মনেকরি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1</m:t>
                    </m:r>
                    <m:r>
                      <a:rPr lang="en-US" sz="26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𝑧</m:t>
                    </m:r>
                  </m:oMath>
                </a14:m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274" y="3546157"/>
                <a:ext cx="2727926" cy="492443"/>
              </a:xfrm>
              <a:prstGeom prst="rect">
                <a:avLst/>
              </a:prstGeom>
              <a:blipFill rotWithShape="1">
                <a:blip r:embed="rId6"/>
                <a:stretch>
                  <a:fillRect l="-4027" t="-8642" r="-5593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26239" y="4114800"/>
                <a:ext cx="1345561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𝑑𝑧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239" y="4114800"/>
                <a:ext cx="1345561" cy="818879"/>
              </a:xfrm>
              <a:prstGeom prst="rect">
                <a:avLst/>
              </a:prstGeom>
              <a:blipFill rotWithShape="1">
                <a:blip r:embed="rId7"/>
                <a:stretch>
                  <a:fillRect r="-4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825983" y="5641559"/>
            <a:ext cx="87395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(Ans.)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943600" y="3996533"/>
                <a:ext cx="234128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6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−</m:t>
                    </m:r>
                    <m:r>
                      <a:rPr lang="en-US" sz="2600" b="0" i="1" smtClean="0">
                        <a:latin typeface="Cambria Math"/>
                      </a:rPr>
                      <m:t>2</m:t>
                    </m:r>
                    <m:r>
                      <a:rPr lang="en-US" sz="2600" b="0" i="1" smtClean="0">
                        <a:latin typeface="Cambria Math"/>
                      </a:rPr>
                      <m:t>𝑥𝑑𝑥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𝑑𝑧</m:t>
                    </m:r>
                  </m:oMath>
                </a14:m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996533"/>
                <a:ext cx="2341282" cy="492443"/>
              </a:xfrm>
              <a:prstGeom prst="rect">
                <a:avLst/>
              </a:prstGeom>
              <a:blipFill rotWithShape="1">
                <a:blip r:embed="rId8"/>
                <a:stretch>
                  <a:fillRect l="-4427" t="-8750" r="-7031" b="-3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964518" y="4501500"/>
                <a:ext cx="2492542" cy="657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6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𝑥𝑑𝑥</m:t>
                    </m:r>
                    <m:r>
                      <a:rPr lang="en-US" sz="26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600" b="0" i="1" smtClean="0">
                        <a:latin typeface="Cambria Math"/>
                      </a:rPr>
                      <m:t>𝑑𝑧</m:t>
                    </m:r>
                  </m:oMath>
                </a14:m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518" y="4501500"/>
                <a:ext cx="2492542" cy="657296"/>
              </a:xfrm>
              <a:prstGeom prst="rect">
                <a:avLst/>
              </a:prstGeom>
              <a:blipFill rotWithShape="1">
                <a:blip r:embed="rId9"/>
                <a:stretch>
                  <a:fillRect l="-4156" r="-3423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10963" y="4766861"/>
                <a:ext cx="1894237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.</m:t>
                      </m:r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𝑧</m:t>
                          </m:r>
                        </m:e>
                      </m:ra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963" y="4766861"/>
                <a:ext cx="1894237" cy="668516"/>
              </a:xfrm>
              <a:prstGeom prst="rect">
                <a:avLst/>
              </a:prstGeom>
              <a:blipFill rotWithShape="1">
                <a:blip r:embed="rId10"/>
                <a:stretch>
                  <a:fillRect r="-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600200" y="5478536"/>
                <a:ext cx="2146742" cy="465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478536"/>
                <a:ext cx="2146742" cy="465064"/>
              </a:xfrm>
              <a:prstGeom prst="rect">
                <a:avLst/>
              </a:prstGeom>
              <a:blipFill rotWithShape="1">
                <a:blip r:embed="rId11"/>
                <a:stretch>
                  <a:fillRect r="-3693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eft Brace 23"/>
          <p:cNvSpPr/>
          <p:nvPr/>
        </p:nvSpPr>
        <p:spPr>
          <a:xfrm>
            <a:off x="4598084" y="3531427"/>
            <a:ext cx="1193116" cy="19039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9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9" grpId="0" animBg="1"/>
      <p:bldP spid="20" grpId="0"/>
      <p:bldP spid="21" grpId="0"/>
      <p:bldP spid="22" grpId="0"/>
      <p:bldP spid="23" grpId="0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90266" y="3352800"/>
            <a:ext cx="7924800" cy="2895600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00532" y="2362200"/>
            <a:ext cx="7924800" cy="76200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" y="0"/>
            <a:ext cx="1066800" cy="1257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"/>
            <a:ext cx="1066800" cy="125771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9600" y="1257716"/>
            <a:ext cx="7924800" cy="868682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6733" y="1295400"/>
                <a:ext cx="78576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               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যোগজের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যোজ্য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রাশি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ভগ্নাংশ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আকারে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থাকে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হরকে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z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ধরে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অন্তরীকরণ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করলে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লব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পাওয়া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যায়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সেক্ষেত্রে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𝑙𝑛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লিখে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বসালে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33" y="1295400"/>
                <a:ext cx="7857667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164" t="-5882" r="-217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1505993" y="228600"/>
            <a:ext cx="6190207" cy="6858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95600" y="128826"/>
            <a:ext cx="36086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1014" y="1260157"/>
            <a:ext cx="1316386" cy="492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কৌশল-06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8200" y="2362200"/>
                <a:ext cx="5789021" cy="6980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উদাহরণঃ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6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60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  <m:t>−</m:t>
                                </m:r>
                                <m: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60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  <m:t>−</m:t>
                                </m:r>
                                <m: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যোজিত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ফল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62200"/>
                <a:ext cx="5789021" cy="698012"/>
              </a:xfrm>
              <a:prstGeom prst="rect">
                <a:avLst/>
              </a:prstGeom>
              <a:blipFill rotWithShape="1">
                <a:blip r:embed="rId5"/>
                <a:stretch>
                  <a:fillRect l="-1897" r="-316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14400" y="3741898"/>
            <a:ext cx="10999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65244" y="3563271"/>
                <a:ext cx="1874680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/>
                              <a:cs typeface="NikoshBAN" pitchFamily="2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/>
                                  <a:cs typeface="NikoshBAN" pitchFamily="2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/>
                                  <a:cs typeface="NikoshBAN" pitchFamily="2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𝑥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latin typeface="Cambria Math"/>
                              <a:cs typeface="NikoshBAN" pitchFamily="2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244" y="3563271"/>
                <a:ext cx="1874680" cy="899670"/>
              </a:xfrm>
              <a:prstGeom prst="rect">
                <a:avLst/>
              </a:prstGeom>
              <a:blipFill rotWithShape="1">
                <a:blip r:embed="rId6"/>
                <a:stretch>
                  <a:fillRect r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29200" y="3546157"/>
                <a:ext cx="305904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মনেকরি,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𝑧</m:t>
                    </m:r>
                  </m:oMath>
                </a14:m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546157"/>
                <a:ext cx="3059043" cy="492443"/>
              </a:xfrm>
              <a:prstGeom prst="rect">
                <a:avLst/>
              </a:prstGeom>
              <a:blipFill rotWithShape="1">
                <a:blip r:embed="rId7"/>
                <a:stretch>
                  <a:fillRect l="-3386" t="-8642" r="-5179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26239" y="4325271"/>
                <a:ext cx="948721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𝑑𝑧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239" y="4325271"/>
                <a:ext cx="948721" cy="818879"/>
              </a:xfrm>
              <a:prstGeom prst="rect">
                <a:avLst/>
              </a:prstGeom>
              <a:blipFill rotWithShape="1">
                <a:blip r:embed="rId8"/>
                <a:stretch>
                  <a:fillRect r="-8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079043" y="5467290"/>
            <a:ext cx="87395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(Ans.)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53000" y="3996533"/>
                <a:ext cx="328230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6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)</m:t>
                    </m:r>
                    <m:r>
                      <a:rPr lang="en-US" sz="2600" b="0" i="1" smtClean="0">
                        <a:latin typeface="Cambria Math"/>
                      </a:rPr>
                      <m:t>𝑑𝑥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𝑑𝑧</m:t>
                    </m:r>
                  </m:oMath>
                </a14:m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996533"/>
                <a:ext cx="3282309" cy="492443"/>
              </a:xfrm>
              <a:prstGeom prst="rect">
                <a:avLst/>
              </a:prstGeom>
              <a:blipFill rotWithShape="1">
                <a:blip r:embed="rId9"/>
                <a:stretch>
                  <a:fillRect l="-3346" t="-8750" r="-4833" b="-3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10963" y="4977332"/>
                <a:ext cx="14628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963" y="4977332"/>
                <a:ext cx="1462836" cy="400110"/>
              </a:xfrm>
              <a:prstGeom prst="rect">
                <a:avLst/>
              </a:prstGeom>
              <a:blipFill rotWithShape="1">
                <a:blip r:embed="rId10"/>
                <a:stretch>
                  <a:fillRect t="-7576" r="-6250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eft Brace 20"/>
          <p:cNvSpPr/>
          <p:nvPr/>
        </p:nvSpPr>
        <p:spPr>
          <a:xfrm>
            <a:off x="4293284" y="3505200"/>
            <a:ext cx="1193116" cy="123107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10963" y="5377442"/>
                <a:ext cx="23169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963" y="5377442"/>
                <a:ext cx="2316981" cy="400110"/>
              </a:xfrm>
              <a:prstGeom prst="rect">
                <a:avLst/>
              </a:prstGeom>
              <a:blipFill rotWithShape="1">
                <a:blip r:embed="rId11"/>
                <a:stretch>
                  <a:fillRect t="-7576" r="-3684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338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arp dir="in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9" grpId="0"/>
      <p:bldP spid="21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90266" y="3733800"/>
            <a:ext cx="7924800" cy="2895600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00532" y="2743200"/>
            <a:ext cx="7924800" cy="76200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" y="0"/>
            <a:ext cx="1066800" cy="1257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"/>
            <a:ext cx="1066800" cy="125771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9600" y="1257715"/>
            <a:ext cx="7924800" cy="1238013"/>
          </a:xfrm>
          <a:prstGeom prst="round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6733" y="1295400"/>
            <a:ext cx="7857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যোজ্য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রাশিতে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বৃত্তীয়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অন্তরীকরণ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সেক্ষেত্রে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বৃত্তীয়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ফাংশনকে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z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অন্তরীকরণ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সরলীকরণ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যোগজীকরণ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05993" y="228600"/>
            <a:ext cx="6190207" cy="685800"/>
          </a:xfrm>
          <a:prstGeom prst="roundRect">
            <a:avLst/>
          </a:prstGeom>
          <a:solidFill>
            <a:srgbClr val="00B050">
              <a:alpha val="79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95600" y="128826"/>
            <a:ext cx="36086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1014" y="1260157"/>
            <a:ext cx="1290738" cy="492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কৌশল-07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8200" y="2743200"/>
                <a:ext cx="6113981" cy="716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উদাহরণঃ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6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60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sz="260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600" i="1" smtClean="0"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600" i="0" smtClean="0">
                                        <a:latin typeface="Cambria Math"/>
                                        <a:cs typeface="NikoshBAN" pitchFamily="2" charset="0"/>
                                      </a:rPr>
                                      <m:t>tan</m:t>
                                    </m:r>
                                  </m:e>
                                  <m:sup>
                                    <m:r>
                                      <a:rPr lang="en-US" sz="2600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−</m:t>
                                    </m:r>
                                    <m:r>
                                      <a:rPr lang="en-US" sz="2600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1</m:t>
                                    </m:r>
                                  </m:sup>
                                </m:sSup>
                              </m:fName>
                              <m:e>
                                <m:sSup>
                                  <m:sSupPr>
                                    <m:ctrlPr>
                                      <a:rPr lang="en-US" sz="2600" i="1" smtClean="0"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6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func>
                          </m:num>
                          <m:den>
                            <m: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  <m: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  <m:t>6</m:t>
                                </m:r>
                              </m:sup>
                            </m:sSup>
                          </m:den>
                        </m:f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যোজিত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ফল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43200"/>
                <a:ext cx="6113981" cy="716350"/>
              </a:xfrm>
              <a:prstGeom prst="rect">
                <a:avLst/>
              </a:prstGeom>
              <a:blipFill rotWithShape="1">
                <a:blip r:embed="rId4"/>
                <a:stretch>
                  <a:fillRect l="-1796" r="-2196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14400" y="3907946"/>
            <a:ext cx="10999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65244" y="3729319"/>
                <a:ext cx="2126031" cy="921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/>
                              <a:cs typeface="NikoshBAN" pitchFamily="2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2000" i="1" smtClean="0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0" smtClean="0">
                                          <a:latin typeface="Cambria Math"/>
                                          <a:cs typeface="NikoshBAN" pitchFamily="2" charset="0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en-US" sz="200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  <m:t>−</m:t>
                                      </m:r>
                                      <m:r>
                                        <a:rPr lang="en-US" sz="200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sz="200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func>
                            </m:num>
                            <m:den>
                              <m:r>
                                <a:rPr lang="en-US" sz="2000" i="1" smtClean="0">
                                  <a:latin typeface="Cambria Math"/>
                                  <a:cs typeface="NikoshBAN" pitchFamily="2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NikoshBAN" pitchFamily="2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6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latin typeface="Cambria Math"/>
                              <a:cs typeface="NikoshBAN" pitchFamily="2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244" y="3729319"/>
                <a:ext cx="2126031" cy="921471"/>
              </a:xfrm>
              <a:prstGeom prst="rect">
                <a:avLst/>
              </a:prstGeom>
              <a:blipFill rotWithShape="1">
                <a:blip r:embed="rId5"/>
                <a:stretch>
                  <a:fillRect r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29200" y="3933981"/>
                <a:ext cx="298254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মনেকরি,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fName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func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𝑧</m:t>
                    </m:r>
                  </m:oMath>
                </a14:m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933981"/>
                <a:ext cx="2982548" cy="492443"/>
              </a:xfrm>
              <a:prstGeom prst="rect">
                <a:avLst/>
              </a:prstGeom>
              <a:blipFill rotWithShape="1">
                <a:blip r:embed="rId6"/>
                <a:stretch>
                  <a:fillRect l="-3476" t="-8642" r="-5521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88078" y="4343400"/>
                <a:ext cx="1388522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𝑧</m:t>
                          </m:r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𝑑𝑧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078" y="4343400"/>
                <a:ext cx="1388522" cy="899670"/>
              </a:xfrm>
              <a:prstGeom prst="rect">
                <a:avLst/>
              </a:prstGeom>
              <a:blipFill rotWithShape="1">
                <a:blip r:embed="rId7"/>
                <a:stretch>
                  <a:fillRect r="-6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191000" y="6019800"/>
            <a:ext cx="87395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(Ans.)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53000" y="4384357"/>
                <a:ext cx="2387770" cy="716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6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  <m:r>
                          <a:rPr lang="en-US" sz="26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den>
                    </m:f>
                    <m:r>
                      <a:rPr lang="en-US" sz="2600" b="0" i="1" smtClean="0">
                        <a:latin typeface="Cambria Math"/>
                      </a:rPr>
                      <m:t>𝑑𝑥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𝑑𝑧</m:t>
                    </m:r>
                  </m:oMath>
                </a14:m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384357"/>
                <a:ext cx="2387770" cy="716350"/>
              </a:xfrm>
              <a:prstGeom prst="rect">
                <a:avLst/>
              </a:prstGeom>
              <a:blipFill rotWithShape="1">
                <a:blip r:embed="rId8"/>
                <a:stretch>
                  <a:fillRect l="-4604" r="-7161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57659" y="5105400"/>
                <a:ext cx="1723741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659" y="5105400"/>
                <a:ext cx="1723741" cy="670568"/>
              </a:xfrm>
              <a:prstGeom prst="rect">
                <a:avLst/>
              </a:prstGeom>
              <a:blipFill rotWithShape="1">
                <a:blip r:embed="rId9"/>
                <a:stretch>
                  <a:fillRect r="-3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eft Brace 18"/>
          <p:cNvSpPr/>
          <p:nvPr/>
        </p:nvSpPr>
        <p:spPr>
          <a:xfrm>
            <a:off x="4293284" y="3874326"/>
            <a:ext cx="1193116" cy="206927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63824" y="5791200"/>
                <a:ext cx="2327176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fName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func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824" y="5791200"/>
                <a:ext cx="2327176" cy="670568"/>
              </a:xfrm>
              <a:prstGeom prst="rect">
                <a:avLst/>
              </a:prstGeom>
              <a:blipFill rotWithShape="1">
                <a:blip r:embed="rId10"/>
                <a:stretch>
                  <a:fillRect r="-2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03630" y="4998650"/>
                <a:ext cx="2667782" cy="716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6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  <m:r>
                          <a:rPr lang="en-US" sz="26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den>
                    </m:f>
                    <m:r>
                      <a:rPr lang="en-US" sz="2600" b="0" i="1" smtClean="0">
                        <a:latin typeface="Cambria Math"/>
                      </a:rPr>
                      <m:t>𝑑𝑥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600" b="0" i="1" smtClean="0">
                        <a:latin typeface="Cambria Math"/>
                      </a:rPr>
                      <m:t>𝑑𝑧</m:t>
                    </m:r>
                  </m:oMath>
                </a14:m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630" y="4998650"/>
                <a:ext cx="2667782" cy="716350"/>
              </a:xfrm>
              <a:prstGeom prst="rect">
                <a:avLst/>
              </a:prstGeom>
              <a:blipFill rotWithShape="1">
                <a:blip r:embed="rId11"/>
                <a:stretch>
                  <a:fillRect l="-4119" r="-3204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406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/>
      <p:bldP spid="19" grpId="0" animBg="1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7355" y="1295400"/>
            <a:ext cx="7767045" cy="5105400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505993" y="228600"/>
            <a:ext cx="6190207" cy="63168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28800" y="206514"/>
            <a:ext cx="5479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অনির্দিষ্ট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সূত্রসমূহ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"/>
            <a:ext cx="1066800" cy="1257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" y="0"/>
            <a:ext cx="1066800" cy="1257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02299" y="1371600"/>
                <a:ext cx="3337645" cy="602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01</a:t>
                </a:r>
                <a:r>
                  <a:rPr lang="en-US" sz="2200" dirty="0" smtClean="0"/>
                  <a:t>.</a:t>
                </a:r>
                <a:r>
                  <a:rPr lang="en-US" sz="2200" i="1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2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b="0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2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𝑎</m:t>
                            </m:r>
                          </m:den>
                        </m:f>
                        <m:func>
                          <m:func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𝑎</m:t>
                                </m:r>
                              </m:den>
                            </m:f>
                          </m:e>
                        </m:func>
                      </m:e>
                    </m:nary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𝑐</m:t>
                    </m:r>
                  </m:oMath>
                </a14:m>
                <a:endParaRPr lang="en-US" sz="2200" b="0" i="1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299" y="1371600"/>
                <a:ext cx="3337645" cy="602922"/>
              </a:xfrm>
              <a:prstGeom prst="rect">
                <a:avLst/>
              </a:prstGeom>
              <a:blipFill rotWithShape="1">
                <a:blip r:embed="rId4"/>
                <a:stretch>
                  <a:fillRect l="-2377" r="-1645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02299" y="1942327"/>
                <a:ext cx="4687181" cy="596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0২</a:t>
                </a:r>
                <a:r>
                  <a:rPr lang="en-US" sz="2200" dirty="0" smtClean="0"/>
                  <a:t>.</a:t>
                </a:r>
                <a:r>
                  <a:rPr lang="en-US" sz="2200" i="1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2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b="0" i="1" smtClean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</a:rPr>
                      <m:t>𝑙𝑛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𝑐</m:t>
                    </m:r>
                    <m:r>
                      <a:rPr lang="en-US" sz="2200" b="0" i="1" smtClean="0">
                        <a:latin typeface="Cambria Math"/>
                      </a:rPr>
                      <m:t>;   (</m:t>
                    </m:r>
                    <m:r>
                      <a:rPr lang="en-US" sz="2200" b="0" i="1" smtClean="0">
                        <a:latin typeface="Cambria Math"/>
                      </a:rPr>
                      <m:t>𝑎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200" b="0" i="1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299" y="1942327"/>
                <a:ext cx="4687181" cy="596574"/>
              </a:xfrm>
              <a:prstGeom prst="rect">
                <a:avLst/>
              </a:prstGeom>
              <a:blipFill rotWithShape="1">
                <a:blip r:embed="rId5"/>
                <a:stretch>
                  <a:fillRect l="-1691" r="-1951"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25045" y="3174263"/>
                <a:ext cx="3265381" cy="6176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04</a:t>
                </a:r>
                <a:r>
                  <a:rPr lang="en-US" sz="2200" dirty="0" smtClean="0"/>
                  <a:t>.</a:t>
                </a:r>
                <a:r>
                  <a:rPr lang="en-US" sz="2200" i="1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2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20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nary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𝑎</m:t>
                            </m:r>
                          </m:den>
                        </m:f>
                      </m:e>
                    </m:func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𝑐</m:t>
                    </m:r>
                  </m:oMath>
                </a14:m>
                <a:endParaRPr lang="en-US" sz="2200" b="0" i="1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045" y="3174263"/>
                <a:ext cx="3265381" cy="617605"/>
              </a:xfrm>
              <a:prstGeom prst="rect">
                <a:avLst/>
              </a:prstGeom>
              <a:blipFill rotWithShape="1">
                <a:blip r:embed="rId6"/>
                <a:stretch>
                  <a:fillRect l="-2239" r="-1866" b="-3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02299" y="3783863"/>
                <a:ext cx="4451027" cy="594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05</a:t>
                </a:r>
                <a:r>
                  <a:rPr lang="en-US" sz="2200" dirty="0" smtClean="0"/>
                  <a:t>.</a:t>
                </a:r>
                <a:r>
                  <a:rPr lang="en-US" sz="2200" i="1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2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20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nary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𝑙𝑛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b="0" i="1" smtClean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d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𝑐</m:t>
                    </m:r>
                  </m:oMath>
                </a14:m>
                <a:endParaRPr lang="en-US" sz="2200" b="0" i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299" y="3783863"/>
                <a:ext cx="4451027" cy="594715"/>
              </a:xfrm>
              <a:prstGeom prst="rect">
                <a:avLst/>
              </a:prstGeom>
              <a:blipFill rotWithShape="1">
                <a:blip r:embed="rId7"/>
                <a:stretch>
                  <a:fillRect l="-1781" r="-2192" b="-8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02299" y="4506390"/>
                <a:ext cx="4465453" cy="594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06</a:t>
                </a:r>
                <a:r>
                  <a:rPr lang="en-US" sz="2200" dirty="0" smtClean="0"/>
                  <a:t>.</a:t>
                </a:r>
                <a:r>
                  <a:rPr lang="en-US" sz="2200" i="1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2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20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nary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𝑙𝑛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b="0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d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𝑐</m:t>
                    </m:r>
                  </m:oMath>
                </a14:m>
                <a:endParaRPr lang="en-US" sz="2200" b="0" i="1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299" y="4506390"/>
                <a:ext cx="4465453" cy="594715"/>
              </a:xfrm>
              <a:prstGeom prst="rect">
                <a:avLst/>
              </a:prstGeom>
              <a:blipFill rotWithShape="1">
                <a:blip r:embed="rId8"/>
                <a:stretch>
                  <a:fillRect l="-1776" r="-2186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18221" y="5042226"/>
                <a:ext cx="5533823" cy="648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07</a:t>
                </a:r>
                <a:r>
                  <a:rPr lang="en-US" sz="2200" dirty="0" smtClean="0"/>
                  <a:t>.</a:t>
                </a:r>
                <a:r>
                  <a:rPr lang="en-US" sz="2200" i="1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2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ad>
                          <m:radPr>
                            <m:degHide m:val="on"/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2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b="0" i="1" smtClean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22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b="0" i="1" smtClean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𝑎</m:t>
                            </m:r>
                          </m:den>
                        </m:f>
                      </m:e>
                    </m:func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𝑐</m:t>
                    </m:r>
                  </m:oMath>
                </a14:m>
                <a:endParaRPr lang="en-US" sz="2200" b="0" i="1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221" y="5042226"/>
                <a:ext cx="5533823" cy="648383"/>
              </a:xfrm>
              <a:prstGeom prst="rect">
                <a:avLst/>
              </a:prstGeom>
              <a:blipFill rotWithShape="1">
                <a:blip r:embed="rId9"/>
                <a:stretch>
                  <a:fillRect l="-1322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75004" y="2527626"/>
                <a:ext cx="4719241" cy="596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03</a:t>
                </a:r>
                <a:r>
                  <a:rPr lang="en-US" sz="2200" dirty="0" smtClean="0"/>
                  <a:t>.</a:t>
                </a:r>
                <a:r>
                  <a:rPr lang="en-US" sz="2200" i="1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2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b="0" i="1" smtClean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</a:rPr>
                      <m:t>𝑙𝑛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𝑐</m:t>
                    </m:r>
                    <m:r>
                      <a:rPr lang="en-US" sz="2200" b="0" i="1" smtClean="0">
                        <a:latin typeface="Cambria Math"/>
                      </a:rPr>
                      <m:t>;   (</m:t>
                    </m:r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200" b="0" i="1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004" y="2527626"/>
                <a:ext cx="4719241" cy="596574"/>
              </a:xfrm>
              <a:prstGeom prst="rect">
                <a:avLst/>
              </a:prstGeom>
              <a:blipFill rotWithShape="1">
                <a:blip r:embed="rId10"/>
                <a:stretch>
                  <a:fillRect l="-1550" r="-2067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79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heel spokes="1"/>
        <p:sndAc>
          <p:stSnd>
            <p:snd r:embed="rId2" name="chimes.wav"/>
          </p:stSnd>
        </p:sndAc>
      </p:transition>
    </mc:Choice>
    <mc:Fallback>
      <p:transition spd="slow">
        <p:wheel spokes="1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7" grpId="0"/>
      <p:bldP spid="8" grpId="0"/>
      <p:bldP spid="10" grpId="0"/>
      <p:bldP spid="11" grpId="0"/>
      <p:bldP spid="12" grpId="0"/>
      <p:bldP spid="13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3581399"/>
            <a:ext cx="7467600" cy="2895601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725606" y="2625266"/>
            <a:ext cx="7467600" cy="68659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" y="0"/>
            <a:ext cx="1066800" cy="1257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"/>
            <a:ext cx="1066800" cy="125771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62000" y="1257715"/>
            <a:ext cx="7467600" cy="1180685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62000" y="1295400"/>
                <a:ext cx="7688769" cy="1137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              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যোগজ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  <a:cs typeface="NikoshBAN" pitchFamily="2" charset="0"/>
                              </a:rPr>
                              <m:t>𝑑𝑥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  <m:t>𝑎𝑥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/>
                                <a:cs typeface="NikoshBAN" pitchFamily="2" charset="0"/>
                              </a:rPr>
                              <m:t>𝑏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আকারে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থাকে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সেক্ষেত্রে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𝑎𝑥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𝑏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16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rad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আকারে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যোগজীকরণ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295400"/>
                <a:ext cx="7688769" cy="1137491"/>
              </a:xfrm>
              <a:prstGeom prst="rect">
                <a:avLst/>
              </a:prstGeom>
              <a:blipFill rotWithShape="1">
                <a:blip r:embed="rId4"/>
                <a:stretch>
                  <a:fillRect l="-1190" t="-538"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1505993" y="228600"/>
            <a:ext cx="6190207" cy="685800"/>
          </a:xfrm>
          <a:prstGeom prst="roundRect">
            <a:avLst/>
          </a:prstGeom>
          <a:solidFill>
            <a:schemeClr val="accent6">
              <a:lumMod val="75000"/>
              <a:alpha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95600" y="128826"/>
            <a:ext cx="36086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219200"/>
            <a:ext cx="1305165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কৌশল-08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111156" y="2623429"/>
                <a:ext cx="5065617" cy="624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উদাহরণঃ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9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যোজিত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ফল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56" y="2623429"/>
                <a:ext cx="5065617" cy="624273"/>
              </a:xfrm>
              <a:prstGeom prst="rect">
                <a:avLst/>
              </a:prstGeom>
              <a:blipFill rotWithShape="1">
                <a:blip r:embed="rId5"/>
                <a:stretch>
                  <a:fillRect l="-2046" r="-2888" b="-15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14400" y="3963581"/>
            <a:ext cx="10999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581400" y="3759967"/>
                <a:ext cx="1716174" cy="962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9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759967"/>
                <a:ext cx="1716174" cy="962571"/>
              </a:xfrm>
              <a:prstGeom prst="rect">
                <a:avLst/>
              </a:prstGeom>
              <a:blipFill rotWithShape="1">
                <a:blip r:embed="rId6"/>
                <a:stretch>
                  <a:fillRect r="-4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865244" y="3784954"/>
                <a:ext cx="1409809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/>
                              <a:cs typeface="NikoshBAN" pitchFamily="2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NikoshBAN" pitchFamily="2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cs typeface="NikoshBAN" pitchFamily="2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244" y="3784954"/>
                <a:ext cx="1409809" cy="899670"/>
              </a:xfrm>
              <a:prstGeom prst="rect">
                <a:avLst/>
              </a:prstGeom>
              <a:blipFill rotWithShape="1">
                <a:blip r:embed="rId7"/>
                <a:stretch>
                  <a:fillRect r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160483" y="5921991"/>
            <a:ext cx="87395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(Ans.)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5486368" y="3784954"/>
                <a:ext cx="2149819" cy="1058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9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68" y="3784954"/>
                <a:ext cx="2149819" cy="1058880"/>
              </a:xfrm>
              <a:prstGeom prst="rect">
                <a:avLst/>
              </a:prstGeom>
              <a:blipFill rotWithShape="1">
                <a:blip r:embed="rId8"/>
                <a:stretch>
                  <a:fillRect r="-2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512817" y="4608424"/>
                <a:ext cx="2566536" cy="932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9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.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den>
                              </m:f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817" y="4608424"/>
                <a:ext cx="2566536" cy="932307"/>
              </a:xfrm>
              <a:prstGeom prst="rect">
                <a:avLst/>
              </a:prstGeom>
              <a:blipFill rotWithShape="1">
                <a:blip r:embed="rId9"/>
                <a:stretch>
                  <a:fillRect r="-3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4160483" y="4608424"/>
                <a:ext cx="2639569" cy="783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9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.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483" y="4608424"/>
                <a:ext cx="2639569" cy="783869"/>
              </a:xfrm>
              <a:prstGeom prst="rect">
                <a:avLst/>
              </a:prstGeom>
              <a:blipFill rotWithShape="1">
                <a:blip r:embed="rId10"/>
                <a:stretch>
                  <a:fillRect r="-3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1510960" y="5540731"/>
                <a:ext cx="2451440" cy="783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960" y="5540731"/>
                <a:ext cx="2451440" cy="783869"/>
              </a:xfrm>
              <a:prstGeom prst="rect">
                <a:avLst/>
              </a:prstGeom>
              <a:blipFill rotWithShape="1">
                <a:blip r:embed="rId11"/>
                <a:stretch>
                  <a:fillRect r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331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3" grpId="0"/>
      <p:bldP spid="16" grpId="0"/>
      <p:bldP spid="22" grpId="0" animBg="1"/>
      <p:bldP spid="23" grpId="0"/>
      <p:bldP spid="24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3581399"/>
            <a:ext cx="7467600" cy="2895601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725606" y="2625266"/>
            <a:ext cx="7467600" cy="68659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" y="0"/>
            <a:ext cx="1066800" cy="1257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"/>
            <a:ext cx="1066800" cy="125771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62000" y="1257715"/>
            <a:ext cx="7467600" cy="1180685"/>
          </a:xfrm>
          <a:prstGeom prst="round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62000" y="1295400"/>
                <a:ext cx="7688769" cy="1139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              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যোগজ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  <a:cs typeface="NikoshBAN" pitchFamily="2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  <m:r>
                              <a:rPr lang="en-US" sz="2000" b="0" i="1" smtClean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/>
                                <a:cs typeface="NikoshBAN" pitchFamily="2" charset="0"/>
                              </a:rPr>
                              <m:t>𝑏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আকারে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থাকে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সেক্ষেত্রে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NikoshBAN" pitchFamily="2" charset="0"/>
                      </a:rPr>
                      <m:t>a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𝑏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160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sz="1600" i="1" smtClean="0"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rad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আকারে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যোগজীকরণ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295400"/>
                <a:ext cx="7688769" cy="1139607"/>
              </a:xfrm>
              <a:prstGeom prst="rect">
                <a:avLst/>
              </a:prstGeom>
              <a:blipFill rotWithShape="1">
                <a:blip r:embed="rId4"/>
                <a:stretch>
                  <a:fillRect l="-1190" t="-50000" b="-23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1505993" y="228600"/>
            <a:ext cx="6190207" cy="685800"/>
          </a:xfrm>
          <a:prstGeom prst="roundRect">
            <a:avLst/>
          </a:prstGeom>
          <a:solidFill>
            <a:srgbClr val="00B050">
              <a:alpha val="71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95600" y="128826"/>
            <a:ext cx="36086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1295400"/>
            <a:ext cx="1124026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কৌশল-09</a:t>
            </a:r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111156" y="2623429"/>
                <a:ext cx="5201873" cy="6245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উদাহরণঃ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16</m:t>
                            </m:r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যোজিত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ফল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56" y="2623429"/>
                <a:ext cx="5201873" cy="624595"/>
              </a:xfrm>
              <a:prstGeom prst="rect">
                <a:avLst/>
              </a:prstGeom>
              <a:blipFill rotWithShape="1">
                <a:blip r:embed="rId5"/>
                <a:stretch>
                  <a:fillRect l="-1991" r="-2693" b="-15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14400" y="3963581"/>
            <a:ext cx="10999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581400" y="3759967"/>
                <a:ext cx="1778692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759967"/>
                <a:ext cx="1778692" cy="899670"/>
              </a:xfrm>
              <a:prstGeom prst="rect">
                <a:avLst/>
              </a:prstGeom>
              <a:blipFill rotWithShape="1">
                <a:blip r:embed="rId6"/>
                <a:stretch>
                  <a:fillRect r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865244" y="3784954"/>
                <a:ext cx="1552476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/>
                              <a:cs typeface="NikoshBAN" pitchFamily="2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cs typeface="NikoshBAN" pitchFamily="2" charset="0"/>
                                </a:rPr>
                                <m:t>16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NikoshBAN" pitchFamily="2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244" y="3784954"/>
                <a:ext cx="1552476" cy="899670"/>
              </a:xfrm>
              <a:prstGeom prst="rect">
                <a:avLst/>
              </a:prstGeom>
              <a:blipFill rotWithShape="1">
                <a:blip r:embed="rId7"/>
                <a:stretch>
                  <a:fillRect r="-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160483" y="5791200"/>
            <a:ext cx="87395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(Ans.)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486368" y="3784954"/>
                <a:ext cx="1835824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68" y="3784954"/>
                <a:ext cx="1835824" cy="899670"/>
              </a:xfrm>
              <a:prstGeom prst="rect">
                <a:avLst/>
              </a:prstGeom>
              <a:blipFill rotWithShape="1">
                <a:blip r:embed="rId8"/>
                <a:stretch>
                  <a:fillRect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512817" y="4572000"/>
                <a:ext cx="2564933" cy="678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.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𝑙𝑛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fName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817" y="4572000"/>
                <a:ext cx="2564933" cy="678776"/>
              </a:xfrm>
              <a:prstGeom prst="rect">
                <a:avLst/>
              </a:prstGeom>
              <a:blipFill rotWithShape="1">
                <a:blip r:embed="rId9"/>
                <a:stretch>
                  <a:fillRect r="-3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502868" y="5423936"/>
                <a:ext cx="2230932" cy="678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16</m:t>
                          </m:r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𝑙𝑛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fName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868" y="5423936"/>
                <a:ext cx="2230932" cy="678776"/>
              </a:xfrm>
              <a:prstGeom prst="rect">
                <a:avLst/>
              </a:prstGeom>
              <a:blipFill rotWithShape="1">
                <a:blip r:embed="rId10"/>
                <a:stretch>
                  <a:fillRect r="-3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27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799" y="3581399"/>
            <a:ext cx="7626217" cy="2895601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85800" y="2440237"/>
            <a:ext cx="7626217" cy="68659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" y="0"/>
            <a:ext cx="1066800" cy="1257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"/>
            <a:ext cx="1066800" cy="125771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85800" y="1257716"/>
            <a:ext cx="7626217" cy="956078"/>
          </a:xfrm>
          <a:prstGeom prst="round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99448" y="1295400"/>
                <a:ext cx="7688769" cy="918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            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যোগজ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  <a:cs typeface="NikoshBAN" pitchFamily="2" charset="0"/>
                              </a:rPr>
                              <m:t>𝑑𝑥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  <m:t>𝑎𝑥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আকারে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থাকে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সেক্ষেত্রে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NikoshBAN" pitchFamily="2" charset="0"/>
                      </a:rPr>
                      <m:t>ax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দুইটি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বর্গের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সমষ্টিরূপে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অথবা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অন্তরফলরূপে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যোগজীকরণ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48" y="1295400"/>
                <a:ext cx="7688769" cy="918393"/>
              </a:xfrm>
              <a:prstGeom prst="rect">
                <a:avLst/>
              </a:prstGeom>
              <a:blipFill rotWithShape="1">
                <a:blip r:embed="rId4"/>
                <a:stretch>
                  <a:fillRect l="-1269" t="-667" r="-1031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1505993" y="228600"/>
            <a:ext cx="6190207" cy="685800"/>
          </a:xfrm>
          <a:prstGeom prst="roundRect">
            <a:avLst/>
          </a:prstGeom>
          <a:solidFill>
            <a:schemeClr val="tx2">
              <a:lumMod val="60000"/>
              <a:lumOff val="40000"/>
              <a:alpha val="69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95600" y="128826"/>
            <a:ext cx="36086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295400"/>
            <a:ext cx="118333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কৌশল-10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111156" y="2438400"/>
                <a:ext cx="5369868" cy="640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উদাহরণঃ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𝑑𝑥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cs typeface="NikoshBAN" pitchFamily="2" charset="0"/>
                                  </a:rPr>
                                  <m:t>𝑎𝑥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cs typeface="NikoshBAN" pitchFamily="2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যোজিত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ফল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56" y="2438400"/>
                <a:ext cx="5369868" cy="640368"/>
              </a:xfrm>
              <a:prstGeom prst="rect">
                <a:avLst/>
              </a:prstGeom>
              <a:blipFill rotWithShape="1">
                <a:blip r:embed="rId5"/>
                <a:stretch>
                  <a:fillRect l="-1930" r="-272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14400" y="3963581"/>
            <a:ext cx="10999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944469" y="3759967"/>
                <a:ext cx="3370731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𝑎𝑥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rad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469" y="3759967"/>
                <a:ext cx="3370731" cy="899670"/>
              </a:xfrm>
              <a:prstGeom prst="rect">
                <a:avLst/>
              </a:prstGeom>
              <a:blipFill rotWithShape="1">
                <a:blip r:embed="rId6"/>
                <a:stretch>
                  <a:fillRect r="-2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865244" y="3784954"/>
                <a:ext cx="1722266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/>
                              <a:cs typeface="NikoshBAN" pitchFamily="2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  <m:t>𝑑𝑥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NikoshBAN" pitchFamily="2" charset="0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  <a:cs typeface="NikoshBAN" pitchFamily="2" charset="0"/>
                                    </a:rPr>
                                    <m:t>𝑎𝑥</m:t>
                                  </m:r>
                                  <m:r>
                                    <a:rPr lang="en-US" sz="2000" i="1">
                                      <a:latin typeface="Cambria Math"/>
                                      <a:cs typeface="NikoshBAN" pitchFamily="2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  <a:cs typeface="NikoshBAN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cs typeface="NikoshBAN" pitchFamily="2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cs typeface="NikoshBAN" pitchFamily="2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2000" i="1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244" y="3784954"/>
                <a:ext cx="1722266" cy="899670"/>
              </a:xfrm>
              <a:prstGeom prst="rect">
                <a:avLst/>
              </a:prstGeom>
              <a:blipFill rotWithShape="1">
                <a:blip r:embed="rId7"/>
                <a:stretch>
                  <a:fillRect r="-4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343400" y="5772090"/>
            <a:ext cx="87395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(Ans.)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916091" y="4689886"/>
                <a:ext cx="2412392" cy="619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091" y="4689886"/>
                <a:ext cx="2412392" cy="619465"/>
              </a:xfrm>
              <a:prstGeom prst="rect">
                <a:avLst/>
              </a:prstGeom>
              <a:blipFill rotWithShape="1">
                <a:blip r:embed="rId8"/>
                <a:stretch>
                  <a:fillRect r="-3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397758" y="4537889"/>
                <a:ext cx="2571601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758" y="4537889"/>
                <a:ext cx="2571601" cy="899670"/>
              </a:xfrm>
              <a:prstGeom prst="rect">
                <a:avLst/>
              </a:prstGeom>
              <a:blipFill rotWithShape="1">
                <a:blip r:embed="rId9"/>
                <a:stretch>
                  <a:fillRect r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445846" y="5552735"/>
                <a:ext cx="2411045" cy="619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846" y="5552735"/>
                <a:ext cx="2411045" cy="619465"/>
              </a:xfrm>
              <a:prstGeom prst="rect">
                <a:avLst/>
              </a:prstGeom>
              <a:blipFill rotWithShape="1">
                <a:blip r:embed="rId10"/>
                <a:stretch>
                  <a:fillRect r="-3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351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7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799" y="3352799"/>
            <a:ext cx="7626217" cy="2895601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85800" y="2440237"/>
            <a:ext cx="7626217" cy="68659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" y="0"/>
            <a:ext cx="1066800" cy="1257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"/>
            <a:ext cx="1066800" cy="125771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85800" y="1257716"/>
            <a:ext cx="7626217" cy="956078"/>
          </a:xfrm>
          <a:prstGeom prst="round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99448" y="1295400"/>
                <a:ext cx="7688769" cy="904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            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যোগজ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  <a:cs typeface="NikoshBAN" pitchFamily="2" charset="0"/>
                              </a:rPr>
                              <m:t>𝑑𝑥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আকারে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থাকে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সেক্ষেত্রে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𝑧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ধরে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সমীকরণ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যোগজীকরণ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48" y="1295400"/>
                <a:ext cx="7688769" cy="904928"/>
              </a:xfrm>
              <a:prstGeom prst="rect">
                <a:avLst/>
              </a:prstGeom>
              <a:blipFill rotWithShape="1">
                <a:blip r:embed="rId4"/>
                <a:stretch>
                  <a:fillRect l="-1269" t="-676" b="-14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1505993" y="228600"/>
            <a:ext cx="6190207" cy="6858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9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95600" y="128826"/>
            <a:ext cx="36086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295400"/>
            <a:ext cx="1170513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কৌশল-11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111156" y="2438400"/>
                <a:ext cx="5210978" cy="624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উদাহরণঃ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𝑑𝑥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cs typeface="NikoshBAN" pitchFamily="2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cs typeface="NikoshBAN" pitchFamily="2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cs typeface="NikoshBAN" pitchFamily="2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যোজিত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ফল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56" y="2438400"/>
                <a:ext cx="5210978" cy="624273"/>
              </a:xfrm>
              <a:prstGeom prst="rect">
                <a:avLst/>
              </a:prstGeom>
              <a:blipFill rotWithShape="1">
                <a:blip r:embed="rId5"/>
                <a:stretch>
                  <a:fillRect l="-1988" r="-280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14400" y="3632614"/>
            <a:ext cx="10999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200400" y="3429000"/>
                <a:ext cx="2195858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429000"/>
                <a:ext cx="2195858" cy="899670"/>
              </a:xfrm>
              <a:prstGeom prst="rect">
                <a:avLst/>
              </a:prstGeom>
              <a:blipFill rotWithShape="1">
                <a:blip r:embed="rId6"/>
                <a:stretch>
                  <a:fillRect r="-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865244" y="3453987"/>
                <a:ext cx="1524135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/>
                              <a:cs typeface="NikoshBAN" pitchFamily="2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  <m:t>𝑑𝑥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NikoshBAN" pitchFamily="2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cs typeface="NikoshBAN" pitchFamily="2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NikoshBAN" pitchFamily="2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cs typeface="NikoshBAN" pitchFamily="2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/>
                                      <a:cs typeface="NikoshBAN" pitchFamily="2" charset="0"/>
                                    </a:rPr>
                                    <m:t>𝑥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244" y="3453987"/>
                <a:ext cx="1524135" cy="899670"/>
              </a:xfrm>
              <a:prstGeom prst="rect">
                <a:avLst/>
              </a:prstGeom>
              <a:blipFill rotWithShape="1">
                <a:blip r:embed="rId7"/>
                <a:stretch>
                  <a:fillRect r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581400" y="5562600"/>
            <a:ext cx="87395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(Ans.)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073229" y="4206922"/>
                <a:ext cx="1974771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𝑑𝑧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229" y="4206922"/>
                <a:ext cx="1974771" cy="899670"/>
              </a:xfrm>
              <a:prstGeom prst="rect">
                <a:avLst/>
              </a:prstGeom>
              <a:blipFill rotWithShape="1">
                <a:blip r:embed="rId8"/>
                <a:stretch>
                  <a:fillRect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447800" y="4953000"/>
                <a:ext cx="17198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func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953000"/>
                <a:ext cx="1719830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7692" r="-4965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334000" y="3632614"/>
                <a:ext cx="298402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[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লব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হরকে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𝑒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দ্বারা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গুণ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0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]</a:t>
                </a:r>
                <a:endParaRPr lang="en-US" sz="2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632614"/>
                <a:ext cx="2984022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2449" t="-8451" r="-4082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953000" y="4328670"/>
                <a:ext cx="23811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মনে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𝑧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6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328670"/>
                <a:ext cx="2381101" cy="523220"/>
              </a:xfrm>
              <a:prstGeom prst="rect">
                <a:avLst/>
              </a:prstGeom>
              <a:blipFill rotWithShape="1">
                <a:blip r:embed="rId11"/>
                <a:stretch>
                  <a:fillRect l="-4615" t="-9302" r="-7949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5562600" y="4793886"/>
                <a:ext cx="22894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𝑑𝑥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𝑑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𝑧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6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793886"/>
                <a:ext cx="2289409" cy="523220"/>
              </a:xfrm>
              <a:prstGeom prst="rect">
                <a:avLst/>
              </a:prstGeom>
              <a:blipFill rotWithShape="1">
                <a:blip r:embed="rId12"/>
                <a:stretch>
                  <a:fillRect l="-4800" t="-9302" r="-8267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447800" y="5417024"/>
                <a:ext cx="20347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417024"/>
                <a:ext cx="2034788" cy="400110"/>
              </a:xfrm>
              <a:prstGeom prst="rect">
                <a:avLst/>
              </a:prstGeom>
              <a:blipFill rotWithShape="1">
                <a:blip r:embed="rId13"/>
                <a:stretch>
                  <a:fillRect t="-7692" r="-4204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eft Brace 22"/>
          <p:cNvSpPr/>
          <p:nvPr/>
        </p:nvSpPr>
        <p:spPr>
          <a:xfrm>
            <a:off x="4419600" y="4206922"/>
            <a:ext cx="1143000" cy="1210102"/>
          </a:xfrm>
          <a:prstGeom prst="lef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6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7" grpId="0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3276600"/>
            <a:ext cx="8153399" cy="3276600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57200" y="2440237"/>
            <a:ext cx="8153400" cy="68659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" y="0"/>
            <a:ext cx="1066800" cy="1257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"/>
            <a:ext cx="1066800" cy="125771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7200" y="1257716"/>
            <a:ext cx="8153400" cy="956078"/>
          </a:xfrm>
          <a:prstGeom prst="round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33400" y="1295400"/>
                <a:ext cx="8077200" cy="904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            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যোগজ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  <a:cs typeface="NikoshBAN" pitchFamily="2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/>
                                <a:cs typeface="NikoshBAN" pitchFamily="2" charset="0"/>
                              </a:rPr>
                              <m:t>𝑏𝑥</m:t>
                            </m:r>
                            <m:r>
                              <a:rPr lang="en-US" sz="2000" b="0" i="1" smtClean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/>
                                <a:cs typeface="NikoshBAN" pitchFamily="2" charset="0"/>
                              </a:rPr>
                              <m:t>𝑐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আকারে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থাকে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সেক্ষেত্রে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cs typeface="NikoshBAN" pitchFamily="2" charset="0"/>
                      </a:rPr>
                      <m:t>a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𝑏𝑥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𝑐</m:t>
                    </m:r>
                  </m:oMath>
                </a14:m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দুইটি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বর্গের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সমষ্টিরূপে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অথবা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অন্তরফলরূপে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যোগজীকরণ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95400"/>
                <a:ext cx="8077200" cy="904991"/>
              </a:xfrm>
              <a:prstGeom prst="rect">
                <a:avLst/>
              </a:prstGeom>
              <a:blipFill rotWithShape="1">
                <a:blip r:embed="rId4"/>
                <a:stretch>
                  <a:fillRect l="-1208" t="-676" r="-981" b="-14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1505993" y="228600"/>
            <a:ext cx="6190207" cy="685800"/>
          </a:xfrm>
          <a:prstGeom prst="roundRect">
            <a:avLst/>
          </a:prstGeom>
          <a:solidFill>
            <a:schemeClr val="tx2">
              <a:lumMod val="60000"/>
              <a:lumOff val="40000"/>
              <a:alpha val="69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95600" y="128826"/>
            <a:ext cx="36086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295400"/>
            <a:ext cx="119776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কৌশল-12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111156" y="2438400"/>
                <a:ext cx="5374613" cy="624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উদাহরণঃ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যোজিত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ফল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56" y="2438400"/>
                <a:ext cx="5374613" cy="624273"/>
              </a:xfrm>
              <a:prstGeom prst="rect">
                <a:avLst/>
              </a:prstGeom>
              <a:blipFill rotWithShape="1">
                <a:blip r:embed="rId5"/>
                <a:stretch>
                  <a:fillRect l="-1927" r="-260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62000" y="3505200"/>
            <a:ext cx="10999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505200" y="3305590"/>
                <a:ext cx="2166554" cy="9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305590"/>
                <a:ext cx="2166554" cy="961610"/>
              </a:xfrm>
              <a:prstGeom prst="rect">
                <a:avLst/>
              </a:prstGeom>
              <a:blipFill rotWithShape="1">
                <a:blip r:embed="rId6"/>
                <a:stretch>
                  <a:fillRect r="-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752600" y="3291330"/>
                <a:ext cx="1860189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/>
                              <a:cs typeface="NikoshBAN" pitchFamily="2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NikoshBAN" pitchFamily="2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cs typeface="NikoshBAN" pitchFamily="2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  <m:t>1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291330"/>
                <a:ext cx="1860189" cy="899670"/>
              </a:xfrm>
              <a:prstGeom prst="rect">
                <a:avLst/>
              </a:prstGeom>
              <a:blipFill rotWithShape="1">
                <a:blip r:embed="rId7"/>
                <a:stretch>
                  <a:fillRect r="-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343400" y="5848290"/>
            <a:ext cx="87395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(Ans.)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562600" y="3305590"/>
                <a:ext cx="3002104" cy="1031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16</m:t>
                                  </m:r>
                                </m:den>
                              </m:f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305590"/>
                <a:ext cx="3002104" cy="1031629"/>
              </a:xfrm>
              <a:prstGeom prst="rect">
                <a:avLst/>
              </a:prstGeom>
              <a:blipFill rotWithShape="1">
                <a:blip r:embed="rId8"/>
                <a:stretch>
                  <a:fillRect r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143000" y="4495800"/>
                <a:ext cx="3014543" cy="1127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2000" b="0" i="1" smtClean="0">
                                                  <a:latin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/>
                                                </a:rPr>
                                                <m:t>7</m:t>
                                              </m:r>
                                            </m:e>
                                          </m:rad>
                                        </m:num>
                                        <m:den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495800"/>
                <a:ext cx="3014543" cy="1127745"/>
              </a:xfrm>
              <a:prstGeom prst="rect">
                <a:avLst/>
              </a:prstGeom>
              <a:blipFill rotWithShape="1">
                <a:blip r:embed="rId9"/>
                <a:stretch>
                  <a:fillRect r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4065031" y="4278573"/>
                <a:ext cx="3221972" cy="1247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.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7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</m:num>
                                <m:den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7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031" y="4278573"/>
                <a:ext cx="3221972" cy="1247970"/>
              </a:xfrm>
              <a:prstGeom prst="rect">
                <a:avLst/>
              </a:prstGeom>
              <a:blipFill rotWithShape="1">
                <a:blip r:embed="rId10"/>
                <a:stretch>
                  <a:fillRect r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143000" y="5616931"/>
                <a:ext cx="2975943" cy="783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7</m:t>
                              </m:r>
                            </m:e>
                          </m:rad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7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616931"/>
                <a:ext cx="2975943" cy="783869"/>
              </a:xfrm>
              <a:prstGeom prst="rect">
                <a:avLst/>
              </a:prstGeom>
              <a:blipFill rotWithShape="1">
                <a:blip r:embed="rId11"/>
                <a:stretch>
                  <a:fillRect r="-2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33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9" grpId="0"/>
      <p:bldP spid="20" grpId="0"/>
      <p:bldP spid="21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1" y="3657600"/>
            <a:ext cx="8153399" cy="3023741"/>
          </a:xfrm>
          <a:prstGeom prst="round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57200" y="2783532"/>
            <a:ext cx="8153400" cy="68659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" y="0"/>
            <a:ext cx="1066800" cy="1257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"/>
            <a:ext cx="1066800" cy="125771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7200" y="1257716"/>
            <a:ext cx="8153400" cy="1351698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33400" y="1295400"/>
                <a:ext cx="8077200" cy="1314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            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যোগজ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  <a:cs typeface="NikoshBAN" pitchFamily="2" charset="0"/>
                              </a:rPr>
                              <m:t>𝑑𝑥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00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  <m:t>𝑎𝑥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  <m:t>𝑏</m:t>
                                </m:r>
                              </m:e>
                            </m:d>
                            <m:rad>
                              <m:radPr>
                                <m:degHide m:val="on"/>
                                <m:ctrlPr>
                                  <a:rPr lang="en-US" sz="200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  <m:t>𝑝𝑥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cs typeface="NikoshBAN" pitchFamily="2" charset="0"/>
                                  </a:rPr>
                                  <m:t>𝑞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আকারে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থাকে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‘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/>
                    </m:rad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’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ভেতরে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বাহিরে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একঘাত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রাশিমালা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থাকে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তবে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𝑝𝑥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𝑞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ধরে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সরলীকরণ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করার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যোজিত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ফল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95400"/>
                <a:ext cx="8077200" cy="1314014"/>
              </a:xfrm>
              <a:prstGeom prst="rect">
                <a:avLst/>
              </a:prstGeom>
              <a:blipFill rotWithShape="1">
                <a:blip r:embed="rId4"/>
                <a:stretch>
                  <a:fillRect l="-1208" r="-2038" b="-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1505993" y="228600"/>
            <a:ext cx="6190207" cy="6858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69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95600" y="128826"/>
            <a:ext cx="36086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295400"/>
            <a:ext cx="1217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কৌশল-13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377724" y="2787394"/>
                <a:ext cx="5844036" cy="662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উদাহরণঃ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𝑑𝑥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40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cs typeface="NikoshBAN" pitchFamily="2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cs typeface="NikoshBAN" pitchFamily="2" charset="0"/>
                                  </a:rPr>
                                  <m:t>1</m:t>
                                </m:r>
                              </m:e>
                            </m:d>
                            <m:rad>
                              <m:radPr>
                                <m:degHide m:val="on"/>
                                <m:ctrlPr>
                                  <a:rPr lang="en-US" sz="240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/>
                                    <a:cs typeface="NikoshBAN" pitchFamily="2" charset="0"/>
                                  </a:rPr>
                                  <m:t>4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cs typeface="NikoshBAN" pitchFamily="2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cs typeface="NikoshBAN" pitchFamily="2" charset="0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যোজিত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ফল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724" y="2787394"/>
                <a:ext cx="5844036" cy="662233"/>
              </a:xfrm>
              <a:prstGeom prst="rect">
                <a:avLst/>
              </a:prstGeom>
              <a:blipFill rotWithShape="1">
                <a:blip r:embed="rId5"/>
                <a:stretch>
                  <a:fillRect l="-1773" r="-2398" b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85800" y="3795270"/>
            <a:ext cx="17043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ধরি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111325" y="3657600"/>
                <a:ext cx="2841675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NikoshBAN" pitchFamily="2" charset="0"/>
                        </a:rPr>
                        <m:t>𝐼</m:t>
                      </m:r>
                      <m:r>
                        <a:rPr lang="en-US" sz="20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/>
                              <a:cs typeface="NikoshBAN" pitchFamily="2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  <m:t>𝑑𝑥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NikoshBAN" pitchFamily="2" charset="0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  <a:cs typeface="NikoshBAN" pitchFamily="2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/>
                                      <a:cs typeface="NikoshBAN" pitchFamily="2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  <a:cs typeface="NikoshBAN" pitchFamily="2" charset="0"/>
                                    </a:rPr>
                                    <m:t>1</m:t>
                                  </m:r>
                                </m:e>
                              </m:d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NikoshBAN" pitchFamily="2" charset="0"/>
                                    </a:rPr>
                                    <m:t>4</m:t>
                                  </m:r>
                                  <m:r>
                                    <a:rPr lang="en-US" sz="2000" i="1">
                                      <a:latin typeface="Cambria Math"/>
                                      <a:cs typeface="NikoshBAN" pitchFamily="2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/>
                                      <a:cs typeface="NikoshBAN" pitchFamily="2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  <a:cs typeface="NikoshBAN" pitchFamily="2" charset="0"/>
                                    </a:rPr>
                                    <m:t>3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000" i="1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325" y="3657600"/>
                <a:ext cx="2841675" cy="899670"/>
              </a:xfrm>
              <a:prstGeom prst="rect">
                <a:avLst/>
              </a:prstGeom>
              <a:blipFill rotWithShape="1">
                <a:blip r:embed="rId6"/>
                <a:stretch>
                  <a:fillRect r="-2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343400" y="6076890"/>
            <a:ext cx="87395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(Ans.)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969275" y="4288304"/>
                <a:ext cx="3723070" cy="969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∴ </m:t>
                      </m:r>
                      <m:r>
                        <a:rPr lang="en-US" sz="2000" b="0" i="1" smtClean="0">
                          <a:latin typeface="Cambria Math"/>
                          <a:cs typeface="NikoshBAN" pitchFamily="2" charset="0"/>
                        </a:rPr>
                        <m:t>𝐼</m:t>
                      </m:r>
                      <m:r>
                        <a:rPr lang="en-US" sz="20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/>
                              <a:cs typeface="NikoshBAN" pitchFamily="2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NikoshBAN" pitchFamily="2" charset="0"/>
                                </a:rPr>
                                <m:t>𝑧</m:t>
                              </m:r>
                            </m:num>
                            <m:den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i="1" smtClean="0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.</m:t>
                                  </m:r>
                                  <m:f>
                                    <m:fPr>
                                      <m:ctrlPr>
                                        <a:rPr lang="en-US" sz="200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200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 smtClean="0">
                                              <a:latin typeface="Cambria Math"/>
                                              <a:cs typeface="NikoshBAN" pitchFamily="2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cs typeface="NikoshBAN" pitchFamily="2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cs typeface="NikoshBAN" pitchFamily="2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000" b="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  <m:t>3</m:t>
                                      </m:r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  <a:cs typeface="NikoshBAN" pitchFamily="2" charset="0"/>
                                </a:rPr>
                                <m:t>.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NikoshBAN" pitchFamily="2" charset="0"/>
                                </a:rPr>
                                <m:t>𝑧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275" y="4288304"/>
                <a:ext cx="3723070" cy="969496"/>
              </a:xfrm>
              <a:prstGeom prst="rect">
                <a:avLst/>
              </a:prstGeom>
              <a:blipFill rotWithShape="1">
                <a:blip r:embed="rId7"/>
                <a:stretch>
                  <a:fillRect r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969275" y="5105400"/>
                <a:ext cx="1982915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cs typeface="NikoshBAN" pitchFamily="2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/>
                          <a:cs typeface="NikoshBAN" pitchFamily="2" charset="0"/>
                        </a:rPr>
                        <m:t>2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/>
                              <a:cs typeface="NikoshBAN" pitchFamily="2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cs typeface="NikoshBAN" pitchFamily="2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NikoshBAN" pitchFamily="2" charset="0"/>
                                </a:rPr>
                                <m:t>𝑧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/>
                                  <a:cs typeface="NikoshBAN" pitchFamily="2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NikoshBAN" pitchFamily="2" charset="0"/>
                                </a:rPr>
                                <m:t>1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275" y="5105400"/>
                <a:ext cx="1982915" cy="899670"/>
              </a:xfrm>
              <a:prstGeom prst="rect">
                <a:avLst/>
              </a:prstGeom>
              <a:blipFill rotWithShape="1">
                <a:blip r:embed="rId8"/>
                <a:stretch>
                  <a:fillRect r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048000" y="5180835"/>
                <a:ext cx="2338845" cy="678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000" b="0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  <m:r>
                            <a:rPr lang="en-US" sz="2000" b="0" i="0" smtClean="0">
                              <a:latin typeface="Cambria Math"/>
                              <a:cs typeface="NikoshBAN" pitchFamily="2" charset="0"/>
                            </a:rPr>
                            <m:t>.</m:t>
                          </m:r>
                          <m:r>
                            <a:rPr lang="en-US" sz="2000" b="0" i="0" smtClean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funcPr>
                        <m:fName>
                          <m:r>
                            <a:rPr lang="en-US" sz="2000" b="0" i="1" smtClean="0">
                              <a:latin typeface="Cambria Math"/>
                              <a:cs typeface="NikoshBAN" pitchFamily="2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𝑧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𝑧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  <a:cs typeface="NikoshBAN" pitchFamily="2" charset="0"/>
                            </a:rPr>
                            <m:t>𝑐</m:t>
                          </m:r>
                        </m:e>
                      </m:func>
                    </m:oMath>
                  </m:oMathPara>
                </a14:m>
                <a:endParaRPr lang="en-US" sz="2000" i="1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180835"/>
                <a:ext cx="2338845" cy="678776"/>
              </a:xfrm>
              <a:prstGeom prst="rect">
                <a:avLst/>
              </a:prstGeom>
              <a:blipFill rotWithShape="1">
                <a:blip r:embed="rId9"/>
                <a:stretch>
                  <a:fillRect r="-3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990600" y="5867400"/>
                <a:ext cx="3118418" cy="813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000" b="0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  <m:r>
                            <a:rPr lang="en-US" sz="2000" b="0" i="0" smtClean="0">
                              <a:latin typeface="Cambria Math"/>
                              <a:cs typeface="NikoshBAN" pitchFamily="2" charset="0"/>
                            </a:rPr>
                            <m:t>.</m:t>
                          </m:r>
                          <m:r>
                            <a:rPr lang="en-US" sz="2000" b="0" i="0" smtClean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funcPr>
                        <m:fName>
                          <m:r>
                            <a:rPr lang="en-US" sz="2000" b="0" i="1" smtClean="0">
                              <a:latin typeface="Cambria Math"/>
                              <a:cs typeface="NikoshBAN" pitchFamily="2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  <m:t>4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  <m:t>+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  <m:t>4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  <m:t>+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  <a:cs typeface="NikoshBAN" pitchFamily="2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  <a:cs typeface="NikoshBAN" pitchFamily="2" charset="0"/>
                            </a:rPr>
                            <m:t>𝑐</m:t>
                          </m:r>
                        </m:e>
                      </m:func>
                    </m:oMath>
                  </m:oMathPara>
                </a14:m>
                <a:endParaRPr lang="en-US" sz="2000" i="1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867400"/>
                <a:ext cx="3118418" cy="813941"/>
              </a:xfrm>
              <a:prstGeom prst="rect">
                <a:avLst/>
              </a:prstGeom>
              <a:blipFill rotWithShape="1">
                <a:blip r:embed="rId10"/>
                <a:stretch>
                  <a:fillRect r="-2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5486400" y="4107435"/>
                <a:ext cx="298363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মনে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4</m:t>
                    </m:r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𝑧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6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107435"/>
                <a:ext cx="2983637" cy="492443"/>
              </a:xfrm>
              <a:prstGeom prst="rect">
                <a:avLst/>
              </a:prstGeom>
              <a:blipFill rotWithShape="1">
                <a:blip r:embed="rId11"/>
                <a:stretch>
                  <a:fillRect l="-3476" t="-8642" r="-5317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5920335" y="4495800"/>
                <a:ext cx="2561535" cy="657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d>
                  </m:oMath>
                </a14:m>
                <a:endParaRPr lang="en-US" sz="26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335" y="4495800"/>
                <a:ext cx="2561535" cy="657296"/>
              </a:xfrm>
              <a:prstGeom prst="rect">
                <a:avLst/>
              </a:prstGeom>
              <a:blipFill rotWithShape="1">
                <a:blip r:embed="rId12"/>
                <a:stretch>
                  <a:fillRect l="-4048" r="-6667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5937108" y="5029200"/>
                <a:ext cx="2397964" cy="657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𝑑𝑥</m:t>
                    </m:r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den>
                    </m:f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𝑧𝑑𝑧</m:t>
                    </m:r>
                  </m:oMath>
                </a14:m>
                <a:endParaRPr lang="en-US" sz="26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108" y="5029200"/>
                <a:ext cx="2397964" cy="657296"/>
              </a:xfrm>
              <a:prstGeom prst="rect">
                <a:avLst/>
              </a:prstGeom>
              <a:blipFill rotWithShape="1">
                <a:blip r:embed="rId13"/>
                <a:stretch>
                  <a:fillRect l="-4580" r="-7125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eft Brace 26"/>
          <p:cNvSpPr/>
          <p:nvPr/>
        </p:nvSpPr>
        <p:spPr>
          <a:xfrm>
            <a:off x="5105400" y="4114800"/>
            <a:ext cx="762000" cy="164500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9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4" grpId="0"/>
      <p:bldP spid="15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2286000"/>
            <a:ext cx="4419600" cy="4191000"/>
          </a:xfrm>
          <a:prstGeom prst="roundRect">
            <a:avLst/>
          </a:prstGeom>
          <a:solidFill>
            <a:schemeClr val="tx2">
              <a:lumMod val="60000"/>
              <a:lumOff val="40000"/>
              <a:alpha val="82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2895868"/>
            <a:ext cx="426720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শ্রেণিঃ একাদশ </a:t>
            </a:r>
            <a:endParaRPr lang="en-US" sz="3500" dirty="0" smtClean="0"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bn-IN" sz="1000" dirty="0" smtClean="0"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বিষয়ঃ উচ্চতর গনিত ১ম পত্র</a:t>
            </a:r>
            <a:endParaRPr lang="en-US" sz="3500" dirty="0" smtClean="0"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bn-IN" sz="1000" dirty="0" smtClean="0"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en-US" sz="3500" dirty="0" smtClean="0"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bn-IN" sz="1000" dirty="0" smtClean="0"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sz="3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IN" sz="3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 মিনিট</a:t>
            </a:r>
          </a:p>
        </p:txBody>
      </p:sp>
      <p:sp>
        <p:nvSpPr>
          <p:cNvPr id="6" name="6-Point Star 5"/>
          <p:cNvSpPr/>
          <p:nvPr/>
        </p:nvSpPr>
        <p:spPr>
          <a:xfrm>
            <a:off x="2057400" y="76200"/>
            <a:ext cx="5334000" cy="1600200"/>
          </a:xfrm>
          <a:prstGeom prst="star6">
            <a:avLst/>
          </a:prstGeom>
          <a:solidFill>
            <a:srgbClr val="00B0F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25690" y="509826"/>
            <a:ext cx="277031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IN" sz="5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1662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2510"/>
            <a:ext cx="1371600" cy="1662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86000"/>
            <a:ext cx="3124200" cy="410505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1977">
    <p:pull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23900" y="1828800"/>
            <a:ext cx="7581900" cy="4419600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gnetic Disk 9"/>
          <p:cNvSpPr/>
          <p:nvPr/>
        </p:nvSpPr>
        <p:spPr>
          <a:xfrm>
            <a:off x="1676400" y="76200"/>
            <a:ext cx="5943600" cy="1371600"/>
          </a:xfrm>
          <a:prstGeom prst="flowChartMagneticDisk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77746" y="354449"/>
            <a:ext cx="231345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70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371600" y="2286000"/>
                <a:ext cx="1795235" cy="668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০১.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i="1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600" i="1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/>
                                <a:cs typeface="NikoshBAN" pitchFamily="2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sz="2600" i="1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  <m: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600" i="1">
                                <a:latin typeface="Cambria Math"/>
                                <a:cs typeface="NikoshBAN" pitchFamily="2" charset="0"/>
                              </a:rPr>
                              <m:t>𝑠𝑖𝑛𝑥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6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286000"/>
                <a:ext cx="1795235" cy="668645"/>
              </a:xfrm>
              <a:prstGeom prst="rect">
                <a:avLst/>
              </a:prstGeom>
              <a:blipFill rotWithShape="1">
                <a:blip r:embed="rId3"/>
                <a:stretch>
                  <a:fillRect l="-5782" r="-9524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800600" y="2286000"/>
                <a:ext cx="324717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উ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ত্তরঃ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i="1" smtClean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i="0" smtClean="0">
                            <a:latin typeface="Cambria Math"/>
                            <a:cs typeface="NikoshBAN" pitchFamily="2" charset="0"/>
                          </a:rPr>
                          <m:t>tan</m:t>
                        </m:r>
                      </m:fName>
                      <m:e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</m:func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func>
                      <m:funcPr>
                        <m:ctrlP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  <a:cs typeface="NikoshBAN" pitchFamily="2" charset="0"/>
                          </a:rPr>
                          <m:t>sec</m:t>
                        </m:r>
                      </m:fName>
                      <m:e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</m:e>
                    </m:func>
                  </m:oMath>
                </a14:m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286000"/>
                <a:ext cx="3247171" cy="492443"/>
              </a:xfrm>
              <a:prstGeom prst="rect">
                <a:avLst/>
              </a:prstGeom>
              <a:blipFill rotWithShape="1">
                <a:blip r:embed="rId4"/>
                <a:stretch>
                  <a:fillRect l="-3383" t="-8642" r="-4887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362008" y="3165157"/>
                <a:ext cx="3199337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০2. 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rad>
                          <m:radPr>
                            <m:degHide m:val="on"/>
                            <m:ctrlP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sz="26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/>
                                    <a:ea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600" b="0" i="1" smtClean="0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  <m:r>
                                  <a:rPr lang="en-US" sz="2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rad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008" y="3165157"/>
                <a:ext cx="3199337" cy="593624"/>
              </a:xfrm>
              <a:prstGeom prst="rect">
                <a:avLst/>
              </a:prstGeom>
              <a:blipFill rotWithShape="1">
                <a:blip r:embed="rId5"/>
                <a:stretch>
                  <a:fillRect l="-3238" r="-5143" b="-19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800600" y="2971799"/>
                <a:ext cx="3004540" cy="681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উ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ত্তরঃ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func>
                      <m:func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2600" b="0" i="1" smtClean="0">
                        <a:latin typeface="Cambria Math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</a:rPr>
                      <m:t>𝑐</m:t>
                    </m:r>
                  </m:oMath>
                </a14:m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971799"/>
                <a:ext cx="3004540" cy="681725"/>
              </a:xfrm>
              <a:prstGeom prst="rect">
                <a:avLst/>
              </a:prstGeom>
              <a:blipFill rotWithShape="1">
                <a:blip r:embed="rId6"/>
                <a:stretch>
                  <a:fillRect l="-3659" r="-5488" b="-9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357952" y="3962400"/>
                <a:ext cx="2292231" cy="728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০3. 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600" i="1" smtClean="0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60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sz="26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600" i="0" smtClean="0">
                                        <a:latin typeface="Cambria Math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en-US" sz="2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</m:e>
                            </m:rad>
                          </m:num>
                          <m:den>
                            <m:func>
                              <m:funcPr>
                                <m:ctrlPr>
                                  <a:rPr lang="en-US" sz="260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600" i="0" smtClean="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en-US" sz="260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600" i="0" smtClean="0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den>
                        </m:f>
                      </m:e>
                    </m:nary>
                  </m:oMath>
                </a14:m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952" y="3962400"/>
                <a:ext cx="2292231" cy="728469"/>
              </a:xfrm>
              <a:prstGeom prst="rect">
                <a:avLst/>
              </a:prstGeom>
              <a:blipFill rotWithShape="1">
                <a:blip r:embed="rId7"/>
                <a:stretch>
                  <a:fillRect l="-4787" r="-3989" b="-12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800600" y="4080412"/>
                <a:ext cx="2558136" cy="515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উত্তরঃ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/>
                                <a:cs typeface="NikoshBAN" pitchFamily="2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</m:func>
                      </m:e>
                    </m:rad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𝑐</m:t>
                    </m:r>
                  </m:oMath>
                </a14:m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080412"/>
                <a:ext cx="2558136" cy="515590"/>
              </a:xfrm>
              <a:prstGeom prst="rect">
                <a:avLst/>
              </a:prstGeom>
              <a:blipFill rotWithShape="1">
                <a:blip r:embed="rId8"/>
                <a:stretch>
                  <a:fillRect l="-4296" t="-3529" r="-6444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463361" y="4953000"/>
                <a:ext cx="1875322" cy="686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০4. 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60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26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nary>
                  </m:oMath>
                </a14:m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361" y="4953000"/>
                <a:ext cx="1875322" cy="686085"/>
              </a:xfrm>
              <a:prstGeom prst="rect">
                <a:avLst/>
              </a:prstGeom>
              <a:blipFill rotWithShape="1">
                <a:blip r:embed="rId9"/>
                <a:stretch>
                  <a:fillRect l="-5519" r="-9091" b="-9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876800" y="4884555"/>
                <a:ext cx="2755563" cy="680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উত্তরঃ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2600" i="1" smtClean="0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6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600" i="0" smtClean="0">
                                <a:latin typeface="Cambria Math"/>
                                <a:cs typeface="NikoshBAN" pitchFamily="2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600" i="1" smtClean="0"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600" i="1" smtClean="0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26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  <m: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60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  <m:t>5</m:t>
                                </m:r>
                              </m:e>
                            </m:rad>
                          </m:den>
                        </m:f>
                      </m:e>
                    </m:func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  <a:cs typeface="NikoshBAN" pitchFamily="2" charset="0"/>
                      </a:rPr>
                      <m:t>𝑐</m:t>
                    </m:r>
                  </m:oMath>
                </a14:m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884555"/>
                <a:ext cx="2755563" cy="680956"/>
              </a:xfrm>
              <a:prstGeom prst="rect">
                <a:avLst/>
              </a:prstGeom>
              <a:blipFill rotWithShape="1">
                <a:blip r:embed="rId10"/>
                <a:stretch>
                  <a:fillRect l="-3761" r="-5752" b="-9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" y="0"/>
            <a:ext cx="1066800" cy="12577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"/>
            <a:ext cx="1066800" cy="125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/>
      <p:bldP spid="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73000" cy="16638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000" y="12511"/>
            <a:ext cx="1373000" cy="166389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3900" y="1752600"/>
            <a:ext cx="7886700" cy="4463935"/>
          </a:xfrm>
          <a:prstGeom prst="round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057400" y="235527"/>
            <a:ext cx="5257800" cy="12192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0" y="278249"/>
            <a:ext cx="335700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7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990600" y="2112296"/>
                <a:ext cx="6858000" cy="554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01।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60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</m:nary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𝑑𝑥</m:t>
                    </m:r>
                  </m:oMath>
                </a14:m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যোজিত</a:t>
                </a:r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ফল</a:t>
                </a:r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6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bn-IN" sz="2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112296"/>
                <a:ext cx="6858000" cy="554704"/>
              </a:xfrm>
              <a:prstGeom prst="rect">
                <a:avLst/>
              </a:prstGeom>
              <a:blipFill rotWithShape="1">
                <a:blip r:embed="rId4"/>
                <a:stretch>
                  <a:fillRect l="-1600" t="-3297" b="-21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052863" y="3975541"/>
                <a:ext cx="7367237" cy="748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03।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60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5</m:t>
                                </m:r>
                                <m: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3</m:t>
                                </m:r>
                                <m: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60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−</m:t>
                                </m:r>
                                <m: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এর যোজিত ফল </a:t>
                </a:r>
                <a:r>
                  <a:rPr lang="en-US" sz="2600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6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endParaRPr lang="bn-IN" sz="2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863" y="3975541"/>
                <a:ext cx="7367237" cy="748859"/>
              </a:xfrm>
              <a:prstGeom prst="rect">
                <a:avLst/>
              </a:prstGeom>
              <a:blipFill rotWithShape="1">
                <a:blip r:embed="rId5"/>
                <a:stretch>
                  <a:fillRect l="-1490" b="-8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066800" y="4972336"/>
                <a:ext cx="6781800" cy="666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04।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𝑑𝑥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60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6</m:t>
                            </m:r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25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এর যোজিত ফল </a:t>
                </a:r>
                <a:r>
                  <a:rPr lang="en-US" sz="2600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6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bn-IN" sz="2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72336"/>
                <a:ext cx="6781800" cy="666464"/>
              </a:xfrm>
              <a:prstGeom prst="rect">
                <a:avLst/>
              </a:prstGeom>
              <a:blipFill rotWithShape="1">
                <a:blip r:embed="rId6"/>
                <a:stretch>
                  <a:fillRect l="-1527" b="-13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964442" y="3103217"/>
                <a:ext cx="6350758" cy="554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02।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260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i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5</m:t>
                            </m:r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  <m:func>
                              <m:funcPr>
                                <m:ctrlP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3</m:t>
                                </m:r>
                                <m: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𝑑𝑥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এর যোজিত ফল </a:t>
                </a:r>
                <a:r>
                  <a:rPr lang="en-US" sz="2600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6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bn-IN" sz="2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42" y="3103217"/>
                <a:ext cx="6350758" cy="554383"/>
              </a:xfrm>
              <a:prstGeom prst="rect">
                <a:avLst/>
              </a:prstGeom>
              <a:blipFill rotWithShape="1">
                <a:blip r:embed="rId7"/>
                <a:stretch>
                  <a:fillRect l="-1631" t="-3297" b="-21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08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5" grpId="0"/>
      <p:bldP spid="12" grpId="0"/>
      <p:bldP spid="14" grpId="0"/>
      <p:bldP spid="15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62200" y="152400"/>
            <a:ext cx="4114800" cy="1371600"/>
          </a:xfrm>
          <a:prstGeom prst="roundRect">
            <a:avLst/>
          </a:prstGeom>
          <a:solidFill>
            <a:srgbClr val="92D05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100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43495"/>
            <a:ext cx="8534400" cy="4833505"/>
          </a:xfrm>
          <a:prstGeom prst="rect">
            <a:avLst/>
          </a:prstGeom>
        </p:spPr>
      </p:pic>
      <p:pic>
        <p:nvPicPr>
          <p:cNvPr id="6" name="Picture 5" descr="81p33G98HfL._SX385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0"/>
            <a:ext cx="1447800" cy="1632065"/>
          </a:xfrm>
          <a:prstGeom prst="rect">
            <a:avLst/>
          </a:prstGeom>
        </p:spPr>
      </p:pic>
      <p:pic>
        <p:nvPicPr>
          <p:cNvPr id="7" name="Picture 6" descr="81p33G98HfL._SX385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47800" cy="163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5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 flipH="1">
            <a:off x="1693968" y="80357"/>
            <a:ext cx="5773632" cy="9864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পূর্বজ্ঞান </a:t>
            </a:r>
            <a:r>
              <a:rPr lang="bn-IN" sz="5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5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828800"/>
            <a:ext cx="43156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cs typeface="NikoshBAN" pitchFamily="2" charset="0"/>
              </a:rPr>
              <a:t>3+5+7=15</a:t>
            </a:r>
            <a:endParaRPr lang="en-US" sz="8000" dirty="0"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2111514"/>
            <a:ext cx="2371162" cy="70788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(sum)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3429000"/>
            <a:ext cx="2286000" cy="70788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সমষ্টিনির্ণয়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16621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2510"/>
            <a:ext cx="1371600" cy="16621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7200" y="3429000"/>
                <a:ext cx="2960234" cy="707886"/>
              </a:xfrm>
              <a:prstGeom prst="rect">
                <a:avLst/>
              </a:prstGeom>
              <a:ln w="762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  <a:cs typeface="NikoshBAN" pitchFamily="2" charset="0"/>
                        </a:rPr>
                        <m:t>𝑆𝑢𝑚𝑚𝑎𝑡𝑖𝑜𝑛</m:t>
                      </m:r>
                    </m:oMath>
                  </m:oMathPara>
                </a14:m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429000"/>
                <a:ext cx="2960234" cy="707886"/>
              </a:xfrm>
              <a:prstGeom prst="rect">
                <a:avLst/>
              </a:prstGeom>
              <a:blipFill rotWithShape="1">
                <a:blip r:embed="rId5"/>
                <a:stretch>
                  <a:fillRect t="-7752" r="-7014" b="-27907"/>
                </a:stretch>
              </a:blipFill>
              <a:ln w="762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590800" y="4724400"/>
            <a:ext cx="3962400" cy="1323439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যোগজীকরণ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64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31">
        <p:diamond/>
        <p:sndAc>
          <p:stSnd>
            <p:snd r:embed="rId3" name="chimes.wav"/>
          </p:stSnd>
        </p:sndAc>
      </p:transition>
    </mc:Choice>
    <mc:Fallback>
      <p:transition spd="slow" advTm="21631">
        <p:diamond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 animBg="1"/>
      <p:bldP spid="15" grpId="0" animBg="1"/>
      <p:bldP spid="14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1981200" y="199228"/>
            <a:ext cx="5562600" cy="1324771"/>
          </a:xfrm>
          <a:prstGeom prst="cloud">
            <a:avLst/>
          </a:prstGeom>
          <a:solidFill>
            <a:schemeClr val="tx2">
              <a:lumMod val="40000"/>
              <a:lumOff val="6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65048" y="2407384"/>
            <a:ext cx="49375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যোগজীকরন</a:t>
            </a:r>
            <a:endParaRPr lang="en-US" sz="10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304800"/>
            <a:ext cx="401744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7000" b="1" i="1" spc="150" dirty="0">
                <a:ln w="11430"/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70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295400" y="4191000"/>
            <a:ext cx="686566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(Integration)</a:t>
            </a:r>
            <a:endParaRPr lang="en-US" sz="10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16621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2510"/>
            <a:ext cx="1371600" cy="16621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2614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3756">
        <p:split orient="vert"/>
        <p:sndAc>
          <p:stSnd>
            <p:snd r:embed="rId3" name="chimes.wav"/>
          </p:stSnd>
        </p:sndAc>
      </p:transition>
    </mc:Choice>
    <mc:Fallback>
      <p:transition spd="slow" advTm="13756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2510"/>
            <a:ext cx="1371600" cy="16621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1662193"/>
          </a:xfrm>
          <a:prstGeom prst="rect">
            <a:avLst/>
          </a:prstGeom>
        </p:spPr>
      </p:pic>
      <p:sp>
        <p:nvSpPr>
          <p:cNvPr id="4" name="6-Point Star 3"/>
          <p:cNvSpPr/>
          <p:nvPr/>
        </p:nvSpPr>
        <p:spPr>
          <a:xfrm>
            <a:off x="1600200" y="76200"/>
            <a:ext cx="5943600" cy="1403465"/>
          </a:xfrm>
          <a:prstGeom prst="star6">
            <a:avLst/>
          </a:prstGeom>
          <a:solidFill>
            <a:srgbClr val="92D05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723900" y="1676400"/>
            <a:ext cx="7810500" cy="4800600"/>
          </a:xfrm>
          <a:prstGeom prst="roundRect">
            <a:avLst/>
          </a:prstGeom>
          <a:ln w="1016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752600"/>
            <a:ext cx="76962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এই অধ্যায় শেষে শিক্ষার্থিরাঃ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600" dirty="0" smtClean="0">
                <a:latin typeface="NikoshBAN" pitchFamily="2" charset="0"/>
                <a:cs typeface="NikoshBAN" pitchFamily="2" charset="0"/>
              </a:rPr>
              <a:t>01.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যোগজীকরণের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spc="150" dirty="0" err="1" smtClean="0">
                <a:ln w="11430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600" dirty="0" smtClean="0">
                <a:latin typeface="NikoshBAN" pitchFamily="2" charset="0"/>
                <a:cs typeface="NikoshBAN" pitchFamily="2" charset="0"/>
              </a:rPr>
              <a:t>02.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কতিপয়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ফাংশনের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যোগজ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03</a:t>
            </a:r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.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যোগজীকরণের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600" spc="150" dirty="0" smtClean="0">
              <a:ln w="11430"/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600" spc="150" dirty="0" smtClean="0">
                <a:ln w="11430"/>
                <a:latin typeface="NikoshBAN" pitchFamily="2" charset="0"/>
                <a:cs typeface="NikoshBAN" pitchFamily="2" charset="0"/>
              </a:rPr>
              <a:t>04.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যোগজীকরণের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600" spc="15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600" dirty="0" smtClean="0">
                <a:latin typeface="NikoshBAN" pitchFamily="2" charset="0"/>
                <a:cs typeface="NikoshBAN" pitchFamily="2" charset="0"/>
              </a:rPr>
              <a:t>05.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অনির্দিষ্ট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যোগজ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সূত্রসমূহ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600" dirty="0" smtClean="0">
                <a:latin typeface="NikoshBAN" pitchFamily="2" charset="0"/>
                <a:cs typeface="NikoshBAN" pitchFamily="2" charset="0"/>
              </a:rPr>
              <a:t>06.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যোগজীকরণের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13টি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304801"/>
            <a:ext cx="23439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6888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443">
        <p:wheel spokes="1"/>
        <p:sndAc>
          <p:stSnd>
            <p:snd r:embed="rId3" name="chimes.wav"/>
          </p:stSnd>
        </p:sndAc>
      </p:transition>
    </mc:Choice>
    <mc:Fallback>
      <p:transition spd="slow" advTm="51443">
        <p:wheel spokes="1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600200"/>
            <a:ext cx="6629400" cy="4953000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752600" y="152400"/>
            <a:ext cx="5715000" cy="838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228600"/>
            <a:ext cx="5424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যোগজীকরণের</a:t>
            </a:r>
            <a:r>
              <a:rPr lang="en-US" sz="4000" b="1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000" b="1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latin typeface="NikoshBAN" pitchFamily="2" charset="0"/>
                <a:cs typeface="NikoshBAN" pitchFamily="2" charset="0"/>
              </a:rPr>
              <a:t>ইতিহাস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19100" y="1752600"/>
                <a:ext cx="6210300" cy="4538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সর্বপ্রথম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প্রাচীন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গ্রীক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জ্যোতির্বিদ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ইউডেক্সেস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যোগজীকরণের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কলাকৌশল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নিয়ে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আলোচনা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করেন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এক্সেডাস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জানা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বস্তুর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আয়তনকে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ক্ষুদ্র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ক্ষুদ্র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অসংখ্য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খন্ডে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বিভক্ত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যোগজীকরণের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মাধ্যমে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আয়তন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করেন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পরবর্তীতে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আর্কিমিডিস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তা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সংস্কার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উপবৃত্ত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বৃত্তের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algn="just"/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সপ্তদশ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শতাব্দীতে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স্যার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আইজ্যাক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নিউটন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গটফ্রেড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লিবনীজ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পৃথক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পৃথকভাবে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যোগজীকরণের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মূলনীতি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লিপিবদ্ধ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করেন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ইংরেজি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শব্দ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summation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প্রথম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অক্ষর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‘s’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সম্প্রসারণ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যোগজীকরণ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প্রতীক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হিসাবে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‘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∫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’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চিহ্নটি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সর্বপ্রথম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গটফ্রেড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লিবনীজ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ব্যবহার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সমষ্টিকরণ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লিমিটের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ধারণা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ব্যবহার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বক্ররেখা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দ্বারা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আবদ্ধ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ক্ষেত্রের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নির্ণয়ের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উদ্দেশ্যেই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যোগজীকরণের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আবির্ভাব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1752600"/>
                <a:ext cx="6210300" cy="4538294"/>
              </a:xfrm>
              <a:prstGeom prst="rect">
                <a:avLst/>
              </a:prstGeom>
              <a:blipFill rotWithShape="1">
                <a:blip r:embed="rId4"/>
                <a:stretch>
                  <a:fillRect l="-1570" t="-1075" r="-2650" b="-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" y="-1"/>
            <a:ext cx="1268105" cy="14950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95" y="0"/>
            <a:ext cx="1268105" cy="1495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816" y="4076700"/>
            <a:ext cx="1466547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2797" y="6060757"/>
            <a:ext cx="18485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গটফ্রেড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লিবনীজ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833" y="1524000"/>
            <a:ext cx="1344515" cy="18456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62799" y="3352800"/>
            <a:ext cx="1848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স্যার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আইজ্যাক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নিউটন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8564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26">
        <p14:doors dir="vert"/>
        <p:sndAc>
          <p:stSnd>
            <p:snd r:embed="rId3" name="chimes.wav"/>
          </p:stSnd>
        </p:sndAc>
      </p:transition>
    </mc:Choice>
    <mc:Fallback>
      <p:transition spd="slow" advTm="8426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4" grpId="0"/>
      <p:bldP spid="7" grpId="0"/>
      <p:bldP spid="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1752600"/>
            <a:ext cx="8532546" cy="4648200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828800" y="152400"/>
            <a:ext cx="5638800" cy="914400"/>
          </a:xfrm>
          <a:prstGeom prst="roundRect">
            <a:avLst/>
          </a:prstGeom>
          <a:solidFill>
            <a:schemeClr val="accent2">
              <a:alpha val="68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95257" y="255657"/>
            <a:ext cx="5243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কতিপয়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ফাংশনের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যোগজ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4955" y="2123479"/>
                <a:ext cx="3957045" cy="619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01</a:t>
                </a:r>
                <a:r>
                  <a:rPr lang="en-US" sz="2200" dirty="0" smtClean="0"/>
                  <a:t>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2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2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</m:t>
                    </m:r>
                    <m:r>
                      <a:rPr lang="en-US" sz="2200" b="0" i="0" smtClean="0">
                        <a:latin typeface="Cambria Math"/>
                      </a:rPr>
                      <m:t>, (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n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≠−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2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55" y="2123479"/>
                <a:ext cx="3957045" cy="619721"/>
              </a:xfrm>
              <a:prstGeom prst="rect">
                <a:avLst/>
              </a:prstGeom>
              <a:blipFill rotWithShape="1">
                <a:blip r:embed="rId4"/>
                <a:stretch>
                  <a:fillRect l="-2003" r="-2619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24400" y="2170927"/>
                <a:ext cx="3165995" cy="572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02</a:t>
                </a:r>
                <a:r>
                  <a:rPr lang="en-US" sz="2200" dirty="0" smtClean="0"/>
                  <a:t>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2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𝑚𝑥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𝑚</m:t>
                        </m:r>
                      </m:den>
                    </m:f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𝑚𝑥</m:t>
                        </m:r>
                      </m:sup>
                    </m:sSup>
                    <m:r>
                      <a:rPr lang="en-US" sz="22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</m:t>
                    </m:r>
                  </m:oMath>
                </a14:m>
                <a:endParaRPr lang="en-US" sz="22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170927"/>
                <a:ext cx="3165995" cy="572273"/>
              </a:xfrm>
              <a:prstGeom prst="rect">
                <a:avLst/>
              </a:prstGeom>
              <a:blipFill rotWithShape="1">
                <a:blip r:embed="rId5"/>
                <a:stretch>
                  <a:fillRect l="-2312" r="-3661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0629" y="2747698"/>
                <a:ext cx="4173771" cy="605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03</a:t>
                </a:r>
                <a:r>
                  <a:rPr lang="en-US" sz="2200" dirty="0" smtClean="0"/>
                  <a:t>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2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𝑙𝑛𝑎</m:t>
                        </m:r>
                      </m:den>
                    </m:f>
                    <m:r>
                      <a:rPr lang="en-US" sz="22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</m:t>
                    </m:r>
                    <m:r>
                      <a:rPr lang="en-US" sz="2200" b="0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a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sz="2200" b="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29" y="2747698"/>
                <a:ext cx="4173771" cy="605102"/>
              </a:xfrm>
              <a:prstGeom prst="rect">
                <a:avLst/>
              </a:prstGeom>
              <a:blipFill rotWithShape="1">
                <a:blip r:embed="rId6"/>
                <a:stretch>
                  <a:fillRect l="-1752" r="-2482" b="-10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24400" y="2819400"/>
                <a:ext cx="3644524" cy="572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04</a:t>
                </a:r>
                <a:r>
                  <a:rPr lang="en-US" sz="2200" dirty="0" smtClean="0"/>
                  <a:t>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2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sz="22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𝑙𝑛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2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</m:t>
                    </m:r>
                    <m:r>
                      <a:rPr lang="en-US" sz="2200" b="0" i="0" smtClean="0">
                        <a:latin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sz="2200" b="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819400"/>
                <a:ext cx="3644524" cy="572273"/>
              </a:xfrm>
              <a:prstGeom prst="rect">
                <a:avLst/>
              </a:prstGeom>
              <a:blipFill rotWithShape="1">
                <a:blip r:embed="rId7"/>
                <a:stretch>
                  <a:fillRect l="-2007" r="-2843" b="-10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2352" y="3479063"/>
                <a:ext cx="3181448" cy="483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05</a:t>
                </a:r>
                <a:r>
                  <a:rPr lang="en-US" sz="2200" dirty="0" smtClean="0"/>
                  <a:t>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2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200" b="0" i="1" smtClean="0">
                            <a:latin typeface="Cambria Math"/>
                          </a:rPr>
                          <m:t>𝑐𝑜𝑠𝑥</m:t>
                        </m:r>
                        <m:r>
                          <a:rPr lang="en-US" sz="2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𝑠𝑖𝑛𝑥</m:t>
                    </m:r>
                    <m:r>
                      <a:rPr lang="en-US" sz="22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</m:t>
                    </m:r>
                  </m:oMath>
                </a14:m>
                <a:endParaRPr lang="en-US" sz="2200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52" y="3479063"/>
                <a:ext cx="3181448" cy="483337"/>
              </a:xfrm>
              <a:prstGeom prst="rect">
                <a:avLst/>
              </a:prstGeom>
              <a:blipFill rotWithShape="1">
                <a:blip r:embed="rId8"/>
                <a:stretch>
                  <a:fillRect l="-3448" t="-136709" r="-1724" b="-198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24400" y="3505200"/>
                <a:ext cx="3348161" cy="483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06</a:t>
                </a:r>
                <a:r>
                  <a:rPr lang="en-US" sz="2200" dirty="0" smtClean="0"/>
                  <a:t>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2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200" b="0" i="1" smtClean="0">
                            <a:latin typeface="Cambria Math"/>
                          </a:rPr>
                          <m:t>𝑠𝑖𝑛𝑥</m:t>
                        </m:r>
                        <m:r>
                          <a:rPr lang="en-US" sz="2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200" b="0" i="1" smtClean="0">
                        <a:latin typeface="Cambria Math"/>
                      </a:rPr>
                      <m:t>=−</m:t>
                    </m:r>
                    <m:r>
                      <a:rPr lang="en-US" sz="2200" b="0" i="1" smtClean="0">
                        <a:latin typeface="Cambria Math"/>
                      </a:rPr>
                      <m:t>𝑐𝑜𝑠𝑥</m:t>
                    </m:r>
                    <m:r>
                      <a:rPr lang="en-US" sz="22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</m:t>
                    </m:r>
                  </m:oMath>
                </a14:m>
                <a:endParaRPr lang="en-US" sz="2200" b="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505200"/>
                <a:ext cx="3348161" cy="483337"/>
              </a:xfrm>
              <a:prstGeom prst="rect">
                <a:avLst/>
              </a:prstGeom>
              <a:blipFill rotWithShape="1">
                <a:blip r:embed="rId9"/>
                <a:stretch>
                  <a:fillRect l="-2732" t="-136709" r="-3279" b="-198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7861" y="4164606"/>
                <a:ext cx="3298339" cy="4835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07</a:t>
                </a:r>
                <a:r>
                  <a:rPr lang="en-US" sz="2200" dirty="0" smtClean="0"/>
                  <a:t>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2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𝑠𝑒𝑐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𝑡𝑎𝑛𝑥</m:t>
                    </m:r>
                    <m:r>
                      <a:rPr lang="en-US" sz="22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</m:t>
                    </m:r>
                  </m:oMath>
                </a14:m>
                <a:endParaRPr lang="en-US" sz="2200" b="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61" y="4164606"/>
                <a:ext cx="3298339" cy="483594"/>
              </a:xfrm>
              <a:prstGeom prst="rect">
                <a:avLst/>
              </a:prstGeom>
              <a:blipFill rotWithShape="1">
                <a:blip r:embed="rId10"/>
                <a:stretch>
                  <a:fillRect l="-3321" t="-135000" r="-3321" b="-19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24400" y="4164606"/>
                <a:ext cx="3872214" cy="4835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08</a:t>
                </a:r>
                <a:r>
                  <a:rPr lang="en-US" sz="2200" dirty="0" smtClean="0"/>
                  <a:t>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2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𝑐𝑜𝑠𝑒𝑐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200" b="0" i="1" smtClean="0">
                        <a:latin typeface="Cambria Math"/>
                      </a:rPr>
                      <m:t>=−</m:t>
                    </m:r>
                    <m:r>
                      <a:rPr lang="en-US" sz="2200" b="0" i="1" smtClean="0">
                        <a:latin typeface="Cambria Math"/>
                      </a:rPr>
                      <m:t>𝑐𝑜𝑡𝑥</m:t>
                    </m:r>
                    <m:r>
                      <a:rPr lang="en-US" sz="22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</m:t>
                    </m:r>
                  </m:oMath>
                </a14:m>
                <a:endParaRPr lang="en-US" sz="2200" b="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164606"/>
                <a:ext cx="3872214" cy="483594"/>
              </a:xfrm>
              <a:prstGeom prst="rect">
                <a:avLst/>
              </a:prstGeom>
              <a:blipFill rotWithShape="1">
                <a:blip r:embed="rId11"/>
                <a:stretch>
                  <a:fillRect l="-2677" t="-135000" b="-19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9600" y="4876800"/>
                <a:ext cx="3708836" cy="483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09</a:t>
                </a:r>
                <a:r>
                  <a:rPr lang="en-US" sz="2200" dirty="0" smtClean="0"/>
                  <a:t>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2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200" b="0" i="1" smtClean="0">
                            <a:latin typeface="Cambria Math"/>
                          </a:rPr>
                          <m:t>𝑠𝑒𝑐𝑥𝑡𝑎𝑛𝑥</m:t>
                        </m:r>
                        <m:r>
                          <a:rPr lang="en-US" sz="2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𝑠𝑒𝑐𝑥</m:t>
                    </m:r>
                    <m:r>
                      <a:rPr lang="en-US" sz="22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</m:t>
                    </m:r>
                  </m:oMath>
                </a14:m>
                <a:endParaRPr lang="en-US" sz="22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876800"/>
                <a:ext cx="3708836" cy="483337"/>
              </a:xfrm>
              <a:prstGeom prst="rect">
                <a:avLst/>
              </a:prstGeom>
              <a:blipFill rotWithShape="1">
                <a:blip r:embed="rId12"/>
                <a:stretch>
                  <a:fillRect l="-2961" t="-136709" r="-2796" b="-198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00600" y="4962513"/>
                <a:ext cx="4036746" cy="447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10</a:t>
                </a:r>
                <a:r>
                  <a:rPr lang="en-US" sz="2000" dirty="0" smtClean="0"/>
                  <a:t>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0" i="1" smtClean="0">
                            <a:latin typeface="Cambria Math"/>
                          </a:rPr>
                          <m:t>𝑐𝑜𝑠𝑒𝑐𝑥𝑐𝑜𝑡𝑥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000" b="0" i="1" smtClean="0">
                        <a:latin typeface="Cambria Math"/>
                      </a:rPr>
                      <m:t>=−</m:t>
                    </m:r>
                    <m:r>
                      <a:rPr lang="en-US" sz="2000" b="0" i="1" smtClean="0">
                        <a:latin typeface="Cambria Math"/>
                      </a:rPr>
                      <m:t>𝑐𝑜𝑠𝑒𝑐𝑥</m:t>
                    </m:r>
                    <m:r>
                      <a:rPr lang="en-US" sz="20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c</m:t>
                    </m:r>
                  </m:oMath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962513"/>
                <a:ext cx="4036746" cy="447687"/>
              </a:xfrm>
              <a:prstGeom prst="rect">
                <a:avLst/>
              </a:prstGeom>
              <a:blipFill rotWithShape="1">
                <a:blip r:embed="rId13"/>
                <a:stretch>
                  <a:fillRect l="-3323" t="-139189" r="-2115" b="-197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" y="-1"/>
            <a:ext cx="1268105" cy="14950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95" y="0"/>
            <a:ext cx="1268105" cy="149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1715" y="5334000"/>
                <a:ext cx="2995885" cy="685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11</a:t>
                </a:r>
                <a:r>
                  <a:rPr lang="en-US" sz="2400" dirty="0" smtClean="0"/>
                  <a:t>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rad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c</m:t>
                    </m:r>
                  </m:oMath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15" y="5334000"/>
                <a:ext cx="2995885" cy="685957"/>
              </a:xfrm>
              <a:prstGeom prst="rect">
                <a:avLst/>
              </a:prstGeom>
              <a:blipFill rotWithShape="1">
                <a:blip r:embed="rId15"/>
                <a:stretch>
                  <a:fillRect l="-3259" r="-4481" b="-1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776515" y="5367377"/>
                <a:ext cx="3155479" cy="652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12</a:t>
                </a:r>
                <a:r>
                  <a:rPr lang="en-US" sz="2400" dirty="0" smtClean="0"/>
                  <a:t>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c</m:t>
                    </m:r>
                  </m:oMath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515" y="5367377"/>
                <a:ext cx="3155479" cy="652423"/>
              </a:xfrm>
              <a:prstGeom prst="rect">
                <a:avLst/>
              </a:prstGeom>
              <a:blipFill rotWithShape="1">
                <a:blip r:embed="rId16"/>
                <a:stretch>
                  <a:fillRect l="-3095" r="-77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8367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19">
        <p14:prism isContent="1"/>
        <p:sndAc>
          <p:stSnd>
            <p:snd r:embed="rId3" name="chimes.wav"/>
          </p:stSnd>
        </p:sndAc>
      </p:transition>
    </mc:Choice>
    <mc:Fallback>
      <p:transition spd="slow" advTm="40019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935636" y="2857500"/>
            <a:ext cx="7315200" cy="331470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990600" y="2002184"/>
            <a:ext cx="7315200" cy="685799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328472" y="1219201"/>
            <a:ext cx="4529528" cy="685799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1676400" y="120557"/>
            <a:ext cx="5867400" cy="893618"/>
          </a:xfrm>
          <a:prstGeom prst="cloud">
            <a:avLst/>
          </a:prstGeom>
          <a:solidFill>
            <a:srgbClr val="92D050">
              <a:alpha val="58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128826"/>
            <a:ext cx="40350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 </a:t>
            </a:r>
            <a:r>
              <a:rPr lang="en-US" sz="5000" b="1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5000" b="1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5000" b="1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spc="1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" y="-1"/>
            <a:ext cx="1268105" cy="14950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95" y="0"/>
            <a:ext cx="1268105" cy="149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04095" y="1219200"/>
                <a:ext cx="3957045" cy="619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NikoshBAN" pitchFamily="2" charset="0"/>
                    <a:cs typeface="NikoshBAN" pitchFamily="2" charset="0"/>
                  </a:rPr>
                  <a:t>01</a:t>
                </a:r>
                <a:r>
                  <a:rPr lang="en-US" sz="2200" dirty="0" smtClean="0"/>
                  <a:t>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2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2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</m:t>
                    </m:r>
                    <m:r>
                      <a:rPr lang="en-US" sz="2200" b="0" i="0" smtClean="0">
                        <a:latin typeface="Cambria Math"/>
                      </a:rPr>
                      <m:t>, (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n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≠−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200" b="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095" y="1219200"/>
                <a:ext cx="3957045" cy="619721"/>
              </a:xfrm>
              <a:prstGeom prst="rect">
                <a:avLst/>
              </a:prstGeom>
              <a:blipFill rotWithShape="1">
                <a:blip r:embed="rId5"/>
                <a:stretch>
                  <a:fillRect l="-2003" r="-2619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46357" y="2057400"/>
                <a:ext cx="6245043" cy="554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উদাহরণঃ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  <m: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  <m: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600" b="0" i="1" smtClean="0">
                                <a:latin typeface="Cambria Math"/>
                                <a:cs typeface="NikoshBAN" pitchFamily="2" charset="0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latin typeface="Cambria Math"/>
                                    <a:cs typeface="NikoshBAN" pitchFamily="2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  <m:r>
                          <a:rPr lang="en-US" sz="2600" b="0" i="1" smtClean="0">
                            <a:latin typeface="Cambria Math"/>
                            <a:cs typeface="NikoshBAN" pitchFamily="2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যোজিত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ফল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6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357" y="2057400"/>
                <a:ext cx="6245043" cy="554383"/>
              </a:xfrm>
              <a:prstGeom prst="rect">
                <a:avLst/>
              </a:prstGeom>
              <a:blipFill rotWithShape="1">
                <a:blip r:embed="rId6"/>
                <a:stretch>
                  <a:fillRect l="-1659" t="-3333" r="-2146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250598" y="3048000"/>
            <a:ext cx="10999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79198" y="3352800"/>
                <a:ext cx="3159601" cy="1061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Cambria Math"/>
                          <a:cs typeface="NikoshBAN" pitchFamily="2" charset="0"/>
                        </a:rPr>
                        <m:t>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𝑑𝑥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+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  <a:cs typeface="NikoshBAN" pitchFamily="2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  <a:cs typeface="NikoshBAN" pitchFamily="2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sz="2400" i="1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198" y="3352800"/>
                <a:ext cx="3159601" cy="1061060"/>
              </a:xfrm>
              <a:prstGeom prst="rect">
                <a:avLst/>
              </a:prstGeom>
              <a:blipFill rotWithShape="1">
                <a:blip r:embed="rId7"/>
                <a:stretch>
                  <a:fillRect r="-6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39533" y="2819400"/>
                <a:ext cx="2135265" cy="980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200" i="1">
                              <a:latin typeface="Cambria Math"/>
                              <a:cs typeface="NikoshBAN" pitchFamily="2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  <a:cs typeface="NikoshBAN" pitchFamily="2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  <m:r>
                                <a:rPr lang="en-US" sz="2200" i="1">
                                  <a:latin typeface="Cambria Math"/>
                                  <a:cs typeface="NikoshBAN" pitchFamily="2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/>
                                  <a:cs typeface="NikoshBAN" pitchFamily="2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/>
                                      <a:cs typeface="NikoshBAN" pitchFamily="2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  <a:cs typeface="NikoshBAN" pitchFamily="2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200" i="1">
                              <a:latin typeface="Cambria Math"/>
                              <a:cs typeface="NikoshBAN" pitchFamily="2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533" y="2819400"/>
                <a:ext cx="2135265" cy="980397"/>
              </a:xfrm>
              <a:prstGeom prst="rect">
                <a:avLst/>
              </a:prstGeom>
              <a:blipFill rotWithShape="1">
                <a:blip r:embed="rId8"/>
                <a:stretch>
                  <a:fillRect r="-4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43797" y="3962400"/>
                <a:ext cx="3159601" cy="1061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2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𝑑𝑥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5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  <a:cs typeface="NikoshBAN" pitchFamily="2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  <a:cs typeface="NikoshBAN" pitchFamily="2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sz="2400" i="1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797" y="3962400"/>
                <a:ext cx="3159601" cy="1061060"/>
              </a:xfrm>
              <a:prstGeom prst="rect">
                <a:avLst/>
              </a:prstGeom>
              <a:blipFill rotWithShape="1">
                <a:blip r:embed="rId9"/>
                <a:stretch>
                  <a:fillRect r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364898" y="4723716"/>
                <a:ext cx="3426302" cy="838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2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5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𝑐</m:t>
                      </m:r>
                    </m:oMath>
                  </m:oMathPara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898" y="4723716"/>
                <a:ext cx="3426302" cy="838884"/>
              </a:xfrm>
              <a:prstGeom prst="rect">
                <a:avLst/>
              </a:prstGeom>
              <a:blipFill rotWithShape="1">
                <a:blip r:embed="rId10"/>
                <a:stretch>
                  <a:fillRect r="-213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31498" y="5522869"/>
                <a:ext cx="3426302" cy="496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⇒</m:t>
                      </m:r>
                      <m:sSup>
                        <m:sSupPr>
                          <m:ctrlPr>
                            <a:rPr lang="en-US" sz="260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5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𝑐</m:t>
                      </m:r>
                    </m:oMath>
                  </m:oMathPara>
                </a14:m>
                <a:endParaRPr lang="en-US" sz="2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498" y="5522869"/>
                <a:ext cx="3426302" cy="496931"/>
              </a:xfrm>
              <a:prstGeom prst="rect">
                <a:avLst/>
              </a:prstGeom>
              <a:blipFill rotWithShape="1">
                <a:blip r:embed="rId11"/>
                <a:stretch>
                  <a:fillRect t="-7317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145843" y="5619690"/>
            <a:ext cx="87395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(Ans.)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2814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135">
        <p14:prism isContent="1" isInverted="1"/>
        <p:sndAc>
          <p:stSnd>
            <p:snd r:embed="rId3" name="chimes.wav"/>
          </p:stSnd>
        </p:sndAc>
      </p:transition>
    </mc:Choice>
    <mc:Fallback>
      <p:transition spd="slow" advTm="25135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7" grpId="0" animBg="1"/>
      <p:bldP spid="3" grpId="0" animBg="1"/>
      <p:bldP spid="4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|2.4|0.7|1|0.9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9|2.4|0.8|0.7|0.8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8|5.8|2.9|3.8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4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1|2|1.7|3|6.3|2|9.7|7.7|1.2|7.1|1.5|5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9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|2.1|1.5|2.2|1.1|2.4|2.1|2.2|1.6|2.2|1.7|2.1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.6|1.7|0.9|1.7|0.8|1.4|0.9|1.6|1|1.5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4657</TotalTime>
  <Words>4022</Words>
  <Application>Microsoft Office PowerPoint</Application>
  <PresentationFormat>On-screen Show (4:3)</PresentationFormat>
  <Paragraphs>305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RABINDRA</dc:creator>
  <cp:lastModifiedBy>Lamiya</cp:lastModifiedBy>
  <cp:revision>495</cp:revision>
  <dcterms:created xsi:type="dcterms:W3CDTF">2006-08-16T00:00:00Z</dcterms:created>
  <dcterms:modified xsi:type="dcterms:W3CDTF">2020-06-25T18:48:55Z</dcterms:modified>
</cp:coreProperties>
</file>