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44" r:id="rId3"/>
    <p:sldMasterId id="2147483756" r:id="rId4"/>
    <p:sldMasterId id="2147483768" r:id="rId5"/>
    <p:sldMasterId id="2147483816" r:id="rId6"/>
  </p:sldMasterIdLst>
  <p:sldIdLst>
    <p:sldId id="256" r:id="rId7"/>
    <p:sldId id="257" r:id="rId8"/>
    <p:sldId id="259" r:id="rId9"/>
    <p:sldId id="258" r:id="rId10"/>
    <p:sldId id="260" r:id="rId11"/>
    <p:sldId id="270" r:id="rId12"/>
    <p:sldId id="261" r:id="rId13"/>
    <p:sldId id="263" r:id="rId14"/>
    <p:sldId id="262" r:id="rId15"/>
    <p:sldId id="271" r:id="rId16"/>
    <p:sldId id="272" r:id="rId17"/>
    <p:sldId id="273" r:id="rId18"/>
    <p:sldId id="274" r:id="rId19"/>
    <p:sldId id="275" r:id="rId20"/>
    <p:sldId id="276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27E5D-B43A-4794-AF11-294644FFDF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8D1138E-34FC-4929-AEC2-CA85A3273C15}">
      <dgm:prSet custT="1"/>
      <dgm:spPr/>
      <dgm:t>
        <a:bodyPr/>
        <a:lstStyle/>
        <a:p>
          <a:pPr algn="ctr" rtl="0"/>
          <a:r>
            <a:rPr lang="bn-IN" sz="3600" dirty="0" smtClean="0">
              <a:latin typeface="NikoshBAN" pitchFamily="2" charset="0"/>
              <a:cs typeface="NikoshBAN" pitchFamily="2" charset="0"/>
            </a:rPr>
            <a:t>শ্রেণি ও বিষয়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E25A662F-EAFA-465A-9AD9-10E6FE34318F}" type="parTrans" cxnId="{5679ED6A-DBFF-45D2-B91E-15A57F7C953B}">
      <dgm:prSet/>
      <dgm:spPr/>
      <dgm:t>
        <a:bodyPr/>
        <a:lstStyle/>
        <a:p>
          <a:endParaRPr lang="en-US"/>
        </a:p>
      </dgm:t>
    </dgm:pt>
    <dgm:pt modelId="{DAF1C599-E67F-4F0C-8991-9C265E3DAE39}" type="sibTrans" cxnId="{5679ED6A-DBFF-45D2-B91E-15A57F7C953B}">
      <dgm:prSet/>
      <dgm:spPr/>
      <dgm:t>
        <a:bodyPr/>
        <a:lstStyle/>
        <a:p>
          <a:endParaRPr lang="en-US"/>
        </a:p>
      </dgm:t>
    </dgm:pt>
    <dgm:pt modelId="{1605DE6B-A89B-43C7-A8A6-0CE1C7140C8F}" type="pres">
      <dgm:prSet presAssocID="{3A327E5D-B43A-4794-AF11-294644FFDF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81DF3B-0EF9-46F1-B47F-7695F5A36EE8}" type="pres">
      <dgm:prSet presAssocID="{18D1138E-34FC-4929-AEC2-CA85A3273C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D573B6-00B2-4D05-921E-04E2D5C2E2AB}" type="presOf" srcId="{18D1138E-34FC-4929-AEC2-CA85A3273C15}" destId="{7581DF3B-0EF9-46F1-B47F-7695F5A36EE8}" srcOrd="0" destOrd="0" presId="urn:microsoft.com/office/officeart/2005/8/layout/vList2"/>
    <dgm:cxn modelId="{5679ED6A-DBFF-45D2-B91E-15A57F7C953B}" srcId="{3A327E5D-B43A-4794-AF11-294644FFDFD5}" destId="{18D1138E-34FC-4929-AEC2-CA85A3273C15}" srcOrd="0" destOrd="0" parTransId="{E25A662F-EAFA-465A-9AD9-10E6FE34318F}" sibTransId="{DAF1C599-E67F-4F0C-8991-9C265E3DAE39}"/>
    <dgm:cxn modelId="{E580C392-B4A0-42E8-B046-679EAC524657}" type="presOf" srcId="{3A327E5D-B43A-4794-AF11-294644FFDFD5}" destId="{1605DE6B-A89B-43C7-A8A6-0CE1C7140C8F}" srcOrd="0" destOrd="0" presId="urn:microsoft.com/office/officeart/2005/8/layout/vList2"/>
    <dgm:cxn modelId="{A17AD6ED-9D71-438D-8B87-E1BF45EE3335}" type="presParOf" srcId="{1605DE6B-A89B-43C7-A8A6-0CE1C7140C8F}" destId="{7581DF3B-0EF9-46F1-B47F-7695F5A36E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6B0DA6-2BC4-4DD2-9BB2-E2AA921319FF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5588A0-FF46-41D6-848A-757EC401AF45}">
      <dgm:prSet custT="1"/>
      <dgm:spPr/>
      <dgm:t>
        <a:bodyPr/>
        <a:lstStyle/>
        <a:p>
          <a:pPr rtl="0"/>
          <a:r>
            <a:rPr lang="bn-IN" sz="3200" smtClean="0">
              <a:latin typeface="NikoshBAN" pitchFamily="2" charset="0"/>
              <a:cs typeface="NikoshBAN" pitchFamily="2" charset="0"/>
            </a:rPr>
            <a:t>সমন্বয় দাখিলার সংজ্ঞা বলতে পারবে</a:t>
          </a:r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362DE324-1FF4-4121-A815-71DF7F5E9E6B}" type="parTrans" cxnId="{CD99F6FC-854F-4F4A-B862-B600D5F5C07B}">
      <dgm:prSet/>
      <dgm:spPr/>
      <dgm:t>
        <a:bodyPr/>
        <a:lstStyle/>
        <a:p>
          <a:endParaRPr lang="en-US" sz="3200"/>
        </a:p>
      </dgm:t>
    </dgm:pt>
    <dgm:pt modelId="{7B2F258B-EF88-410C-B884-3E23EEBE38A8}" type="sibTrans" cxnId="{CD99F6FC-854F-4F4A-B862-B600D5F5C07B}">
      <dgm:prSet/>
      <dgm:spPr/>
      <dgm:t>
        <a:bodyPr/>
        <a:lstStyle/>
        <a:p>
          <a:endParaRPr lang="en-US" sz="3200"/>
        </a:p>
      </dgm:t>
    </dgm:pt>
    <dgm:pt modelId="{B7A2B8F6-BB44-4865-9371-44ADB1A76C84}">
      <dgm:prSet custT="1"/>
      <dgm:spPr/>
      <dgm:t>
        <a:bodyPr/>
        <a:lstStyle/>
        <a:p>
          <a:pPr rtl="0"/>
          <a:r>
            <a:rPr lang="bn-IN" sz="3200" dirty="0" smtClean="0">
              <a:latin typeface="NikoshBAN" pitchFamily="2" charset="0"/>
              <a:cs typeface="NikoshBAN" pitchFamily="2" charset="0"/>
            </a:rPr>
            <a:t>সমন্বয় দাখিলার নিয়মাবলী বলতে পারবে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5DAF847-422F-4C0F-9BF2-D7F81C4A405D}" type="parTrans" cxnId="{A4991ED6-A850-4EDF-A7A7-9520F0775121}">
      <dgm:prSet/>
      <dgm:spPr/>
      <dgm:t>
        <a:bodyPr/>
        <a:lstStyle/>
        <a:p>
          <a:endParaRPr lang="en-US" sz="3200"/>
        </a:p>
      </dgm:t>
    </dgm:pt>
    <dgm:pt modelId="{B7F8B34D-B0EC-48BC-9904-74D43E702939}" type="sibTrans" cxnId="{A4991ED6-A850-4EDF-A7A7-9520F0775121}">
      <dgm:prSet/>
      <dgm:spPr/>
      <dgm:t>
        <a:bodyPr/>
        <a:lstStyle/>
        <a:p>
          <a:endParaRPr lang="en-US" sz="3200"/>
        </a:p>
      </dgm:t>
    </dgm:pt>
    <dgm:pt modelId="{075D4ECF-EE5E-4DBD-9999-53EE2ED59BF4}">
      <dgm:prSet custT="1"/>
      <dgm:spPr/>
      <dgm:t>
        <a:bodyPr/>
        <a:lstStyle/>
        <a:p>
          <a:pPr rtl="0"/>
          <a:r>
            <a:rPr lang="bn-IN" sz="3200" dirty="0" smtClean="0">
              <a:latin typeface="NikoshBAN" pitchFamily="2" charset="0"/>
              <a:cs typeface="NikoshBAN" pitchFamily="2" charset="0"/>
            </a:rPr>
            <a:t>সমন্বয় দাখিলা প্রস্তুত করতে পারবে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02D30FC1-0513-4910-8F7B-2A9638AF558A}" type="parTrans" cxnId="{FF5F6275-A526-48CB-BFB2-EE7488CB5034}">
      <dgm:prSet/>
      <dgm:spPr/>
      <dgm:t>
        <a:bodyPr/>
        <a:lstStyle/>
        <a:p>
          <a:endParaRPr lang="en-US" sz="3200"/>
        </a:p>
      </dgm:t>
    </dgm:pt>
    <dgm:pt modelId="{97DB15E0-F500-4691-9AE4-03D4016D03E1}" type="sibTrans" cxnId="{FF5F6275-A526-48CB-BFB2-EE7488CB5034}">
      <dgm:prSet/>
      <dgm:spPr/>
      <dgm:t>
        <a:bodyPr/>
        <a:lstStyle/>
        <a:p>
          <a:endParaRPr lang="en-US" sz="3200"/>
        </a:p>
      </dgm:t>
    </dgm:pt>
    <dgm:pt modelId="{8C8C7346-54F6-4C53-A3CE-2180AE189F26}" type="pres">
      <dgm:prSet presAssocID="{C86B0DA6-2BC4-4DD2-9BB2-E2AA92131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5BA7BD-55B7-41CB-A86D-CE23A56C4B07}" type="pres">
      <dgm:prSet presAssocID="{DD5588A0-FF46-41D6-848A-757EC401AF45}" presName="linNode" presStyleCnt="0"/>
      <dgm:spPr/>
    </dgm:pt>
    <dgm:pt modelId="{7BCB0F4B-04EB-4604-A84C-2F08B271F658}" type="pres">
      <dgm:prSet presAssocID="{DD5588A0-FF46-41D6-848A-757EC401AF45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6531E-90A5-4CE0-A228-6DDE1C191C76}" type="pres">
      <dgm:prSet presAssocID="{7B2F258B-EF88-410C-B884-3E23EEBE38A8}" presName="sp" presStyleCnt="0"/>
      <dgm:spPr/>
    </dgm:pt>
    <dgm:pt modelId="{ED19C36E-E6E0-463A-BAF2-F4897BD3A3E3}" type="pres">
      <dgm:prSet presAssocID="{B7A2B8F6-BB44-4865-9371-44ADB1A76C84}" presName="linNode" presStyleCnt="0"/>
      <dgm:spPr/>
    </dgm:pt>
    <dgm:pt modelId="{8D4B0AD5-1031-4F0F-BC07-8678E3BE7A7B}" type="pres">
      <dgm:prSet presAssocID="{B7A2B8F6-BB44-4865-9371-44ADB1A76C84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369C8-A40E-42C0-9A02-3221616324EE}" type="pres">
      <dgm:prSet presAssocID="{B7F8B34D-B0EC-48BC-9904-74D43E702939}" presName="sp" presStyleCnt="0"/>
      <dgm:spPr/>
    </dgm:pt>
    <dgm:pt modelId="{0F21CBE0-D36C-4591-AD5E-8028DE39AA58}" type="pres">
      <dgm:prSet presAssocID="{075D4ECF-EE5E-4DBD-9999-53EE2ED59BF4}" presName="linNode" presStyleCnt="0"/>
      <dgm:spPr/>
    </dgm:pt>
    <dgm:pt modelId="{734CD67D-94E0-4088-BE34-53907EAD4D52}" type="pres">
      <dgm:prSet presAssocID="{075D4ECF-EE5E-4DBD-9999-53EE2ED59BF4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CAEFEE-5A2C-452D-9C2D-C2EE381D36F9}" type="presOf" srcId="{C86B0DA6-2BC4-4DD2-9BB2-E2AA921319FF}" destId="{8C8C7346-54F6-4C53-A3CE-2180AE189F26}" srcOrd="0" destOrd="0" presId="urn:microsoft.com/office/officeart/2005/8/layout/vList5"/>
    <dgm:cxn modelId="{A4991ED6-A850-4EDF-A7A7-9520F0775121}" srcId="{C86B0DA6-2BC4-4DD2-9BB2-E2AA921319FF}" destId="{B7A2B8F6-BB44-4865-9371-44ADB1A76C84}" srcOrd="1" destOrd="0" parTransId="{65DAF847-422F-4C0F-9BF2-D7F81C4A405D}" sibTransId="{B7F8B34D-B0EC-48BC-9904-74D43E702939}"/>
    <dgm:cxn modelId="{CD99F6FC-854F-4F4A-B862-B600D5F5C07B}" srcId="{C86B0DA6-2BC4-4DD2-9BB2-E2AA921319FF}" destId="{DD5588A0-FF46-41D6-848A-757EC401AF45}" srcOrd="0" destOrd="0" parTransId="{362DE324-1FF4-4121-A815-71DF7F5E9E6B}" sibTransId="{7B2F258B-EF88-410C-B884-3E23EEBE38A8}"/>
    <dgm:cxn modelId="{E089A7AB-7B2D-4850-866D-AAE552A8C9F5}" type="presOf" srcId="{DD5588A0-FF46-41D6-848A-757EC401AF45}" destId="{7BCB0F4B-04EB-4604-A84C-2F08B271F658}" srcOrd="0" destOrd="0" presId="urn:microsoft.com/office/officeart/2005/8/layout/vList5"/>
    <dgm:cxn modelId="{80579333-5F70-4DD6-840B-93727CFCD950}" type="presOf" srcId="{075D4ECF-EE5E-4DBD-9999-53EE2ED59BF4}" destId="{734CD67D-94E0-4088-BE34-53907EAD4D52}" srcOrd="0" destOrd="0" presId="urn:microsoft.com/office/officeart/2005/8/layout/vList5"/>
    <dgm:cxn modelId="{0EFFFF98-5335-4DAE-B4EB-C1BF64F5B0FD}" type="presOf" srcId="{B7A2B8F6-BB44-4865-9371-44ADB1A76C84}" destId="{8D4B0AD5-1031-4F0F-BC07-8678E3BE7A7B}" srcOrd="0" destOrd="0" presId="urn:microsoft.com/office/officeart/2005/8/layout/vList5"/>
    <dgm:cxn modelId="{FF5F6275-A526-48CB-BFB2-EE7488CB5034}" srcId="{C86B0DA6-2BC4-4DD2-9BB2-E2AA921319FF}" destId="{075D4ECF-EE5E-4DBD-9999-53EE2ED59BF4}" srcOrd="2" destOrd="0" parTransId="{02D30FC1-0513-4910-8F7B-2A9638AF558A}" sibTransId="{97DB15E0-F500-4691-9AE4-03D4016D03E1}"/>
    <dgm:cxn modelId="{3BF843B6-A285-4450-9452-AD1A84B88EAB}" type="presParOf" srcId="{8C8C7346-54F6-4C53-A3CE-2180AE189F26}" destId="{BF5BA7BD-55B7-41CB-A86D-CE23A56C4B07}" srcOrd="0" destOrd="0" presId="urn:microsoft.com/office/officeart/2005/8/layout/vList5"/>
    <dgm:cxn modelId="{61514A82-413E-4564-B7C0-507AAB782170}" type="presParOf" srcId="{BF5BA7BD-55B7-41CB-A86D-CE23A56C4B07}" destId="{7BCB0F4B-04EB-4604-A84C-2F08B271F658}" srcOrd="0" destOrd="0" presId="urn:microsoft.com/office/officeart/2005/8/layout/vList5"/>
    <dgm:cxn modelId="{FEAA28E5-DBA7-4A2C-AAA6-FC3052D21B7C}" type="presParOf" srcId="{8C8C7346-54F6-4C53-A3CE-2180AE189F26}" destId="{3D46531E-90A5-4CE0-A228-6DDE1C191C76}" srcOrd="1" destOrd="0" presId="urn:microsoft.com/office/officeart/2005/8/layout/vList5"/>
    <dgm:cxn modelId="{26D0FC2A-AF36-41A2-8AEB-CEC6F38C5019}" type="presParOf" srcId="{8C8C7346-54F6-4C53-A3CE-2180AE189F26}" destId="{ED19C36E-E6E0-463A-BAF2-F4897BD3A3E3}" srcOrd="2" destOrd="0" presId="urn:microsoft.com/office/officeart/2005/8/layout/vList5"/>
    <dgm:cxn modelId="{AF232170-DD90-4F80-9F19-FCA6CB11E685}" type="presParOf" srcId="{ED19C36E-E6E0-463A-BAF2-F4897BD3A3E3}" destId="{8D4B0AD5-1031-4F0F-BC07-8678E3BE7A7B}" srcOrd="0" destOrd="0" presId="urn:microsoft.com/office/officeart/2005/8/layout/vList5"/>
    <dgm:cxn modelId="{3C510485-4862-408F-9063-86030EE834C8}" type="presParOf" srcId="{8C8C7346-54F6-4C53-A3CE-2180AE189F26}" destId="{68F369C8-A40E-42C0-9A02-3221616324EE}" srcOrd="3" destOrd="0" presId="urn:microsoft.com/office/officeart/2005/8/layout/vList5"/>
    <dgm:cxn modelId="{E31403CD-C3B0-4EBA-9DE3-24D3C89FFD61}" type="presParOf" srcId="{8C8C7346-54F6-4C53-A3CE-2180AE189F26}" destId="{0F21CBE0-D36C-4591-AD5E-8028DE39AA58}" srcOrd="4" destOrd="0" presId="urn:microsoft.com/office/officeart/2005/8/layout/vList5"/>
    <dgm:cxn modelId="{D0849AFF-146C-411F-B84E-E507772F4300}" type="presParOf" srcId="{0F21CBE0-D36C-4591-AD5E-8028DE39AA58}" destId="{734CD67D-94E0-4088-BE34-53907EAD4D5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497985-BE1E-4D0F-BAE6-58EAA8676C39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341F3A-1932-45D9-9908-829C581F408B}">
      <dgm:prSet custT="1"/>
      <dgm:spPr/>
      <dgm:t>
        <a:bodyPr/>
        <a:lstStyle/>
        <a:p>
          <a:pPr algn="just" rtl="0"/>
          <a:r>
            <a:rPr lang="bn-IN" sz="3200" dirty="0" smtClean="0">
              <a:latin typeface="NikoshBAN" pitchFamily="2" charset="0"/>
              <a:cs typeface="NikoshBAN" pitchFamily="2" charset="0"/>
            </a:rPr>
            <a:t>একটি নির্দিষ্ট হিসাবকাল শেষে আর্থিক বিবরণী প্রস্তুত করার জন্য অলিপিবদ্ধ বা অসমন্বিত লেনদেনসমূহ হিসাবের বইতে লিপিবদ্ধ করার জন্য যে জাবেদা বা দাখিলা দেয়া হয় তাকে সমন্বয় জাবেদা বলা হয়।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E9284B2-B867-4F14-80D4-834D2EE84FF2}" type="parTrans" cxnId="{32A9BCA4-856A-4F4B-A8EF-F867CA0E6729}">
      <dgm:prSet/>
      <dgm:spPr/>
      <dgm:t>
        <a:bodyPr/>
        <a:lstStyle/>
        <a:p>
          <a:endParaRPr lang="en-US"/>
        </a:p>
      </dgm:t>
    </dgm:pt>
    <dgm:pt modelId="{B31DA406-510C-4C3A-9606-66A915C4CD4C}" type="sibTrans" cxnId="{32A9BCA4-856A-4F4B-A8EF-F867CA0E6729}">
      <dgm:prSet/>
      <dgm:spPr/>
      <dgm:t>
        <a:bodyPr/>
        <a:lstStyle/>
        <a:p>
          <a:endParaRPr lang="en-US"/>
        </a:p>
      </dgm:t>
    </dgm:pt>
    <dgm:pt modelId="{6445EB15-A257-4502-AED2-7F92136F905E}" type="pres">
      <dgm:prSet presAssocID="{ED497985-BE1E-4D0F-BAE6-58EAA8676C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1C2C96-5346-4B3A-9A89-79B7D53D6125}" type="pres">
      <dgm:prSet presAssocID="{2C341F3A-1932-45D9-9908-829C581F408B}" presName="parentText" presStyleLbl="node1" presStyleIdx="0" presStyleCnt="1" custLinFactNeighborY="53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A9BCA4-856A-4F4B-A8EF-F867CA0E6729}" srcId="{ED497985-BE1E-4D0F-BAE6-58EAA8676C39}" destId="{2C341F3A-1932-45D9-9908-829C581F408B}" srcOrd="0" destOrd="0" parTransId="{6E9284B2-B867-4F14-80D4-834D2EE84FF2}" sibTransId="{B31DA406-510C-4C3A-9606-66A915C4CD4C}"/>
    <dgm:cxn modelId="{EB986AD8-0C81-41A3-8400-4310DC7E6103}" type="presOf" srcId="{ED497985-BE1E-4D0F-BAE6-58EAA8676C39}" destId="{6445EB15-A257-4502-AED2-7F92136F905E}" srcOrd="0" destOrd="0" presId="urn:microsoft.com/office/officeart/2005/8/layout/vList2"/>
    <dgm:cxn modelId="{6C726863-2D2E-477E-AA34-4D013C9F5B64}" type="presOf" srcId="{2C341F3A-1932-45D9-9908-829C581F408B}" destId="{D21C2C96-5346-4B3A-9A89-79B7D53D6125}" srcOrd="0" destOrd="0" presId="urn:microsoft.com/office/officeart/2005/8/layout/vList2"/>
    <dgm:cxn modelId="{DF1C4082-1DC9-4C65-8B31-7CC4673C7F3D}" type="presParOf" srcId="{6445EB15-A257-4502-AED2-7F92136F905E}" destId="{D21C2C96-5346-4B3A-9A89-79B7D53D61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1DF3B-0EF9-46F1-B47F-7695F5A36EE8}">
      <dsp:nvSpPr>
        <dsp:cNvPr id="0" name=""/>
        <dsp:cNvSpPr/>
      </dsp:nvSpPr>
      <dsp:spPr>
        <a:xfrm>
          <a:off x="0" y="180"/>
          <a:ext cx="3124200" cy="56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শ্রেণি ও বিষয়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27509" y="27689"/>
        <a:ext cx="3069182" cy="508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B0F4B-04EB-4604-A84C-2F08B271F658}">
      <dsp:nvSpPr>
        <dsp:cNvPr id="0" name=""/>
        <dsp:cNvSpPr/>
      </dsp:nvSpPr>
      <dsp:spPr>
        <a:xfrm>
          <a:off x="3218" y="1327"/>
          <a:ext cx="6591217" cy="876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smtClean="0">
              <a:latin typeface="NikoshBAN" pitchFamily="2" charset="0"/>
              <a:cs typeface="NikoshBAN" pitchFamily="2" charset="0"/>
            </a:rPr>
            <a:t>সমন্বয় দাখিলার সংজ্ঞা বলতে পারবে</a:t>
          </a:r>
          <a:endParaRPr lang="en-US" sz="3200" kern="1200">
            <a:latin typeface="NikoshBAN" pitchFamily="2" charset="0"/>
            <a:cs typeface="NikoshBAN" pitchFamily="2" charset="0"/>
          </a:endParaRPr>
        </a:p>
      </dsp:txBody>
      <dsp:txXfrm>
        <a:off x="45983" y="44092"/>
        <a:ext cx="6505687" cy="790509"/>
      </dsp:txXfrm>
    </dsp:sp>
    <dsp:sp modelId="{8D4B0AD5-1031-4F0F-BC07-8678E3BE7A7B}">
      <dsp:nvSpPr>
        <dsp:cNvPr id="0" name=""/>
        <dsp:cNvSpPr/>
      </dsp:nvSpPr>
      <dsp:spPr>
        <a:xfrm>
          <a:off x="3218" y="921168"/>
          <a:ext cx="6591217" cy="876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সমন্বয় দাখিলার নিয়মাবলী বলতে পারবে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45983" y="963933"/>
        <a:ext cx="6505687" cy="790509"/>
      </dsp:txXfrm>
    </dsp:sp>
    <dsp:sp modelId="{734CD67D-94E0-4088-BE34-53907EAD4D52}">
      <dsp:nvSpPr>
        <dsp:cNvPr id="0" name=""/>
        <dsp:cNvSpPr/>
      </dsp:nvSpPr>
      <dsp:spPr>
        <a:xfrm>
          <a:off x="3218" y="1841009"/>
          <a:ext cx="6591217" cy="876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সমন্বয় দাখিলা প্রস্তুত করতে পারবে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45983" y="1883774"/>
        <a:ext cx="6505687" cy="790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C2C96-5346-4B3A-9A89-79B7D53D6125}">
      <dsp:nvSpPr>
        <dsp:cNvPr id="0" name=""/>
        <dsp:cNvSpPr/>
      </dsp:nvSpPr>
      <dsp:spPr>
        <a:xfrm>
          <a:off x="0" y="1800"/>
          <a:ext cx="7452360" cy="18902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একটি নির্দিষ্ট হিসাবকাল শেষে আর্থিক বিবরণী প্রস্তুত করার জন্য অলিপিবদ্ধ বা অসমন্বিত লেনদেনসমূহ হিসাবের বইতে লিপিবদ্ধ করার জন্য যে জাবেদা বা দাখিলা দেয়া হয় তাকে সমন্বয় জাবেদা বলা হয়।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92276" y="94076"/>
        <a:ext cx="7267808" cy="1705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092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078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76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04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7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61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70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683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753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519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332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9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0"/>
            <a:ext cx="7162800" cy="6842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520" y="304800"/>
            <a:ext cx="3916680" cy="762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উদাহরণঃ বকেয়া খরচসমূহ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36693"/>
            <a:ext cx="73152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বেতন বকেয়া রয়েছে  ৭,০০০ টাকা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ভাড়া এখনও অপরিশোধিত ৪,০০০ টাকা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5743" y="2844225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সমন্বয় 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28287"/>
              </p:ext>
            </p:extLst>
          </p:nvPr>
        </p:nvGraphicFramePr>
        <p:xfrm>
          <a:off x="533400" y="3672840"/>
          <a:ext cx="8153400" cy="2499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69825"/>
                <a:gridCol w="3192700"/>
                <a:gridCol w="1171475"/>
                <a:gridCol w="1223050"/>
                <a:gridCol w="1596350"/>
              </a:tblGrid>
              <a:tr h="60960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ডেঃ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৩.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বেতন হিঃ              ডেবিট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বকেয়া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বেতন হিঃ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৭,০০০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৭,০০০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5313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             ডেবিট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 বকেয়া ভাড়া হিঃ  ক্রেডিট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৪,০০০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৪,০০০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290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520" y="457200"/>
            <a:ext cx="3916680" cy="609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উদাহরণঃ বকেয়া আয়সমূহ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73152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সেবা সরবরাহ করা হয়েছে কিন্তু বিল আদায় হয়নি ৮,০০০ টাকা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উপভাড়া অনাদায়ী রয়েছে ৫,০০০ টাকা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5743" y="2514600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সমন্বয় 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13272"/>
              </p:ext>
            </p:extLst>
          </p:nvPr>
        </p:nvGraphicFramePr>
        <p:xfrm>
          <a:off x="533400" y="3291840"/>
          <a:ext cx="8153400" cy="2499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69825"/>
                <a:gridCol w="3192700"/>
                <a:gridCol w="1171475"/>
                <a:gridCol w="1223050"/>
                <a:gridCol w="1596350"/>
              </a:tblGrid>
              <a:tr h="60960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ডেঃ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৫.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প্রাপ্য হিঃ               ডেবিট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সেবা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আয় হিঃ    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৮,০০০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৮,০০০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5313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অনাদায়ী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 ডেবিট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  ভাড়া হিঃ          ক্রেডিট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৫,০০০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৫,০০০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303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5974080" cy="609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3600" b="0" dirty="0" smtClean="0">
                <a:effectLst/>
                <a:latin typeface="NikoshBAN" pitchFamily="2" charset="0"/>
                <a:cs typeface="NikoshBAN" pitchFamily="2" charset="0"/>
              </a:rPr>
              <a:t>উদাহরণঃ অগ্রিম বা অনুপার্জিত আয়সমূহ</a:t>
            </a:r>
            <a:r>
              <a:rPr lang="en-US" sz="3600" b="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endParaRPr lang="en-US" sz="3600" b="0" dirty="0"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73152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৭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অনুপার্জিত সেবা আয় ১০,০০০ টাকা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৮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অনুপার্জিত সেবা আয়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উপার্জিত হয়েছে  ৭,০০০ টাকা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5743" y="2768025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সমন্বয় 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379335"/>
              </p:ext>
            </p:extLst>
          </p:nvPr>
        </p:nvGraphicFramePr>
        <p:xfrm>
          <a:off x="228600" y="3637280"/>
          <a:ext cx="8633175" cy="2534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26861"/>
                <a:gridCol w="4005574"/>
                <a:gridCol w="1011555"/>
                <a:gridCol w="1501612"/>
                <a:gridCol w="1387573"/>
              </a:tblGrid>
              <a:tr h="53340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ডেঃ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0076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৭.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সেবা আয় হিঃ                  ডেবিট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 অনুপার্জিত সেবা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আয় হিঃ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0076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অনুপার্জিত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সেবা আয় হিঃ     ডেবিট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 সেবা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আয় হিঃ              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৭,০০০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৭,০০০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383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6200"/>
            <a:ext cx="3352800" cy="609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3600" b="0" dirty="0" smtClean="0">
                <a:effectLst/>
                <a:latin typeface="NikoshBAN" pitchFamily="2" charset="0"/>
                <a:cs typeface="NikoshBAN" pitchFamily="2" charset="0"/>
              </a:rPr>
              <a:t>উদাহরণঃ অন্যান্য</a:t>
            </a:r>
            <a:endParaRPr lang="en-US" sz="3600" b="0" dirty="0"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762000"/>
            <a:ext cx="731520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৯। অব্যবহৃত মনিহারি ২,০০০ টাকা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১০। মনিহারি ব্যবহৃত হয়েছে  ১,০০০ টাকা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১১। সমাপনী মজুদ পণ্য ২২,০০০ টাকা 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5743" y="2310825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সমন্বয় 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83044"/>
              </p:ext>
            </p:extLst>
          </p:nvPr>
        </p:nvGraphicFramePr>
        <p:xfrm>
          <a:off x="228600" y="2956560"/>
          <a:ext cx="8633175" cy="3368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26861"/>
                <a:gridCol w="4005574"/>
                <a:gridCol w="1011555"/>
                <a:gridCol w="1501612"/>
                <a:gridCol w="1387573"/>
              </a:tblGrid>
              <a:tr h="53340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ডেঃ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৯.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অব্যবহৃত মনিহারি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     ডেবিট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মনিহারি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    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5184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মনিহারি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হিঃ                    ডেবিট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 অব্যবহৃত মনিহারি হিঃ   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১১.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সমাপনী মজুদ পণ্য হিঃ       ডেবিট</a:t>
                      </a:r>
                    </a:p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          ক্রয়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          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২২,০০০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২২,০০০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544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6200"/>
            <a:ext cx="3352800" cy="609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3600" b="0" dirty="0" smtClean="0">
                <a:effectLst/>
                <a:latin typeface="NikoshBAN" pitchFamily="2" charset="0"/>
                <a:cs typeface="NikoshBAN" pitchFamily="2" charset="0"/>
              </a:rPr>
              <a:t>উদাহরণঃ অন্যান্য</a:t>
            </a:r>
            <a:endParaRPr lang="en-US" sz="3600" b="0" dirty="0"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62000"/>
            <a:ext cx="800100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১২। অনাদায়ী পাওনা ৩,০০০ টাকা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১৩।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দেনাদারের উপর ৫% হারে অনাদায়ী পাওনা সঞ্চিতি হিসেবে সংরক্ষণ কর।(রেওয়ামিলে প্রাপ্য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হিসাব ৫৩,০০০ টাকা ও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অনাদায়ী পাওনা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সঞ্চিতি ৪,০০০ টাকা) 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5743" y="2539425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সমন্বয় 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787486"/>
              </p:ext>
            </p:extLst>
          </p:nvPr>
        </p:nvGraphicFramePr>
        <p:xfrm>
          <a:off x="45720" y="3185160"/>
          <a:ext cx="8986516" cy="29108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40080"/>
                <a:gridCol w="5013321"/>
                <a:gridCol w="1011555"/>
                <a:gridCol w="1138555"/>
                <a:gridCol w="1183005"/>
              </a:tblGrid>
              <a:tr h="567999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ডেঃ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ক্রেঃ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71241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৯.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অনাদায়ী পাওনা সঞ্চিতি 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        ডেবিট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প্রাপ্য হিসাব                   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৩,০০০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৩,০০০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11579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অনাদায়ী পাওনা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     ডেবিট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 অনাদায়ী পাওনা সঞ্চিতি হিঃ        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</a:p>
                    <a:p>
                      <a:pPr algn="ctr"/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(৩,০০০+২,৫০০-৪,০০০)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১,৫০০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১,৫০০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187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228600"/>
            <a:ext cx="181492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জনাব করিমের বইতে নিম্নোক্ত অলিখিত লেনদেনসমূহের সমন্বয় জাবেদা প্রস্তুত করঃ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সমাপনী মজুদ পণ্য ২৫,০০০ টাকা।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অগ্রিম বিমা খরচ ১০,০০০ টাকা।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দোকানের বিদ্যুৎ বিল বকেয়া ১২,০০০ টাকা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৪। সেবা প্রদান করা হয়েছে কিন্তু বিল পাওয়া যায়নি ২০,০০০ টাকা।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৫। অগ্রিম ভাড়ার ৮,০০০ টাকা মেয়াদোত্তীর্ণ হয়েছে।</a:t>
            </a:r>
          </a:p>
          <a:p>
            <a:pPr algn="just"/>
            <a:r>
              <a:rPr lang="bn-IN" sz="28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অনাদায়ী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পাওনা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৫,০০০ টাকা। দেনাদারের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উপর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৮%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হারে অনাদায়ী পাওনা সঞ্চিতি হিসেবে সংরক্ষণ কর।(রেওয়ামিলে প্রাপ্য হিসাব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৫৫,০০০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টাকা ও অনাদায়ী পাওনা সঞ্চিতি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৭,০০০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টাকা) 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৭। অনুপার্জিত সেবা আয় অর্জিত হয়েছে ৯,০০০ টাকা।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45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2514600" cy="639762"/>
          </a:xfr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7800" y="1981200"/>
            <a:ext cx="3886200" cy="3657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20171229_12252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3357582" cy="38679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71081" y="2362200"/>
            <a:ext cx="4163319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মহিউদ্দিন ভূঁইয়া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প্রভাষক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হিসাববিজ্ঞান বিভাগ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সরকারি ইকবাল মেমোরিয়াল কলেজ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28308713"/>
              </p:ext>
            </p:extLst>
          </p:nvPr>
        </p:nvGraphicFramePr>
        <p:xfrm>
          <a:off x="3065656" y="807720"/>
          <a:ext cx="3124200" cy="563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b="60074"/>
          <a:stretch/>
        </p:blipFill>
        <p:spPr>
          <a:xfrm>
            <a:off x="990600" y="2971800"/>
            <a:ext cx="7274312" cy="31394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2286000"/>
            <a:ext cx="2514600" cy="24384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আলোচ্য</a:t>
            </a:r>
          </a:p>
          <a:p>
            <a:pPr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75"/>
          <a:stretch/>
        </p:blipFill>
        <p:spPr>
          <a:xfrm>
            <a:off x="3124200" y="1905000"/>
            <a:ext cx="5775960" cy="2956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78480" y="228600"/>
            <a:ext cx="3169920" cy="7589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2745" y="1676400"/>
            <a:ext cx="423545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 পাঠ শেষে শিক্ষার্থী যা শিখবেঃ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82496084"/>
              </p:ext>
            </p:extLst>
          </p:nvPr>
        </p:nvGraphicFramePr>
        <p:xfrm>
          <a:off x="565145" y="2615624"/>
          <a:ext cx="6597655" cy="2718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503238"/>
            <a:ext cx="38862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3600" b="0" dirty="0" smtClean="0">
                <a:effectLst/>
                <a:latin typeface="NikoshBAN" pitchFamily="2" charset="0"/>
                <a:cs typeface="NikoshBAN" pitchFamily="2" charset="0"/>
              </a:rPr>
              <a:t>সমন্বয় জাবেদার সংজ্ঞা</a:t>
            </a:r>
            <a:endParaRPr lang="en-US" sz="3600" b="0" dirty="0">
              <a:effectLst/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56354095"/>
              </p:ext>
            </p:extLst>
          </p:nvPr>
        </p:nvGraphicFramePr>
        <p:xfrm>
          <a:off x="685800" y="2451318"/>
          <a:ext cx="7452360" cy="1892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494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248400" cy="670560"/>
          </a:xfrm>
          <a:solidFill>
            <a:schemeClr val="tx1"/>
          </a:solidFill>
        </p:spPr>
        <p:txBody>
          <a:bodyPr>
            <a:normAutofit/>
          </a:bodyPr>
          <a:lstStyle/>
          <a:p>
            <a:pPr lvl="0"/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সমন্বয় দাখিলার নিয়মাবলী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 সূত্রসমূহ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676400"/>
            <a:ext cx="433804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খরচের অগ্রিম = সম্পদ = ডেবিট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819400"/>
            <a:ext cx="421461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খরচের বকেয়া = দায় = ক্রেডিট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987225"/>
            <a:ext cx="447590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আয়ের বকেয়া = সম্পদ = ডেবিট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206425"/>
            <a:ext cx="418576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আয়ের অগ্রিম = দায় = ক্রেডিট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4399" y="1676400"/>
            <a:ext cx="2514601" cy="4097682"/>
            <a:chOff x="914399" y="1998318"/>
            <a:chExt cx="2514601" cy="4097682"/>
          </a:xfrm>
        </p:grpSpPr>
        <p:sp>
          <p:nvSpPr>
            <p:cNvPr id="5" name="Freeform 4"/>
            <p:cNvSpPr/>
            <p:nvPr/>
          </p:nvSpPr>
          <p:spPr>
            <a:xfrm>
              <a:off x="914399" y="1998318"/>
              <a:ext cx="1905001" cy="516282"/>
            </a:xfrm>
            <a:custGeom>
              <a:avLst/>
              <a:gdLst>
                <a:gd name="connsiteX0" fmla="*/ 0 w 3307109"/>
                <a:gd name="connsiteY0" fmla="*/ 165355 h 1653554"/>
                <a:gd name="connsiteX1" fmla="*/ 48432 w 3307109"/>
                <a:gd name="connsiteY1" fmla="*/ 48431 h 1653554"/>
                <a:gd name="connsiteX2" fmla="*/ 165356 w 3307109"/>
                <a:gd name="connsiteY2" fmla="*/ 0 h 1653554"/>
                <a:gd name="connsiteX3" fmla="*/ 3141754 w 3307109"/>
                <a:gd name="connsiteY3" fmla="*/ 0 h 1653554"/>
                <a:gd name="connsiteX4" fmla="*/ 3258678 w 3307109"/>
                <a:gd name="connsiteY4" fmla="*/ 48432 h 1653554"/>
                <a:gd name="connsiteX5" fmla="*/ 3307109 w 3307109"/>
                <a:gd name="connsiteY5" fmla="*/ 165356 h 1653554"/>
                <a:gd name="connsiteX6" fmla="*/ 3307109 w 3307109"/>
                <a:gd name="connsiteY6" fmla="*/ 1488199 h 1653554"/>
                <a:gd name="connsiteX7" fmla="*/ 3258678 w 3307109"/>
                <a:gd name="connsiteY7" fmla="*/ 1605123 h 1653554"/>
                <a:gd name="connsiteX8" fmla="*/ 3141754 w 3307109"/>
                <a:gd name="connsiteY8" fmla="*/ 1653554 h 1653554"/>
                <a:gd name="connsiteX9" fmla="*/ 165355 w 3307109"/>
                <a:gd name="connsiteY9" fmla="*/ 1653554 h 1653554"/>
                <a:gd name="connsiteX10" fmla="*/ 48431 w 3307109"/>
                <a:gd name="connsiteY10" fmla="*/ 1605123 h 1653554"/>
                <a:gd name="connsiteX11" fmla="*/ 0 w 3307109"/>
                <a:gd name="connsiteY11" fmla="*/ 1488199 h 1653554"/>
                <a:gd name="connsiteX12" fmla="*/ 0 w 3307109"/>
                <a:gd name="connsiteY12" fmla="*/ 165355 h 1653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7109" h="1653554">
                  <a:moveTo>
                    <a:pt x="0" y="165355"/>
                  </a:moveTo>
                  <a:cubicBezTo>
                    <a:pt x="0" y="121500"/>
                    <a:pt x="17421" y="79441"/>
                    <a:pt x="48432" y="48431"/>
                  </a:cubicBezTo>
                  <a:cubicBezTo>
                    <a:pt x="79442" y="17421"/>
                    <a:pt x="121501" y="0"/>
                    <a:pt x="165356" y="0"/>
                  </a:cubicBezTo>
                  <a:lnTo>
                    <a:pt x="3141754" y="0"/>
                  </a:lnTo>
                  <a:cubicBezTo>
                    <a:pt x="3185609" y="0"/>
                    <a:pt x="3227668" y="17421"/>
                    <a:pt x="3258678" y="48432"/>
                  </a:cubicBezTo>
                  <a:cubicBezTo>
                    <a:pt x="3289688" y="79442"/>
                    <a:pt x="3307109" y="121501"/>
                    <a:pt x="3307109" y="165356"/>
                  </a:cubicBezTo>
                  <a:lnTo>
                    <a:pt x="3307109" y="1488199"/>
                  </a:lnTo>
                  <a:cubicBezTo>
                    <a:pt x="3307109" y="1532054"/>
                    <a:pt x="3289688" y="1574113"/>
                    <a:pt x="3258678" y="1605123"/>
                  </a:cubicBezTo>
                  <a:cubicBezTo>
                    <a:pt x="3227668" y="1636133"/>
                    <a:pt x="3185609" y="1653554"/>
                    <a:pt x="3141754" y="1653554"/>
                  </a:cubicBezTo>
                  <a:lnTo>
                    <a:pt x="165355" y="1653554"/>
                  </a:lnTo>
                  <a:cubicBezTo>
                    <a:pt x="121500" y="1653554"/>
                    <a:pt x="79441" y="1636133"/>
                    <a:pt x="48431" y="1605123"/>
                  </a:cubicBezTo>
                  <a:cubicBezTo>
                    <a:pt x="17421" y="1574113"/>
                    <a:pt x="0" y="1532054"/>
                    <a:pt x="0" y="1488199"/>
                  </a:cubicBezTo>
                  <a:lnTo>
                    <a:pt x="0" y="16535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871" tIns="109391" rIns="139871" bIns="109391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ব্যয়সমূহ</a:t>
              </a:r>
              <a:endParaRPr lang="en-US" sz="3600" kern="1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940313" y="2493633"/>
              <a:ext cx="330710" cy="12401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40166"/>
                  </a:lnTo>
                  <a:lnTo>
                    <a:pt x="330710" y="124016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271025" y="3434242"/>
              <a:ext cx="2005575" cy="680558"/>
            </a:xfrm>
            <a:custGeom>
              <a:avLst/>
              <a:gdLst>
                <a:gd name="connsiteX0" fmla="*/ 0 w 2645687"/>
                <a:gd name="connsiteY0" fmla="*/ 165355 h 1653554"/>
                <a:gd name="connsiteX1" fmla="*/ 48432 w 2645687"/>
                <a:gd name="connsiteY1" fmla="*/ 48431 h 1653554"/>
                <a:gd name="connsiteX2" fmla="*/ 165356 w 2645687"/>
                <a:gd name="connsiteY2" fmla="*/ 0 h 1653554"/>
                <a:gd name="connsiteX3" fmla="*/ 2480332 w 2645687"/>
                <a:gd name="connsiteY3" fmla="*/ 0 h 1653554"/>
                <a:gd name="connsiteX4" fmla="*/ 2597256 w 2645687"/>
                <a:gd name="connsiteY4" fmla="*/ 48432 h 1653554"/>
                <a:gd name="connsiteX5" fmla="*/ 2645687 w 2645687"/>
                <a:gd name="connsiteY5" fmla="*/ 165356 h 1653554"/>
                <a:gd name="connsiteX6" fmla="*/ 2645687 w 2645687"/>
                <a:gd name="connsiteY6" fmla="*/ 1488199 h 1653554"/>
                <a:gd name="connsiteX7" fmla="*/ 2597256 w 2645687"/>
                <a:gd name="connsiteY7" fmla="*/ 1605123 h 1653554"/>
                <a:gd name="connsiteX8" fmla="*/ 2480332 w 2645687"/>
                <a:gd name="connsiteY8" fmla="*/ 1653554 h 1653554"/>
                <a:gd name="connsiteX9" fmla="*/ 165355 w 2645687"/>
                <a:gd name="connsiteY9" fmla="*/ 1653554 h 1653554"/>
                <a:gd name="connsiteX10" fmla="*/ 48431 w 2645687"/>
                <a:gd name="connsiteY10" fmla="*/ 1605123 h 1653554"/>
                <a:gd name="connsiteX11" fmla="*/ 0 w 2645687"/>
                <a:gd name="connsiteY11" fmla="*/ 1488199 h 1653554"/>
                <a:gd name="connsiteX12" fmla="*/ 0 w 2645687"/>
                <a:gd name="connsiteY12" fmla="*/ 165355 h 1653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45687" h="1653554">
                  <a:moveTo>
                    <a:pt x="0" y="165355"/>
                  </a:moveTo>
                  <a:cubicBezTo>
                    <a:pt x="0" y="121500"/>
                    <a:pt x="17421" y="79441"/>
                    <a:pt x="48432" y="48431"/>
                  </a:cubicBezTo>
                  <a:cubicBezTo>
                    <a:pt x="79442" y="17421"/>
                    <a:pt x="121501" y="0"/>
                    <a:pt x="165356" y="0"/>
                  </a:cubicBezTo>
                  <a:lnTo>
                    <a:pt x="2480332" y="0"/>
                  </a:lnTo>
                  <a:cubicBezTo>
                    <a:pt x="2524187" y="0"/>
                    <a:pt x="2566246" y="17421"/>
                    <a:pt x="2597256" y="48432"/>
                  </a:cubicBezTo>
                  <a:cubicBezTo>
                    <a:pt x="2628266" y="79442"/>
                    <a:pt x="2645687" y="121501"/>
                    <a:pt x="2645687" y="165356"/>
                  </a:cubicBezTo>
                  <a:lnTo>
                    <a:pt x="2645687" y="1488199"/>
                  </a:lnTo>
                  <a:cubicBezTo>
                    <a:pt x="2645687" y="1532054"/>
                    <a:pt x="2628266" y="1574113"/>
                    <a:pt x="2597256" y="1605123"/>
                  </a:cubicBezTo>
                  <a:cubicBezTo>
                    <a:pt x="2566246" y="1636133"/>
                    <a:pt x="2524187" y="1653554"/>
                    <a:pt x="2480332" y="1653554"/>
                  </a:cubicBezTo>
                  <a:lnTo>
                    <a:pt x="165355" y="1653554"/>
                  </a:lnTo>
                  <a:cubicBezTo>
                    <a:pt x="121500" y="1653554"/>
                    <a:pt x="79441" y="1636133"/>
                    <a:pt x="48431" y="1605123"/>
                  </a:cubicBezTo>
                  <a:cubicBezTo>
                    <a:pt x="17421" y="1574113"/>
                    <a:pt x="0" y="1532054"/>
                    <a:pt x="0" y="1488199"/>
                  </a:cubicBezTo>
                  <a:lnTo>
                    <a:pt x="0" y="16535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9391" tIns="89071" rIns="109391" bIns="89071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অগ্রিম ডেবিট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940313" y="2493633"/>
              <a:ext cx="330710" cy="33071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307109"/>
                  </a:lnTo>
                  <a:lnTo>
                    <a:pt x="330710" y="330710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1271025" y="5507366"/>
              <a:ext cx="2157975" cy="588634"/>
            </a:xfrm>
            <a:custGeom>
              <a:avLst/>
              <a:gdLst>
                <a:gd name="connsiteX0" fmla="*/ 0 w 2645687"/>
                <a:gd name="connsiteY0" fmla="*/ 165355 h 1653554"/>
                <a:gd name="connsiteX1" fmla="*/ 48432 w 2645687"/>
                <a:gd name="connsiteY1" fmla="*/ 48431 h 1653554"/>
                <a:gd name="connsiteX2" fmla="*/ 165356 w 2645687"/>
                <a:gd name="connsiteY2" fmla="*/ 0 h 1653554"/>
                <a:gd name="connsiteX3" fmla="*/ 2480332 w 2645687"/>
                <a:gd name="connsiteY3" fmla="*/ 0 h 1653554"/>
                <a:gd name="connsiteX4" fmla="*/ 2597256 w 2645687"/>
                <a:gd name="connsiteY4" fmla="*/ 48432 h 1653554"/>
                <a:gd name="connsiteX5" fmla="*/ 2645687 w 2645687"/>
                <a:gd name="connsiteY5" fmla="*/ 165356 h 1653554"/>
                <a:gd name="connsiteX6" fmla="*/ 2645687 w 2645687"/>
                <a:gd name="connsiteY6" fmla="*/ 1488199 h 1653554"/>
                <a:gd name="connsiteX7" fmla="*/ 2597256 w 2645687"/>
                <a:gd name="connsiteY7" fmla="*/ 1605123 h 1653554"/>
                <a:gd name="connsiteX8" fmla="*/ 2480332 w 2645687"/>
                <a:gd name="connsiteY8" fmla="*/ 1653554 h 1653554"/>
                <a:gd name="connsiteX9" fmla="*/ 165355 w 2645687"/>
                <a:gd name="connsiteY9" fmla="*/ 1653554 h 1653554"/>
                <a:gd name="connsiteX10" fmla="*/ 48431 w 2645687"/>
                <a:gd name="connsiteY10" fmla="*/ 1605123 h 1653554"/>
                <a:gd name="connsiteX11" fmla="*/ 0 w 2645687"/>
                <a:gd name="connsiteY11" fmla="*/ 1488199 h 1653554"/>
                <a:gd name="connsiteX12" fmla="*/ 0 w 2645687"/>
                <a:gd name="connsiteY12" fmla="*/ 165355 h 1653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45687" h="1653554">
                  <a:moveTo>
                    <a:pt x="0" y="165355"/>
                  </a:moveTo>
                  <a:cubicBezTo>
                    <a:pt x="0" y="121500"/>
                    <a:pt x="17421" y="79441"/>
                    <a:pt x="48432" y="48431"/>
                  </a:cubicBezTo>
                  <a:cubicBezTo>
                    <a:pt x="79442" y="17421"/>
                    <a:pt x="121501" y="0"/>
                    <a:pt x="165356" y="0"/>
                  </a:cubicBezTo>
                  <a:lnTo>
                    <a:pt x="2480332" y="0"/>
                  </a:lnTo>
                  <a:cubicBezTo>
                    <a:pt x="2524187" y="0"/>
                    <a:pt x="2566246" y="17421"/>
                    <a:pt x="2597256" y="48432"/>
                  </a:cubicBezTo>
                  <a:cubicBezTo>
                    <a:pt x="2628266" y="79442"/>
                    <a:pt x="2645687" y="121501"/>
                    <a:pt x="2645687" y="165356"/>
                  </a:cubicBezTo>
                  <a:lnTo>
                    <a:pt x="2645687" y="1488199"/>
                  </a:lnTo>
                  <a:cubicBezTo>
                    <a:pt x="2645687" y="1532054"/>
                    <a:pt x="2628266" y="1574113"/>
                    <a:pt x="2597256" y="1605123"/>
                  </a:cubicBezTo>
                  <a:cubicBezTo>
                    <a:pt x="2566246" y="1636133"/>
                    <a:pt x="2524187" y="1653554"/>
                    <a:pt x="2480332" y="1653554"/>
                  </a:cubicBezTo>
                  <a:lnTo>
                    <a:pt x="165355" y="1653554"/>
                  </a:lnTo>
                  <a:cubicBezTo>
                    <a:pt x="121500" y="1653554"/>
                    <a:pt x="79441" y="1636133"/>
                    <a:pt x="48431" y="1605123"/>
                  </a:cubicBezTo>
                  <a:cubicBezTo>
                    <a:pt x="17421" y="1574113"/>
                    <a:pt x="0" y="1532054"/>
                    <a:pt x="0" y="1488199"/>
                  </a:cubicBezTo>
                  <a:lnTo>
                    <a:pt x="0" y="16535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011" tIns="94151" rIns="117011" bIns="9415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kern="1200" dirty="0" smtClean="0">
                  <a:latin typeface="NikoshBAN" pitchFamily="2" charset="0"/>
                  <a:cs typeface="NikoshBAN" pitchFamily="2" charset="0"/>
                </a:rPr>
                <a:t>বকেয়া ক্রেডিট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>
            <a:off x="5074200" y="2493633"/>
            <a:ext cx="330710" cy="12401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40166"/>
                </a:lnTo>
                <a:lnTo>
                  <a:pt x="330710" y="124016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Group 3"/>
          <p:cNvGrpSpPr/>
          <p:nvPr/>
        </p:nvGrpSpPr>
        <p:grpSpPr>
          <a:xfrm>
            <a:off x="5029200" y="1676400"/>
            <a:ext cx="2590800" cy="4114800"/>
            <a:chOff x="5029200" y="1981200"/>
            <a:chExt cx="2590800" cy="4114800"/>
          </a:xfrm>
        </p:grpSpPr>
        <p:sp>
          <p:nvSpPr>
            <p:cNvPr id="10" name="Freeform 9"/>
            <p:cNvSpPr/>
            <p:nvPr/>
          </p:nvSpPr>
          <p:spPr>
            <a:xfrm>
              <a:off x="5029200" y="1981200"/>
              <a:ext cx="2149965" cy="533400"/>
            </a:xfrm>
            <a:custGeom>
              <a:avLst/>
              <a:gdLst>
                <a:gd name="connsiteX0" fmla="*/ 0 w 3307109"/>
                <a:gd name="connsiteY0" fmla="*/ 165355 h 1653554"/>
                <a:gd name="connsiteX1" fmla="*/ 48432 w 3307109"/>
                <a:gd name="connsiteY1" fmla="*/ 48431 h 1653554"/>
                <a:gd name="connsiteX2" fmla="*/ 165356 w 3307109"/>
                <a:gd name="connsiteY2" fmla="*/ 0 h 1653554"/>
                <a:gd name="connsiteX3" fmla="*/ 3141754 w 3307109"/>
                <a:gd name="connsiteY3" fmla="*/ 0 h 1653554"/>
                <a:gd name="connsiteX4" fmla="*/ 3258678 w 3307109"/>
                <a:gd name="connsiteY4" fmla="*/ 48432 h 1653554"/>
                <a:gd name="connsiteX5" fmla="*/ 3307109 w 3307109"/>
                <a:gd name="connsiteY5" fmla="*/ 165356 h 1653554"/>
                <a:gd name="connsiteX6" fmla="*/ 3307109 w 3307109"/>
                <a:gd name="connsiteY6" fmla="*/ 1488199 h 1653554"/>
                <a:gd name="connsiteX7" fmla="*/ 3258678 w 3307109"/>
                <a:gd name="connsiteY7" fmla="*/ 1605123 h 1653554"/>
                <a:gd name="connsiteX8" fmla="*/ 3141754 w 3307109"/>
                <a:gd name="connsiteY8" fmla="*/ 1653554 h 1653554"/>
                <a:gd name="connsiteX9" fmla="*/ 165355 w 3307109"/>
                <a:gd name="connsiteY9" fmla="*/ 1653554 h 1653554"/>
                <a:gd name="connsiteX10" fmla="*/ 48431 w 3307109"/>
                <a:gd name="connsiteY10" fmla="*/ 1605123 h 1653554"/>
                <a:gd name="connsiteX11" fmla="*/ 0 w 3307109"/>
                <a:gd name="connsiteY11" fmla="*/ 1488199 h 1653554"/>
                <a:gd name="connsiteX12" fmla="*/ 0 w 3307109"/>
                <a:gd name="connsiteY12" fmla="*/ 165355 h 1653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7109" h="1653554">
                  <a:moveTo>
                    <a:pt x="0" y="165355"/>
                  </a:moveTo>
                  <a:cubicBezTo>
                    <a:pt x="0" y="121500"/>
                    <a:pt x="17421" y="79441"/>
                    <a:pt x="48432" y="48431"/>
                  </a:cubicBezTo>
                  <a:cubicBezTo>
                    <a:pt x="79442" y="17421"/>
                    <a:pt x="121501" y="0"/>
                    <a:pt x="165356" y="0"/>
                  </a:cubicBezTo>
                  <a:lnTo>
                    <a:pt x="3141754" y="0"/>
                  </a:lnTo>
                  <a:cubicBezTo>
                    <a:pt x="3185609" y="0"/>
                    <a:pt x="3227668" y="17421"/>
                    <a:pt x="3258678" y="48432"/>
                  </a:cubicBezTo>
                  <a:cubicBezTo>
                    <a:pt x="3289688" y="79442"/>
                    <a:pt x="3307109" y="121501"/>
                    <a:pt x="3307109" y="165356"/>
                  </a:cubicBezTo>
                  <a:lnTo>
                    <a:pt x="3307109" y="1488199"/>
                  </a:lnTo>
                  <a:cubicBezTo>
                    <a:pt x="3307109" y="1532054"/>
                    <a:pt x="3289688" y="1574113"/>
                    <a:pt x="3258678" y="1605123"/>
                  </a:cubicBezTo>
                  <a:cubicBezTo>
                    <a:pt x="3227668" y="1636133"/>
                    <a:pt x="3185609" y="1653554"/>
                    <a:pt x="3141754" y="1653554"/>
                  </a:cubicBezTo>
                  <a:lnTo>
                    <a:pt x="165355" y="1653554"/>
                  </a:lnTo>
                  <a:cubicBezTo>
                    <a:pt x="121500" y="1653554"/>
                    <a:pt x="79441" y="1636133"/>
                    <a:pt x="48431" y="1605123"/>
                  </a:cubicBezTo>
                  <a:cubicBezTo>
                    <a:pt x="17421" y="1574113"/>
                    <a:pt x="0" y="1532054"/>
                    <a:pt x="0" y="1488199"/>
                  </a:cubicBezTo>
                  <a:lnTo>
                    <a:pt x="0" y="16535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871" tIns="109391" rIns="139871" bIns="109391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আয়সমূহ</a:t>
              </a:r>
              <a:endParaRPr lang="en-US" sz="3600" kern="1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379404" y="3434243"/>
              <a:ext cx="2240596" cy="680557"/>
            </a:xfrm>
            <a:custGeom>
              <a:avLst/>
              <a:gdLst>
                <a:gd name="connsiteX0" fmla="*/ 0 w 2977086"/>
                <a:gd name="connsiteY0" fmla="*/ 165355 h 1653554"/>
                <a:gd name="connsiteX1" fmla="*/ 48432 w 2977086"/>
                <a:gd name="connsiteY1" fmla="*/ 48431 h 1653554"/>
                <a:gd name="connsiteX2" fmla="*/ 165356 w 2977086"/>
                <a:gd name="connsiteY2" fmla="*/ 0 h 1653554"/>
                <a:gd name="connsiteX3" fmla="*/ 2811731 w 2977086"/>
                <a:gd name="connsiteY3" fmla="*/ 0 h 1653554"/>
                <a:gd name="connsiteX4" fmla="*/ 2928655 w 2977086"/>
                <a:gd name="connsiteY4" fmla="*/ 48432 h 1653554"/>
                <a:gd name="connsiteX5" fmla="*/ 2977086 w 2977086"/>
                <a:gd name="connsiteY5" fmla="*/ 165356 h 1653554"/>
                <a:gd name="connsiteX6" fmla="*/ 2977086 w 2977086"/>
                <a:gd name="connsiteY6" fmla="*/ 1488199 h 1653554"/>
                <a:gd name="connsiteX7" fmla="*/ 2928655 w 2977086"/>
                <a:gd name="connsiteY7" fmla="*/ 1605123 h 1653554"/>
                <a:gd name="connsiteX8" fmla="*/ 2811731 w 2977086"/>
                <a:gd name="connsiteY8" fmla="*/ 1653554 h 1653554"/>
                <a:gd name="connsiteX9" fmla="*/ 165355 w 2977086"/>
                <a:gd name="connsiteY9" fmla="*/ 1653554 h 1653554"/>
                <a:gd name="connsiteX10" fmla="*/ 48431 w 2977086"/>
                <a:gd name="connsiteY10" fmla="*/ 1605123 h 1653554"/>
                <a:gd name="connsiteX11" fmla="*/ 0 w 2977086"/>
                <a:gd name="connsiteY11" fmla="*/ 1488199 h 1653554"/>
                <a:gd name="connsiteX12" fmla="*/ 0 w 2977086"/>
                <a:gd name="connsiteY12" fmla="*/ 165355 h 1653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7086" h="1653554">
                  <a:moveTo>
                    <a:pt x="0" y="165355"/>
                  </a:moveTo>
                  <a:cubicBezTo>
                    <a:pt x="0" y="121500"/>
                    <a:pt x="17421" y="79441"/>
                    <a:pt x="48432" y="48431"/>
                  </a:cubicBezTo>
                  <a:cubicBezTo>
                    <a:pt x="79442" y="17421"/>
                    <a:pt x="121501" y="0"/>
                    <a:pt x="165356" y="0"/>
                  </a:cubicBezTo>
                  <a:lnTo>
                    <a:pt x="2811731" y="0"/>
                  </a:lnTo>
                  <a:cubicBezTo>
                    <a:pt x="2855586" y="0"/>
                    <a:pt x="2897645" y="17421"/>
                    <a:pt x="2928655" y="48432"/>
                  </a:cubicBezTo>
                  <a:cubicBezTo>
                    <a:pt x="2959665" y="79442"/>
                    <a:pt x="2977086" y="121501"/>
                    <a:pt x="2977086" y="165356"/>
                  </a:cubicBezTo>
                  <a:lnTo>
                    <a:pt x="2977086" y="1488199"/>
                  </a:lnTo>
                  <a:cubicBezTo>
                    <a:pt x="2977086" y="1532054"/>
                    <a:pt x="2959665" y="1574113"/>
                    <a:pt x="2928655" y="1605123"/>
                  </a:cubicBezTo>
                  <a:cubicBezTo>
                    <a:pt x="2897645" y="1636133"/>
                    <a:pt x="2855586" y="1653554"/>
                    <a:pt x="2811731" y="1653554"/>
                  </a:cubicBezTo>
                  <a:lnTo>
                    <a:pt x="165355" y="1653554"/>
                  </a:lnTo>
                  <a:cubicBezTo>
                    <a:pt x="121500" y="1653554"/>
                    <a:pt x="79441" y="1636133"/>
                    <a:pt x="48431" y="1605123"/>
                  </a:cubicBezTo>
                  <a:cubicBezTo>
                    <a:pt x="17421" y="1574113"/>
                    <a:pt x="0" y="1532054"/>
                    <a:pt x="0" y="1488199"/>
                  </a:cubicBezTo>
                  <a:lnTo>
                    <a:pt x="0" y="16535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011" tIns="94151" rIns="117011" bIns="9415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kern="1200" dirty="0" smtClean="0">
                  <a:latin typeface="NikoshBAN" pitchFamily="2" charset="0"/>
                  <a:cs typeface="NikoshBAN" pitchFamily="2" charset="0"/>
                </a:rPr>
                <a:t>বকেয়া ডেবিট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074200" y="2493633"/>
              <a:ext cx="330710" cy="33071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307109"/>
                  </a:lnTo>
                  <a:lnTo>
                    <a:pt x="330710" y="330710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5404911" y="5507366"/>
              <a:ext cx="2215089" cy="588634"/>
            </a:xfrm>
            <a:custGeom>
              <a:avLst/>
              <a:gdLst>
                <a:gd name="connsiteX0" fmla="*/ 0 w 2645687"/>
                <a:gd name="connsiteY0" fmla="*/ 165355 h 1653554"/>
                <a:gd name="connsiteX1" fmla="*/ 48432 w 2645687"/>
                <a:gd name="connsiteY1" fmla="*/ 48431 h 1653554"/>
                <a:gd name="connsiteX2" fmla="*/ 165356 w 2645687"/>
                <a:gd name="connsiteY2" fmla="*/ 0 h 1653554"/>
                <a:gd name="connsiteX3" fmla="*/ 2480332 w 2645687"/>
                <a:gd name="connsiteY3" fmla="*/ 0 h 1653554"/>
                <a:gd name="connsiteX4" fmla="*/ 2597256 w 2645687"/>
                <a:gd name="connsiteY4" fmla="*/ 48432 h 1653554"/>
                <a:gd name="connsiteX5" fmla="*/ 2645687 w 2645687"/>
                <a:gd name="connsiteY5" fmla="*/ 165356 h 1653554"/>
                <a:gd name="connsiteX6" fmla="*/ 2645687 w 2645687"/>
                <a:gd name="connsiteY6" fmla="*/ 1488199 h 1653554"/>
                <a:gd name="connsiteX7" fmla="*/ 2597256 w 2645687"/>
                <a:gd name="connsiteY7" fmla="*/ 1605123 h 1653554"/>
                <a:gd name="connsiteX8" fmla="*/ 2480332 w 2645687"/>
                <a:gd name="connsiteY8" fmla="*/ 1653554 h 1653554"/>
                <a:gd name="connsiteX9" fmla="*/ 165355 w 2645687"/>
                <a:gd name="connsiteY9" fmla="*/ 1653554 h 1653554"/>
                <a:gd name="connsiteX10" fmla="*/ 48431 w 2645687"/>
                <a:gd name="connsiteY10" fmla="*/ 1605123 h 1653554"/>
                <a:gd name="connsiteX11" fmla="*/ 0 w 2645687"/>
                <a:gd name="connsiteY11" fmla="*/ 1488199 h 1653554"/>
                <a:gd name="connsiteX12" fmla="*/ 0 w 2645687"/>
                <a:gd name="connsiteY12" fmla="*/ 165355 h 1653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45687" h="1653554">
                  <a:moveTo>
                    <a:pt x="0" y="165355"/>
                  </a:moveTo>
                  <a:cubicBezTo>
                    <a:pt x="0" y="121500"/>
                    <a:pt x="17421" y="79441"/>
                    <a:pt x="48432" y="48431"/>
                  </a:cubicBezTo>
                  <a:cubicBezTo>
                    <a:pt x="79442" y="17421"/>
                    <a:pt x="121501" y="0"/>
                    <a:pt x="165356" y="0"/>
                  </a:cubicBezTo>
                  <a:lnTo>
                    <a:pt x="2480332" y="0"/>
                  </a:lnTo>
                  <a:cubicBezTo>
                    <a:pt x="2524187" y="0"/>
                    <a:pt x="2566246" y="17421"/>
                    <a:pt x="2597256" y="48432"/>
                  </a:cubicBezTo>
                  <a:cubicBezTo>
                    <a:pt x="2628266" y="79442"/>
                    <a:pt x="2645687" y="121501"/>
                    <a:pt x="2645687" y="165356"/>
                  </a:cubicBezTo>
                  <a:lnTo>
                    <a:pt x="2645687" y="1488199"/>
                  </a:lnTo>
                  <a:cubicBezTo>
                    <a:pt x="2645687" y="1532054"/>
                    <a:pt x="2628266" y="1574113"/>
                    <a:pt x="2597256" y="1605123"/>
                  </a:cubicBezTo>
                  <a:cubicBezTo>
                    <a:pt x="2566246" y="1636133"/>
                    <a:pt x="2524187" y="1653554"/>
                    <a:pt x="2480332" y="1653554"/>
                  </a:cubicBezTo>
                  <a:lnTo>
                    <a:pt x="165355" y="1653554"/>
                  </a:lnTo>
                  <a:cubicBezTo>
                    <a:pt x="121500" y="1653554"/>
                    <a:pt x="79441" y="1636133"/>
                    <a:pt x="48431" y="1605123"/>
                  </a:cubicBezTo>
                  <a:cubicBezTo>
                    <a:pt x="17421" y="1574113"/>
                    <a:pt x="0" y="1532054"/>
                    <a:pt x="0" y="1488199"/>
                  </a:cubicBezTo>
                  <a:lnTo>
                    <a:pt x="0" y="16535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011" tIns="94151" rIns="117011" bIns="9415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অগ্রিম ক্রেডিট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14400" y="344269"/>
            <a:ext cx="5715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সমন্বয় দাখিলার নিয়মাবলী বা সূত্রসমূহ</a:t>
            </a:r>
            <a:endParaRPr lang="en-US" sz="3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520" y="304800"/>
            <a:ext cx="3916680" cy="609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উদাহরণঃ অগ্রিম খরচসমূহ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36693"/>
            <a:ext cx="73152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অগ্রিম ভাড়া ৫,০০০ টাকা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অগ্রিম ভাড়া মেয়াদোত্তীর্ণ হয়েছে ৩,০০০ টাকা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5743" y="2844225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সমন্বয় জাবেদা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5444"/>
              </p:ext>
            </p:extLst>
          </p:nvPr>
        </p:nvGraphicFramePr>
        <p:xfrm>
          <a:off x="533400" y="3672840"/>
          <a:ext cx="8153400" cy="2499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69825"/>
                <a:gridCol w="3192700"/>
                <a:gridCol w="1171475"/>
                <a:gridCol w="1223050"/>
                <a:gridCol w="1596350"/>
              </a:tblGrid>
              <a:tr h="60960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ডেঃ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ক্রেঃ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ভাড়া হিঃ      ডেবিট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   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5313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হিঃ               ডেবিট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ভাড়া হিঃ      ক্রেডিট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IN" sz="2800" smtClean="0">
                          <a:latin typeface="NikoshBAN" pitchFamily="2" charset="0"/>
                          <a:cs typeface="NikoshBAN" pitchFamily="2" charset="0"/>
                        </a:rPr>
                        <a:t>৩,০০০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৩,০০০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pule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620</TotalTime>
  <Words>579</Words>
  <Application>Microsoft Office PowerPoint</Application>
  <PresentationFormat>On-screen Show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Opulent</vt:lpstr>
      <vt:lpstr>Oriel</vt:lpstr>
      <vt:lpstr>Civic</vt:lpstr>
      <vt:lpstr>Concourse</vt:lpstr>
      <vt:lpstr>Equity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শিখনফল</vt:lpstr>
      <vt:lpstr>সমন্বয় জাবেদার সংজ্ঞা</vt:lpstr>
      <vt:lpstr>সমন্বয় দাখিলার নিয়মাবলী বা সূত্রসমূহ</vt:lpstr>
      <vt:lpstr>PowerPoint Presentation</vt:lpstr>
      <vt:lpstr>উদাহরণঃ অগ্রিম খরচসমূহ </vt:lpstr>
      <vt:lpstr>উদাহরণঃ বকেয়া খরচসমূহ </vt:lpstr>
      <vt:lpstr>উদাহরণঃ বকেয়া আয়সমূহ </vt:lpstr>
      <vt:lpstr>উদাহরণঃ অগ্রিম বা অনুপার্জিত আয়সমূহ </vt:lpstr>
      <vt:lpstr>উদাহরণঃ অন্যান্য</vt:lpstr>
      <vt:lpstr>উদাহরণঃ অন্যান্য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COME</dc:title>
  <dc:creator>Mahi Uddin</dc:creator>
  <cp:lastModifiedBy>Mohi Uddin</cp:lastModifiedBy>
  <cp:revision>87</cp:revision>
  <dcterms:created xsi:type="dcterms:W3CDTF">2006-08-16T00:00:00Z</dcterms:created>
  <dcterms:modified xsi:type="dcterms:W3CDTF">2020-06-26T16:16:00Z</dcterms:modified>
</cp:coreProperties>
</file>