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57" r:id="rId5"/>
    <p:sldId id="268" r:id="rId6"/>
    <p:sldId id="266" r:id="rId7"/>
    <p:sldId id="265" r:id="rId8"/>
    <p:sldId id="277" r:id="rId9"/>
    <p:sldId id="271" r:id="rId10"/>
    <p:sldId id="272" r:id="rId11"/>
    <p:sldId id="267" r:id="rId12"/>
    <p:sldId id="269" r:id="rId13"/>
    <p:sldId id="278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2D050"/>
    <a:srgbClr val="000000"/>
    <a:srgbClr val="FE3C3C"/>
    <a:srgbClr val="C00000"/>
    <a:srgbClr val="FF0066"/>
    <a:srgbClr val="DFE1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54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0" y="990600"/>
            <a:ext cx="9098059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7448" cy="1600200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2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4200"/>
            <a:ext cx="8458200" cy="68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B050"/>
                </a:solidFill>
              </a:rPr>
              <a:t>কোন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ভেক্টর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ক্ষেত্রের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কার্ল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ভেক্টর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রাশি</a:t>
            </a:r>
            <a:r>
              <a:rPr lang="en-US" sz="2200" dirty="0" smtClean="0">
                <a:solidFill>
                  <a:srgbClr val="00B050"/>
                </a:solidFill>
              </a:rPr>
              <a:t>।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79248"/>
            <a:ext cx="8534400" cy="7589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কার্ল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5" descr="85678bb1ddef4677631ddf7c1c7f0929--equation-cheat-sheets.jpg"/>
          <p:cNvPicPr>
            <a:picLocks noChangeAspect="1"/>
          </p:cNvPicPr>
          <p:nvPr/>
        </p:nvPicPr>
        <p:blipFill>
          <a:blip r:embed="rId2"/>
          <a:srcRect l="-1410" t="72131" r="-1528"/>
          <a:stretch>
            <a:fillRect/>
          </a:stretch>
        </p:blipFill>
        <p:spPr>
          <a:xfrm>
            <a:off x="1600200" y="4904984"/>
            <a:ext cx="6781800" cy="1419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184338"/>
            <a:ext cx="129540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i="1" dirty="0" smtClean="0"/>
              <a:t>curl V =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" y="914400"/>
            <a:ext cx="8839200" cy="2308324"/>
            <a:chOff x="76200" y="1066800"/>
            <a:chExt cx="9067800" cy="2308324"/>
          </a:xfrm>
        </p:grpSpPr>
        <p:sp>
          <p:nvSpPr>
            <p:cNvPr id="17" name="TextBox 16"/>
            <p:cNvSpPr txBox="1"/>
            <p:nvPr/>
          </p:nvSpPr>
          <p:spPr>
            <a:xfrm>
              <a:off x="76200" y="1066800"/>
              <a:ext cx="9067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3200" dirty="0" err="1" smtClean="0">
                  <a:solidFill>
                    <a:srgbClr val="7030A0"/>
                  </a:solidFill>
                </a:rPr>
                <a:t>যদি</a:t>
              </a:r>
              <a:r>
                <a:rPr lang="en-US" sz="3200" dirty="0" smtClean="0">
                  <a:solidFill>
                    <a:srgbClr val="7030A0"/>
                  </a:solidFill>
                </a:rPr>
                <a:t> V(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x,y,z</a:t>
              </a:r>
              <a:r>
                <a:rPr lang="en-US" sz="3200" dirty="0" smtClean="0">
                  <a:solidFill>
                    <a:srgbClr val="7030A0"/>
                  </a:solidFill>
                </a:rPr>
                <a:t>)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একটি</a:t>
              </a:r>
              <a:r>
                <a:rPr lang="en-US" sz="3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ব্যবকলন</a:t>
              </a:r>
              <a:r>
                <a:rPr lang="en-US" sz="3200" dirty="0" smtClean="0">
                  <a:solidFill>
                    <a:srgbClr val="7030A0"/>
                  </a:solidFill>
                </a:rPr>
                <a:t> 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যোগ্য</a:t>
              </a:r>
              <a:r>
                <a:rPr lang="en-US" sz="3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ভেক্টর</a:t>
              </a:r>
              <a:r>
                <a:rPr lang="en-US" sz="3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ক্ষেত্র</a:t>
              </a:r>
              <a:r>
                <a:rPr lang="en-US" sz="3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নির্দেশ</a:t>
              </a:r>
              <a:r>
                <a:rPr lang="en-US" sz="3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করে</a:t>
              </a:r>
              <a:r>
                <a:rPr lang="en-US" sz="3200" dirty="0" smtClean="0">
                  <a:solidFill>
                    <a:srgbClr val="7030A0"/>
                  </a:solidFill>
                </a:rPr>
                <a:t>,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তাহলে</a:t>
              </a:r>
              <a:r>
                <a:rPr lang="en-US" sz="3200" dirty="0" smtClean="0">
                  <a:solidFill>
                    <a:srgbClr val="7030A0"/>
                  </a:solidFill>
                </a:rPr>
                <a:t> 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ভেক্টর</a:t>
              </a:r>
              <a:r>
                <a:rPr lang="en-US" sz="3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ডিফারেন্সিয়াল</a:t>
              </a:r>
              <a:r>
                <a:rPr lang="en-US" sz="3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অপারেটর</a:t>
              </a:r>
              <a:r>
                <a:rPr lang="en-US" sz="3200" dirty="0" smtClean="0">
                  <a:solidFill>
                    <a:srgbClr val="7030A0"/>
                  </a:solidFill>
                </a:rPr>
                <a:t>        ও V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এর</a:t>
              </a:r>
              <a:r>
                <a:rPr lang="en-US" sz="3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ক্রস</a:t>
              </a:r>
              <a:r>
                <a:rPr lang="en-US" sz="3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গুননকে</a:t>
              </a:r>
              <a:r>
                <a:rPr lang="en-US" sz="3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কার্ল</a:t>
              </a:r>
              <a:r>
                <a:rPr lang="en-US" sz="3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বলে</a:t>
              </a:r>
              <a:r>
                <a:rPr lang="en-US" sz="3200" dirty="0" smtClean="0">
                  <a:solidFill>
                    <a:srgbClr val="7030A0"/>
                  </a:solidFill>
                </a:rPr>
                <a:t>।   </a:t>
              </a:r>
              <a:endParaRPr lang="en-US" sz="3200" dirty="0">
                <a:solidFill>
                  <a:srgbClr val="7030A0"/>
                </a:solidFill>
              </a:endParaRPr>
            </a:p>
          </p:txBody>
        </p:sp>
        <p:grpSp>
          <p:nvGrpSpPr>
            <p:cNvPr id="18" name="Group 10"/>
            <p:cNvGrpSpPr/>
            <p:nvPr/>
          </p:nvGrpSpPr>
          <p:grpSpPr>
            <a:xfrm>
              <a:off x="2209800" y="2743210"/>
              <a:ext cx="457200" cy="381001"/>
              <a:chOff x="6934200" y="2968942"/>
              <a:chExt cx="381000" cy="307658"/>
            </a:xfrm>
          </p:grpSpPr>
          <p:sp>
            <p:nvSpPr>
              <p:cNvPr id="21" name="Isosceles Triangle 20"/>
              <p:cNvSpPr/>
              <p:nvPr/>
            </p:nvSpPr>
            <p:spPr>
              <a:xfrm rot="10800000">
                <a:off x="6934200" y="3048000"/>
                <a:ext cx="304800" cy="228600"/>
              </a:xfrm>
              <a:prstGeom prst="triangl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6934200" y="2968942"/>
                <a:ext cx="381000" cy="158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>
              <a:off x="3048000" y="2743200"/>
              <a:ext cx="381000" cy="1967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38200" y="1295400"/>
              <a:ext cx="381000" cy="1967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76200" y="4016514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কার্ল</a:t>
            </a:r>
            <a:r>
              <a:rPr lang="en-US" sz="2800" dirty="0" smtClean="0">
                <a:solidFill>
                  <a:srgbClr val="FF0000"/>
                </a:solidFill>
              </a:rPr>
              <a:t> = ০ </a:t>
            </a:r>
            <a:r>
              <a:rPr lang="en-US" sz="2800" dirty="0" err="1" smtClean="0">
                <a:solidFill>
                  <a:srgbClr val="FF0000"/>
                </a:solidFill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ভেক্টর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ক্ষেত্রটি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অঘূর্ননশীল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কার্ল</a:t>
            </a:r>
            <a:r>
              <a:rPr lang="en-US" sz="2800" dirty="0" smtClean="0">
                <a:solidFill>
                  <a:srgbClr val="FF0000"/>
                </a:solidFill>
              </a:rPr>
              <a:t> ≠ ০ </a:t>
            </a:r>
            <a:r>
              <a:rPr lang="en-US" sz="2800" dirty="0" err="1" smtClean="0">
                <a:solidFill>
                  <a:srgbClr val="FF0000"/>
                </a:solidFill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ক্ষেত্রটি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ঘূর্ননশীল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অসংরক্ষনশীল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কার্ল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এর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গাণিতিক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প্রয়োগ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Curl+of+a+Vector+Field+Example_+If+A+=+yzi+++3zxj+++zk,+the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4167" t="23333" r="9167" b="26667"/>
          <a:stretch>
            <a:fillRect/>
          </a:stretch>
        </p:blipFill>
        <p:spPr>
          <a:xfrm>
            <a:off x="76200" y="2133600"/>
            <a:ext cx="898144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8915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kumimoji="0" lang="bn-IN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কাজ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2514600"/>
            <a:ext cx="8686800" cy="1295400"/>
            <a:chOff x="304800" y="2514600"/>
            <a:chExt cx="8686800" cy="1295400"/>
          </a:xfrm>
        </p:grpSpPr>
        <p:grpSp>
          <p:nvGrpSpPr>
            <p:cNvPr id="5" name="Group 4"/>
            <p:cNvGrpSpPr/>
            <p:nvPr/>
          </p:nvGrpSpPr>
          <p:grpSpPr>
            <a:xfrm>
              <a:off x="533400" y="2514600"/>
              <a:ext cx="8458200" cy="1295400"/>
              <a:chOff x="381000" y="2514600"/>
              <a:chExt cx="6096000" cy="457200"/>
            </a:xfrm>
          </p:grpSpPr>
          <p:pic>
            <p:nvPicPr>
              <p:cNvPr id="4" name="Picture 3" descr="20200624_234038.jpg"/>
              <p:cNvPicPr>
                <a:picLocks noChangeAspect="1"/>
              </p:cNvPicPr>
              <p:nvPr/>
            </p:nvPicPr>
            <p:blipFill>
              <a:blip r:embed="rId3" cstate="print">
                <a:lum bright="10000" contrast="40000"/>
              </a:blip>
              <a:srcRect l="39167" t="33808" r="5000" b="50588"/>
              <a:stretch>
                <a:fillRect/>
              </a:stretch>
            </p:blipFill>
            <p:spPr>
              <a:xfrm>
                <a:off x="381000" y="2514600"/>
                <a:ext cx="5105400" cy="457200"/>
              </a:xfrm>
              <a:prstGeom prst="rect">
                <a:avLst/>
              </a:prstGeom>
            </p:spPr>
          </p:pic>
          <p:pic>
            <p:nvPicPr>
              <p:cNvPr id="3" name="Picture 2" descr="20200624_234038.jpg"/>
              <p:cNvPicPr>
                <a:picLocks noChangeAspect="1"/>
              </p:cNvPicPr>
              <p:nvPr/>
            </p:nvPicPr>
            <p:blipFill>
              <a:blip r:embed="rId3" cstate="print">
                <a:lum bright="10000" contrast="40000"/>
              </a:blip>
              <a:srcRect l="2500" t="44799" r="85833" b="39597"/>
              <a:stretch>
                <a:fillRect/>
              </a:stretch>
            </p:blipFill>
            <p:spPr>
              <a:xfrm>
                <a:off x="5410200" y="2514600"/>
                <a:ext cx="1066800" cy="45720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04800" y="2886670"/>
              <a:ext cx="609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*</a:t>
              </a:r>
              <a:endParaRPr lang="en-US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76201"/>
            <a:ext cx="8947492" cy="12953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endParaRPr kumimoji="0" lang="en-AU" sz="8000" b="0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98601" y="1371600"/>
            <a:ext cx="6654799" cy="1545726"/>
            <a:chOff x="718931" y="2514600"/>
            <a:chExt cx="3472069" cy="1313867"/>
          </a:xfrm>
        </p:grpSpPr>
        <p:pic>
          <p:nvPicPr>
            <p:cNvPr id="13" name="Picture 12" descr="20200624_234038.jpg"/>
            <p:cNvPicPr>
              <a:picLocks noChangeAspect="1"/>
            </p:cNvPicPr>
            <p:nvPr/>
          </p:nvPicPr>
          <p:blipFill>
            <a:blip r:embed="rId3" cstate="print">
              <a:lum bright="10000" contrast="40000"/>
            </a:blip>
            <a:srcRect l="39167" t="33808" r="33806" b="50588"/>
            <a:stretch>
              <a:fillRect/>
            </a:stretch>
          </p:blipFill>
          <p:spPr>
            <a:xfrm>
              <a:off x="762000" y="2514600"/>
              <a:ext cx="3429000" cy="1295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18931" y="2886670"/>
              <a:ext cx="609600" cy="941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*</a:t>
              </a:r>
              <a:endParaRPr lang="en-US" sz="66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3124200"/>
            <a:ext cx="44196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ক – </a:t>
            </a:r>
            <a:r>
              <a:rPr lang="en-US" sz="3600" dirty="0" err="1" smtClean="0">
                <a:solidFill>
                  <a:srgbClr val="FF0000"/>
                </a:solidFill>
              </a:rPr>
              <a:t>দল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  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ভেক্টরের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কার্লের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</a:rPr>
              <a:t>ডাইভারজেন্সএর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মান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</a:rPr>
              <a:t>।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3081278"/>
            <a:ext cx="44196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খ – </a:t>
            </a:r>
            <a:r>
              <a:rPr lang="en-US" sz="3600" dirty="0" err="1" smtClean="0">
                <a:solidFill>
                  <a:srgbClr val="C00000"/>
                </a:solidFill>
              </a:rPr>
              <a:t>দল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US" sz="3600" dirty="0" smtClean="0">
              <a:solidFill>
                <a:srgbClr val="C00000"/>
              </a:solidFill>
            </a:endParaRPr>
          </a:p>
          <a:p>
            <a:pPr algn="just"/>
            <a:r>
              <a:rPr lang="en-US" sz="3600" b="1" dirty="0" smtClean="0">
                <a:solidFill>
                  <a:srgbClr val="C00000"/>
                </a:solidFill>
              </a:rPr>
              <a:t>  r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ভেক্টর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ঘূর্ণনশীল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কিনা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যাচাই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কর</a:t>
            </a:r>
            <a:r>
              <a:rPr lang="en-US" sz="3600" dirty="0" smtClean="0">
                <a:solidFill>
                  <a:srgbClr val="C00000"/>
                </a:solidFill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"/>
            <a:ext cx="9143999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/>
              </a:rPr>
              <a:t>মূল্যায়নঃ</a:t>
            </a:r>
            <a:endParaRPr lang="en-US" sz="6600" dirty="0">
              <a:latin typeface="NikoshB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524000"/>
            <a:ext cx="8839200" cy="5355312"/>
            <a:chOff x="152400" y="1524000"/>
            <a:chExt cx="8839200" cy="5355312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524000"/>
              <a:ext cx="8839200" cy="5355312"/>
            </a:xfrm>
            <a:prstGeom prst="rect">
              <a:avLst/>
            </a:prstGeom>
            <a:solidFill>
              <a:srgbClr val="92D050">
                <a:alpha val="34902"/>
              </a:srgb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en-US" sz="4000" dirty="0" smtClean="0">
                  <a:solidFill>
                    <a:srgbClr val="FF00FF"/>
                  </a:solidFill>
                </a:rPr>
                <a:t>  </a:t>
              </a:r>
              <a:r>
                <a:rPr lang="el-GR" sz="4000" dirty="0" smtClean="0">
                  <a:solidFill>
                    <a:srgbClr val="FF00FF"/>
                  </a:solidFill>
                </a:rPr>
                <a:t>Φ</a:t>
              </a:r>
              <a:r>
                <a:rPr lang="en-US" sz="4000" dirty="0" smtClean="0">
                  <a:solidFill>
                    <a:srgbClr val="FF00FF"/>
                  </a:solidFill>
                </a:rPr>
                <a:t> = 2 x y</a:t>
              </a:r>
              <a:r>
                <a:rPr lang="en-US" sz="4000" baseline="30000" dirty="0" smtClean="0">
                  <a:solidFill>
                    <a:srgbClr val="FF00FF"/>
                  </a:solidFill>
                </a:rPr>
                <a:t>4</a:t>
              </a:r>
              <a:r>
                <a:rPr lang="en-US" sz="4000" dirty="0" smtClean="0">
                  <a:solidFill>
                    <a:srgbClr val="FF00FF"/>
                  </a:solidFill>
                </a:rPr>
                <a:t> – x</a:t>
              </a:r>
              <a:r>
                <a:rPr lang="en-US" sz="4400" baseline="30000" dirty="0" smtClean="0">
                  <a:solidFill>
                    <a:srgbClr val="FF00FF"/>
                  </a:solidFill>
                </a:rPr>
                <a:t>2</a:t>
              </a:r>
              <a:r>
                <a:rPr lang="en-US" sz="4000" dirty="0" smtClean="0">
                  <a:solidFill>
                    <a:srgbClr val="FF00FF"/>
                  </a:solidFill>
                </a:rPr>
                <a:t>z  </a:t>
              </a:r>
              <a:r>
                <a:rPr lang="en-US" sz="3600" dirty="0" err="1" smtClean="0">
                  <a:solidFill>
                    <a:srgbClr val="FF00FF"/>
                  </a:solidFill>
                </a:rPr>
                <a:t>হলে</a:t>
              </a:r>
              <a:r>
                <a:rPr lang="en-US" sz="3600" dirty="0" smtClean="0">
                  <a:solidFill>
                    <a:srgbClr val="FF00FF"/>
                  </a:solidFill>
                </a:rPr>
                <a:t> (2, -1, 2) </a:t>
              </a:r>
              <a:r>
                <a:rPr lang="en-US" sz="3600" dirty="0" err="1" smtClean="0">
                  <a:solidFill>
                    <a:srgbClr val="FF00FF"/>
                  </a:solidFill>
                </a:rPr>
                <a:t>বিন্দুতে</a:t>
              </a:r>
              <a:r>
                <a:rPr lang="en-US" sz="3600" dirty="0" smtClean="0">
                  <a:solidFill>
                    <a:srgbClr val="FF00FF"/>
                  </a:solidFill>
                </a:rPr>
                <a:t>        </a:t>
              </a:r>
              <a:r>
                <a:rPr lang="el-GR" sz="3600" dirty="0" smtClean="0">
                  <a:solidFill>
                    <a:srgbClr val="FF00FF"/>
                  </a:solidFill>
                </a:rPr>
                <a:t>Φ</a:t>
              </a:r>
              <a:r>
                <a:rPr lang="en-US" sz="3600" dirty="0" smtClean="0">
                  <a:solidFill>
                    <a:srgbClr val="FF00FF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FF"/>
                  </a:solidFill>
                </a:rPr>
                <a:t>নির্ণয়</a:t>
              </a:r>
              <a:r>
                <a:rPr lang="en-US" sz="3600" dirty="0" smtClean="0">
                  <a:solidFill>
                    <a:srgbClr val="FF00FF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FF"/>
                  </a:solidFill>
                </a:rPr>
                <a:t>কর</a:t>
              </a:r>
              <a:r>
                <a:rPr lang="en-US" sz="3600" dirty="0" smtClean="0">
                  <a:solidFill>
                    <a:srgbClr val="FF00FF"/>
                  </a:solidFill>
                </a:rPr>
                <a:t>। </a:t>
              </a:r>
            </a:p>
            <a:p>
              <a:endParaRPr lang="en-US" sz="3600" dirty="0" smtClean="0">
                <a:solidFill>
                  <a:srgbClr val="FF00FF"/>
                </a:solidFill>
              </a:endParaRPr>
            </a:p>
            <a:p>
              <a:pPr>
                <a:buFont typeface="Wingdings" pitchFamily="2" charset="2"/>
                <a:buChar char="q"/>
              </a:pPr>
              <a:r>
                <a:rPr lang="en-US" sz="3600" dirty="0" smtClean="0">
                  <a:solidFill>
                    <a:srgbClr val="FF00FF"/>
                  </a:solidFill>
                </a:rPr>
                <a:t>   </a:t>
              </a:r>
              <a:r>
                <a:rPr lang="en-US" sz="3600" dirty="0" err="1" smtClean="0">
                  <a:solidFill>
                    <a:srgbClr val="FF00FF"/>
                  </a:solidFill>
                </a:rPr>
                <a:t>প্রমাণ</a:t>
              </a:r>
              <a:r>
                <a:rPr lang="en-US" sz="3600" dirty="0" smtClean="0">
                  <a:solidFill>
                    <a:srgbClr val="FF00FF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FF"/>
                  </a:solidFill>
                </a:rPr>
                <a:t>কর</a:t>
              </a:r>
              <a:r>
                <a:rPr lang="en-US" sz="3600" dirty="0" smtClean="0">
                  <a:solidFill>
                    <a:srgbClr val="FF00FF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FF"/>
                  </a:solidFill>
                </a:rPr>
                <a:t>যে</a:t>
              </a:r>
              <a:r>
                <a:rPr lang="en-US" sz="3600" dirty="0" smtClean="0">
                  <a:solidFill>
                    <a:srgbClr val="FF00FF"/>
                  </a:solidFill>
                </a:rPr>
                <a:t> ,     </a:t>
              </a:r>
              <a:r>
                <a:rPr lang="en-US" sz="3600" baseline="30000" dirty="0" smtClean="0">
                  <a:solidFill>
                    <a:srgbClr val="FF00FF"/>
                  </a:solidFill>
                </a:rPr>
                <a:t>2</a:t>
              </a:r>
              <a:r>
                <a:rPr lang="en-US" sz="3600" dirty="0" smtClean="0">
                  <a:solidFill>
                    <a:srgbClr val="FF00FF"/>
                  </a:solidFill>
                </a:rPr>
                <a:t> (1/r) = 0</a:t>
              </a:r>
            </a:p>
            <a:p>
              <a:r>
                <a:rPr lang="en-US" sz="3600" dirty="0" smtClean="0">
                  <a:solidFill>
                    <a:srgbClr val="FF00FF"/>
                  </a:solidFill>
                </a:rPr>
                <a:t>  </a:t>
              </a:r>
            </a:p>
            <a:p>
              <a:r>
                <a:rPr lang="en-US" sz="3600" dirty="0" smtClean="0">
                  <a:solidFill>
                    <a:srgbClr val="FF00FF"/>
                  </a:solidFill>
                </a:rPr>
                <a:t> </a:t>
              </a:r>
            </a:p>
            <a:p>
              <a:pPr>
                <a:buFont typeface="Wingdings" pitchFamily="2" charset="2"/>
                <a:buChar char="q"/>
              </a:pPr>
              <a:r>
                <a:rPr lang="en-US" sz="3600" dirty="0" smtClean="0">
                  <a:solidFill>
                    <a:srgbClr val="FF00FF"/>
                  </a:solidFill>
                </a:rPr>
                <a:t>  </a:t>
              </a:r>
              <a:r>
                <a:rPr lang="en-US" sz="3600" dirty="0" err="1" smtClean="0">
                  <a:solidFill>
                    <a:srgbClr val="FF00FF"/>
                  </a:solidFill>
                </a:rPr>
                <a:t>অবস্থান</a:t>
              </a:r>
              <a:r>
                <a:rPr lang="en-US" sz="3600" dirty="0" smtClean="0">
                  <a:solidFill>
                    <a:srgbClr val="FF00FF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FF"/>
                  </a:solidFill>
                </a:rPr>
                <a:t>ভেক্টর</a:t>
              </a:r>
              <a:r>
                <a:rPr lang="en-US" sz="3600" dirty="0" smtClean="0">
                  <a:solidFill>
                    <a:srgbClr val="FF00FF"/>
                  </a:solidFill>
                </a:rPr>
                <a:t> </a:t>
              </a:r>
              <a:r>
                <a:rPr lang="en-US" sz="3600" b="1" dirty="0" smtClean="0">
                  <a:solidFill>
                    <a:srgbClr val="FF00FF"/>
                  </a:solidFill>
                </a:rPr>
                <a:t>r </a:t>
              </a:r>
              <a:r>
                <a:rPr lang="en-US" sz="3600" dirty="0" err="1" smtClean="0">
                  <a:solidFill>
                    <a:srgbClr val="FF00FF"/>
                  </a:solidFill>
                </a:rPr>
                <a:t>সলিনয়ডাল</a:t>
              </a:r>
              <a:r>
                <a:rPr lang="en-US" sz="3600" dirty="0" smtClean="0">
                  <a:solidFill>
                    <a:srgbClr val="FF00FF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FF"/>
                  </a:solidFill>
                </a:rPr>
                <a:t>নয়</a:t>
              </a:r>
              <a:r>
                <a:rPr lang="en-US" sz="3600" dirty="0" smtClean="0">
                  <a:solidFill>
                    <a:srgbClr val="FF00FF"/>
                  </a:solidFill>
                </a:rPr>
                <a:t>।</a:t>
              </a:r>
            </a:p>
            <a:p>
              <a:pPr>
                <a:buFont typeface="Wingdings" pitchFamily="2" charset="2"/>
                <a:buChar char="q"/>
              </a:pPr>
              <a:endParaRPr lang="en-US" sz="3600" b="1" baseline="30000" dirty="0" smtClean="0">
                <a:solidFill>
                  <a:srgbClr val="FF00FF"/>
                </a:solidFill>
              </a:endParaRPr>
            </a:p>
            <a:p>
              <a:endParaRPr lang="en-US" sz="3600" b="1" baseline="30000" dirty="0">
                <a:solidFill>
                  <a:srgbClr val="FF00FF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830926" y="2764905"/>
              <a:ext cx="356539" cy="283096"/>
            </a:xfrm>
            <a:prstGeom prst="triangl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830926" y="2667000"/>
              <a:ext cx="445674" cy="1967"/>
            </a:xfrm>
            <a:prstGeom prst="straightConnector1">
              <a:avLst/>
            </a:prstGeom>
            <a:ln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/>
            <p:cNvSpPr/>
            <p:nvPr/>
          </p:nvSpPr>
          <p:spPr>
            <a:xfrm rot="10800000">
              <a:off x="3810000" y="4038600"/>
              <a:ext cx="356539" cy="283096"/>
            </a:xfrm>
            <a:prstGeom prst="triangl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8839200" cy="4114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১.স্রোত </a:t>
            </a:r>
            <a:r>
              <a:rPr lang="en-US" sz="4400" dirty="0" err="1" smtClean="0">
                <a:solidFill>
                  <a:srgbClr val="FF0000"/>
                </a:solidFill>
              </a:rPr>
              <a:t>না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থাকলেএকজন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সাঁতারু</a:t>
            </a:r>
            <a:r>
              <a:rPr lang="en-US" sz="4400" dirty="0" smtClean="0">
                <a:solidFill>
                  <a:srgbClr val="FF0000"/>
                </a:solidFill>
              </a:rPr>
              <a:t>             4 km/h </a:t>
            </a:r>
            <a:r>
              <a:rPr lang="en-US" sz="4400" dirty="0" err="1" smtClean="0">
                <a:solidFill>
                  <a:srgbClr val="FF0000"/>
                </a:solidFill>
              </a:rPr>
              <a:t>বেগে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সাঁতার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কাটতে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পারেন</a:t>
            </a:r>
            <a:r>
              <a:rPr lang="en-US" sz="4400" dirty="0" smtClean="0">
                <a:solidFill>
                  <a:srgbClr val="FF0000"/>
                </a:solidFill>
              </a:rPr>
              <a:t>।          2 km/h  </a:t>
            </a:r>
            <a:r>
              <a:rPr lang="en-US" sz="4400" dirty="0" err="1" smtClean="0">
                <a:solidFill>
                  <a:srgbClr val="FF0000"/>
                </a:solidFill>
              </a:rPr>
              <a:t>বেগে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সরলরেখা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বরাবর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প্রবাহিত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একটি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নদীরএপার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থেকে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ওপারের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ঠিক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বিপরীত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বিন্দুতে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যেতে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হলে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সাঁতারুকে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কোনদিকে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সাঁতার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কাটতে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হবে</a:t>
            </a:r>
            <a:r>
              <a:rPr lang="en-US" sz="4400" dirty="0" smtClean="0">
                <a:solidFill>
                  <a:srgbClr val="FF0000"/>
                </a:solidFill>
              </a:rPr>
              <a:t>।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7270"/>
            <a:ext cx="8839199" cy="1200329"/>
          </a:xfrm>
          <a:prstGeom prst="rect">
            <a:avLst/>
          </a:prstGeom>
          <a:gradFill flip="none" rotWithShape="1">
            <a:gsLst>
              <a:gs pos="100000">
                <a:srgbClr val="FFEFD1">
                  <a:alpha val="7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বাড়ীর</a:t>
            </a:r>
            <a:r>
              <a:rPr lang="en-US" sz="7200" b="1" dirty="0" smtClean="0">
                <a:ln/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7200" b="1" dirty="0">
              <a:ln/>
              <a:solidFill>
                <a:schemeClr val="accent5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8448"/>
            <a:ext cx="8839200" cy="1063752"/>
          </a:xfrm>
          <a:solidFill>
            <a:srgbClr val="DFE1E7">
              <a:alpha val="41961"/>
            </a:srgbClr>
          </a:solidFill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115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ধন্যবাদ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62200"/>
            <a:ext cx="3901239" cy="3901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 txBox="1">
            <a:spLocks/>
          </p:cNvSpPr>
          <p:nvPr/>
        </p:nvSpPr>
        <p:spPr>
          <a:xfrm>
            <a:off x="228600" y="1981200"/>
            <a:ext cx="8001000" cy="4259251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txBody>
          <a:bodyPr vert="horz" anchor="t">
            <a:normAutofit/>
          </a:bodyPr>
          <a:lstStyle/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‡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gvt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mvBdzj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Bmjvg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inkiySushreeMJ" pitchFamily="2" charset="0"/>
              <a:ea typeface="+mn-ea"/>
              <a:cs typeface="ChandrabatiMatraMJ" pitchFamily="2" charset="0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cÖfvlK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c`v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_©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weÁvb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inkiySushreeMJ" pitchFamily="2" charset="0"/>
              <a:ea typeface="+mn-ea"/>
              <a:cs typeface="ChandrabatiMatraMJ" pitchFamily="2" charset="0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‡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evqvwjqv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evRvi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Avwjg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gv`ªvmv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RinkiySushreeMJ" pitchFamily="2" charset="0"/>
              <a:ea typeface="+mn-ea"/>
              <a:cs typeface="ChandrabatiMatraMJ" pitchFamily="2" charset="0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Djøvcvov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wmivRMÄ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|</a:t>
            </a: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B‡gBj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 : 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alibri" pitchFamily="34" charset="0"/>
                <a:ea typeface="+mn-ea"/>
                <a:cs typeface="ChandrabatiMatraMJ" pitchFamily="2" charset="0"/>
              </a:rPr>
              <a:t>saifa9787@gmail.com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ChandrabatiMatraMJ" pitchFamily="2" charset="0"/>
              <a:ea typeface="+mn-ea"/>
              <a:cs typeface="ChandrabatiMatraMJ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4282" y="298308"/>
            <a:ext cx="8621870" cy="98755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TangonMotaMJ" pitchFamily="2" charset="0"/>
                <a:cs typeface="TangonMotaMJ" pitchFamily="2" charset="0"/>
              </a:rPr>
              <a:t>wkÿK</a:t>
            </a:r>
            <a:r>
              <a:rPr lang="en-US" sz="8000" b="1" dirty="0" smtClean="0">
                <a:solidFill>
                  <a:srgbClr val="C000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angonMotaMJ" pitchFamily="2" charset="0"/>
                <a:cs typeface="TangonMotaMJ" pitchFamily="2" charset="0"/>
              </a:rPr>
              <a:t>cwiwPwZ</a:t>
            </a:r>
            <a:endParaRPr lang="en-US" sz="8000" b="1" dirty="0">
              <a:solidFill>
                <a:srgbClr val="C00000"/>
              </a:solidFill>
              <a:latin typeface="TangonMotaMJ" pitchFamily="2" charset="0"/>
              <a:cs typeface="TangonMotaMJ" pitchFamily="2" charset="0"/>
            </a:endParaRPr>
          </a:p>
        </p:txBody>
      </p:sp>
      <p:pic>
        <p:nvPicPr>
          <p:cNvPr id="11" name="Picture 10" descr="p5628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600200"/>
            <a:ext cx="2071702" cy="2492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89694"/>
            <a:ext cx="8691628" cy="12819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marR="0" lvl="0" indent="0" algn="ctr" defTabSz="1217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পাঠ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bn-BD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পরিচিতি 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600200"/>
            <a:ext cx="8686800" cy="4922521"/>
          </a:xfrm>
          <a:prstGeom prst="rect">
            <a:avLst/>
          </a:prstGeom>
          <a:gradFill flip="none" rotWithShape="1">
            <a:gsLst>
              <a:gs pos="0">
                <a:srgbClr val="FBEAC7">
                  <a:alpha val="31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456709" marR="0" lvl="0" indent="-456709" algn="l" defTabSz="12178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একাদশ শ্রেণী 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456709" marR="0" lvl="0" indent="-456709" algn="l" defTabSz="12178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পদার্থ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বিজ্ঞান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-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প্রথম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পত্র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456709" marR="0" lvl="0" indent="-456709" algn="l" defTabSz="12178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bn-BD" sz="8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অধ্য</a:t>
            </a:r>
            <a:r>
              <a:rPr lang="en-US" sz="8000" baseline="0" dirty="0" err="1" smtClean="0">
                <a:latin typeface="Nikosh" pitchFamily="2" charset="0"/>
                <a:cs typeface="Nikosh" pitchFamily="2" charset="0"/>
              </a:rPr>
              <a:t>ায়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- </a:t>
            </a:r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ভেক্টর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456709" marR="0" lvl="0" indent="-456709" algn="l" defTabSz="12178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456709" marR="0" lvl="0" indent="-456709" algn="l" defTabSz="12178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456709" marR="0" lvl="0" indent="-456709" algn="l" defTabSz="12178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4419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১।</a:t>
            </a:r>
            <a:r>
              <a:rPr lang="en-US" sz="1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ভেক্টরের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ত্রিমাত্রিক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উপাংশ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 </a:t>
            </a:r>
            <a:b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ভেক্টর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অপারেটর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   </a:t>
            </a:r>
            <a:b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৩।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গ্রেডিয়েন্ট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 </a:t>
            </a:r>
            <a:b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৪।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ডাইভারজেন্স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 </a:t>
            </a:r>
            <a:b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৫।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কার্ল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72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0"/>
            <a:ext cx="7696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9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ফল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C00000"/>
                </a:solidFill>
              </a:rPr>
              <a:t>ভেক্টরের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ত্রিমাত্রিক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উপাংশ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Vector-in-Three-Dimensional-Coordinat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070848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vector-operato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22881" r="22034" b="62222"/>
          <a:stretch>
            <a:fillRect/>
          </a:stretch>
        </p:blipFill>
        <p:spPr>
          <a:xfrm>
            <a:off x="228600" y="990600"/>
            <a:ext cx="8763000" cy="342900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1828800" y="3200400"/>
            <a:ext cx="457200" cy="1588"/>
          </a:xfrm>
          <a:prstGeom prst="straightConnector1">
            <a:avLst/>
          </a:prstGeom>
          <a:ln w="57150">
            <a:solidFill>
              <a:srgbClr val="000000">
                <a:alpha val="58824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04800" y="76200"/>
            <a:ext cx="8534400" cy="7589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ভেক্টর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অপারেটর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91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</a:rPr>
              <a:t>উপরের</a:t>
            </a:r>
            <a:r>
              <a:rPr lang="en-US" sz="3200" dirty="0" smtClean="0">
                <a:solidFill>
                  <a:srgbClr val="FF00FF"/>
                </a:solidFill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</a:rPr>
              <a:t>ভিডিওটি</a:t>
            </a:r>
            <a:r>
              <a:rPr lang="en-US" sz="3200" dirty="0" smtClean="0">
                <a:solidFill>
                  <a:srgbClr val="FF00FF"/>
                </a:solidFill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</a:rPr>
              <a:t>লক্ষ্য</a:t>
            </a:r>
            <a:r>
              <a:rPr lang="en-US" sz="3200" dirty="0" smtClean="0">
                <a:solidFill>
                  <a:srgbClr val="FF00FF"/>
                </a:solidFill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</a:rPr>
              <a:t>কর</a:t>
            </a:r>
            <a:r>
              <a:rPr lang="en-US" sz="3200" dirty="0" smtClean="0">
                <a:solidFill>
                  <a:srgbClr val="FF00FF"/>
                </a:solidFill>
              </a:rPr>
              <a:t>। </a:t>
            </a:r>
            <a:endParaRPr lang="en-US" sz="3200" dirty="0">
              <a:solidFill>
                <a:srgbClr val="FF00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52600" y="4572000"/>
          <a:ext cx="5486400" cy="906236"/>
        </p:xfrm>
        <a:graphic>
          <a:graphicData uri="http://schemas.openxmlformats.org/presentationml/2006/ole">
            <p:oleObj spid="_x0000_s1026" name="Packager Shell Object" r:id="rId5" imgW="2000880" imgH="51372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ভেক্টর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অপারেটর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luid-mechanics-11-638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914" y="1219201"/>
            <a:ext cx="9027886" cy="563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0"/>
            <a:ext cx="8534400" cy="758952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গ্রেডিয়েন্ট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বা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নতিমাত্রা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21920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C00000"/>
                </a:solidFill>
              </a:rPr>
              <a:t>যদি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l-GR" sz="3200" dirty="0" smtClean="0">
                <a:solidFill>
                  <a:srgbClr val="C00000"/>
                </a:solidFill>
              </a:rPr>
              <a:t>φ</a:t>
            </a:r>
            <a:r>
              <a:rPr lang="en-US" sz="3200" dirty="0" smtClean="0">
                <a:solidFill>
                  <a:srgbClr val="C00000"/>
                </a:solidFill>
              </a:rPr>
              <a:t>(</a:t>
            </a:r>
            <a:r>
              <a:rPr lang="en-US" sz="3200" dirty="0" err="1" smtClean="0">
                <a:solidFill>
                  <a:srgbClr val="C00000"/>
                </a:solidFill>
              </a:rPr>
              <a:t>x,y,z</a:t>
            </a:r>
            <a:r>
              <a:rPr lang="en-US" sz="3200" dirty="0" smtClean="0">
                <a:solidFill>
                  <a:srgbClr val="C00000"/>
                </a:solidFill>
              </a:rPr>
              <a:t>) </a:t>
            </a:r>
            <a:r>
              <a:rPr lang="en-US" sz="3200" dirty="0" err="1" smtClean="0">
                <a:solidFill>
                  <a:srgbClr val="C00000"/>
                </a:solidFill>
              </a:rPr>
              <a:t>একটি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অন্তরীকরণ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যোগ্য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স্কেলার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ক্ষেত্র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নির্দেশ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করে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তাহলে</a:t>
            </a:r>
            <a:r>
              <a:rPr lang="en-US" sz="3200" dirty="0" smtClean="0">
                <a:solidFill>
                  <a:srgbClr val="C00000"/>
                </a:solidFill>
              </a:rPr>
              <a:t>  </a:t>
            </a:r>
            <a:r>
              <a:rPr lang="el-GR" sz="3200" dirty="0" smtClean="0">
                <a:solidFill>
                  <a:srgbClr val="C00000"/>
                </a:solidFill>
              </a:rPr>
              <a:t>φ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এর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উপর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ভেক্টর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ডিফারেন্সিয়াল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অপারেটর</a:t>
            </a:r>
            <a:r>
              <a:rPr lang="en-US" sz="3200" dirty="0" smtClean="0">
                <a:solidFill>
                  <a:srgbClr val="C00000"/>
                </a:solidFill>
              </a:rPr>
              <a:t>       </a:t>
            </a:r>
            <a:r>
              <a:rPr lang="en-US" sz="3200" dirty="0" err="1" smtClean="0">
                <a:solidFill>
                  <a:srgbClr val="C00000"/>
                </a:solidFill>
              </a:rPr>
              <a:t>এর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সরাসরি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গুনন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বা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অপারেশনকে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গ্রেডিয়েন্ট</a:t>
            </a:r>
            <a:r>
              <a:rPr lang="en-US" sz="3200" dirty="0" smtClean="0">
                <a:solidFill>
                  <a:srgbClr val="C00000"/>
                </a:solidFill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</a:rPr>
              <a:t>বা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নতিমাত্রা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বলে</a:t>
            </a:r>
            <a:r>
              <a:rPr lang="en-US" sz="3200" dirty="0" smtClean="0">
                <a:solidFill>
                  <a:srgbClr val="C00000"/>
                </a:solidFill>
              </a:rPr>
              <a:t>।   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0600" y="4572000"/>
            <a:ext cx="7010399" cy="1524000"/>
            <a:chOff x="4980990" y="2911641"/>
            <a:chExt cx="3934406" cy="1363579"/>
          </a:xfrm>
        </p:grpSpPr>
        <p:pic>
          <p:nvPicPr>
            <p:cNvPr id="5" name="Content Placeholder 5" descr="85678bb1ddef4677631ddf7c1c7f0929--equation-cheat-sheets.jpg"/>
            <p:cNvPicPr>
              <a:picLocks noChangeAspect="1"/>
            </p:cNvPicPr>
            <p:nvPr/>
          </p:nvPicPr>
          <p:blipFill>
            <a:blip r:embed="rId2"/>
            <a:srcRect l="-1410" t="-1639" r="43595" b="75409"/>
            <a:stretch>
              <a:fillRect/>
            </a:stretch>
          </p:blipFill>
          <p:spPr>
            <a:xfrm>
              <a:off x="5791198" y="2911641"/>
              <a:ext cx="3124198" cy="1295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80990" y="3118628"/>
              <a:ext cx="898071" cy="115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sz="2400" i="1" dirty="0" smtClean="0"/>
                <a:t>Grad </a:t>
              </a:r>
              <a:r>
                <a:rPr lang="el-GR" sz="2400" i="1" dirty="0" smtClean="0"/>
                <a:t>φ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=</a:t>
              </a:r>
            </a:p>
            <a:p>
              <a:r>
                <a:rPr lang="en-US" dirty="0" smtClean="0"/>
                <a:t>  </a:t>
              </a:r>
              <a:endParaRPr lang="en-US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3352800"/>
            <a:ext cx="8991600" cy="167640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FF0000"/>
                </a:solidFill>
              </a:rPr>
              <a:t>স্কেলার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ক্ষেত্র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ভেক্টর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ক্ষেত্রে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উত্তরণের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কৌশল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হচ্ছে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স্কেলার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রাশির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গ্র্যাডিয়েন্ট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  <a:r>
              <a:rPr lang="en-US" sz="4900" dirty="0" smtClean="0">
                <a:solidFill>
                  <a:srgbClr val="FF0000"/>
                </a:solidFill>
              </a:rPr>
              <a:t/>
            </a:r>
            <a:br>
              <a:rPr lang="en-US" sz="49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48200" y="2286000"/>
            <a:ext cx="457200" cy="381000"/>
            <a:chOff x="6934200" y="2968942"/>
            <a:chExt cx="381000" cy="307658"/>
          </a:xfrm>
        </p:grpSpPr>
        <p:sp>
          <p:nvSpPr>
            <p:cNvPr id="14" name="Isosceles Triangle 13"/>
            <p:cNvSpPr/>
            <p:nvPr/>
          </p:nvSpPr>
          <p:spPr>
            <a:xfrm rot="10800000">
              <a:off x="6934200" y="3048000"/>
              <a:ext cx="304800" cy="228600"/>
            </a:xfrm>
            <a:prstGeom prst="triangl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934200" y="2968942"/>
              <a:ext cx="381000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C00000"/>
                </a:solidFill>
              </a:rPr>
              <a:t>ডাইভারজেন্স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বা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অপসারিতা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85678bb1ddef4677631ddf7c1c7f0929--equation-cheat-sheet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410" t="40985" r="5522" b="31148"/>
          <a:stretch>
            <a:fillRect/>
          </a:stretch>
        </p:blipFill>
        <p:spPr>
          <a:xfrm>
            <a:off x="1524000" y="5467350"/>
            <a:ext cx="6781800" cy="1314450"/>
          </a:xfrm>
        </p:spPr>
      </p:pic>
      <p:sp>
        <p:nvSpPr>
          <p:cNvPr id="9" name="TextBox 8"/>
          <p:cNvSpPr txBox="1"/>
          <p:nvPr/>
        </p:nvSpPr>
        <p:spPr>
          <a:xfrm>
            <a:off x="381000" y="5467350"/>
            <a:ext cx="121920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i="1" dirty="0" smtClean="0"/>
              <a:t>div V =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875782"/>
            <a:ext cx="906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B0F0"/>
                </a:solidFill>
              </a:rPr>
              <a:t>ডাইভারজেন্সের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মাধ্যমে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একটি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ভেক্টর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ক্ষেত্রকে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স্কেলার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ক্ষেত্রে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রুপান্তর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করা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যায়</a:t>
            </a:r>
            <a:r>
              <a:rPr lang="en-US" sz="3200" dirty="0" smtClean="0">
                <a:solidFill>
                  <a:srgbClr val="00B0F0"/>
                </a:solidFill>
              </a:rPr>
              <a:t>।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" y="1005437"/>
            <a:ext cx="9067800" cy="3046988"/>
            <a:chOff x="76200" y="1310237"/>
            <a:chExt cx="9067800" cy="3046988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1310237"/>
              <a:ext cx="90678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sz="3200" dirty="0" err="1" smtClean="0">
                  <a:solidFill>
                    <a:srgbClr val="FF0066"/>
                  </a:solidFill>
                </a:rPr>
                <a:t>যদি</a:t>
              </a:r>
              <a:r>
                <a:rPr lang="en-US" sz="3200" dirty="0" smtClean="0">
                  <a:solidFill>
                    <a:srgbClr val="FF0066"/>
                  </a:solidFill>
                </a:rPr>
                <a:t> V(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x,y,z</a:t>
              </a:r>
              <a:r>
                <a:rPr lang="en-US" sz="3200" dirty="0" smtClean="0">
                  <a:solidFill>
                    <a:srgbClr val="FF0066"/>
                  </a:solidFill>
                </a:rPr>
                <a:t>)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একটি</a:t>
              </a:r>
              <a:r>
                <a:rPr lang="en-US" sz="3200" dirty="0" smtClean="0">
                  <a:solidFill>
                    <a:srgbClr val="FF0066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ব্যবকলন</a:t>
              </a:r>
              <a:r>
                <a:rPr lang="en-US" sz="3200" dirty="0" smtClean="0">
                  <a:solidFill>
                    <a:srgbClr val="FF0066"/>
                  </a:solidFill>
                </a:rPr>
                <a:t> 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যোগ্য</a:t>
              </a:r>
              <a:r>
                <a:rPr lang="en-US" sz="3200" dirty="0" smtClean="0">
                  <a:solidFill>
                    <a:srgbClr val="FF0066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ভেক্টর</a:t>
              </a:r>
              <a:r>
                <a:rPr lang="en-US" sz="3200" dirty="0" smtClean="0">
                  <a:solidFill>
                    <a:srgbClr val="FF0066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ক্ষেত্র</a:t>
              </a:r>
              <a:r>
                <a:rPr lang="en-US" sz="3200" dirty="0" smtClean="0">
                  <a:solidFill>
                    <a:srgbClr val="FF0066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নির্দেশ</a:t>
              </a:r>
              <a:r>
                <a:rPr lang="en-US" sz="3200" dirty="0" smtClean="0">
                  <a:solidFill>
                    <a:srgbClr val="FF0066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করে</a:t>
              </a:r>
              <a:r>
                <a:rPr lang="en-US" sz="3200" dirty="0" smtClean="0">
                  <a:solidFill>
                    <a:srgbClr val="FF0066"/>
                  </a:solidFill>
                </a:rPr>
                <a:t>,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তাহলে</a:t>
              </a:r>
              <a:r>
                <a:rPr lang="en-US" sz="3200" dirty="0" smtClean="0">
                  <a:solidFill>
                    <a:srgbClr val="FF0066"/>
                  </a:solidFill>
                </a:rPr>
                <a:t> 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ভেক্টর</a:t>
              </a:r>
              <a:r>
                <a:rPr lang="en-US" sz="3200" dirty="0" smtClean="0">
                  <a:solidFill>
                    <a:srgbClr val="FF0066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ডিফারেন্সিয়াল</a:t>
              </a:r>
              <a:r>
                <a:rPr lang="en-US" sz="3200" dirty="0" smtClean="0">
                  <a:solidFill>
                    <a:srgbClr val="FF0066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অপারেটর</a:t>
              </a:r>
              <a:r>
                <a:rPr lang="en-US" sz="3200" dirty="0" smtClean="0">
                  <a:solidFill>
                    <a:srgbClr val="FF0066"/>
                  </a:solidFill>
                </a:rPr>
                <a:t>        ও V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এর</a:t>
              </a:r>
              <a:r>
                <a:rPr lang="en-US" sz="3200" dirty="0" smtClean="0">
                  <a:solidFill>
                    <a:srgbClr val="FF0066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ডট</a:t>
              </a:r>
              <a:r>
                <a:rPr lang="en-US" sz="3200" dirty="0" smtClean="0">
                  <a:solidFill>
                    <a:srgbClr val="FF0066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গুননকে</a:t>
              </a:r>
              <a:r>
                <a:rPr lang="en-US" sz="3200" dirty="0" smtClean="0">
                  <a:solidFill>
                    <a:srgbClr val="FF0066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ডাইভারজেন্স</a:t>
              </a:r>
              <a:r>
                <a:rPr lang="en-US" sz="3200" dirty="0" smtClean="0">
                  <a:solidFill>
                    <a:srgbClr val="FF0066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বা</a:t>
              </a:r>
              <a:r>
                <a:rPr lang="en-US" sz="3200" dirty="0" smtClean="0">
                  <a:solidFill>
                    <a:srgbClr val="FF0066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অপসারিতা</a:t>
              </a:r>
              <a:r>
                <a:rPr lang="en-US" sz="3200" dirty="0" smtClean="0">
                  <a:solidFill>
                    <a:srgbClr val="FF0066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</a:rPr>
                <a:t>বলে</a:t>
              </a:r>
              <a:r>
                <a:rPr lang="en-US" sz="3200" dirty="0" smtClean="0">
                  <a:solidFill>
                    <a:srgbClr val="FF0066"/>
                  </a:solidFill>
                </a:rPr>
                <a:t>।   </a:t>
              </a:r>
              <a:endParaRPr lang="en-US" sz="3200" dirty="0">
                <a:solidFill>
                  <a:srgbClr val="FF0066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09800" y="2971802"/>
              <a:ext cx="457200" cy="381000"/>
              <a:chOff x="6934200" y="3153528"/>
              <a:chExt cx="381000" cy="307657"/>
            </a:xfrm>
          </p:grpSpPr>
          <p:sp>
            <p:nvSpPr>
              <p:cNvPr id="12" name="Isosceles Triangle 11"/>
              <p:cNvSpPr/>
              <p:nvPr/>
            </p:nvSpPr>
            <p:spPr>
              <a:xfrm rot="10800000">
                <a:off x="6934200" y="3232585"/>
                <a:ext cx="304800" cy="228600"/>
              </a:xfrm>
              <a:prstGeom prst="triangl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6934200" y="3153528"/>
                <a:ext cx="381000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>
              <a:off x="3048000" y="2969833"/>
              <a:ext cx="381000" cy="1967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38200" y="1522033"/>
              <a:ext cx="381000" cy="1967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76200" y="496318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FF0000"/>
                </a:solidFill>
              </a:rPr>
              <a:t>ডাইভারজেন্স</a:t>
            </a:r>
            <a:r>
              <a:rPr lang="en-US" sz="2800" dirty="0" smtClean="0">
                <a:solidFill>
                  <a:srgbClr val="FF0000"/>
                </a:solidFill>
              </a:rPr>
              <a:t> = ০ </a:t>
            </a:r>
            <a:r>
              <a:rPr lang="en-US" sz="2800" dirty="0" err="1" smtClean="0">
                <a:solidFill>
                  <a:srgbClr val="FF0000"/>
                </a:solidFill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ভেক্টর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ক্ষেত্রকে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সলিনয়ডাল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403</TotalTime>
  <Words>326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Civic</vt:lpstr>
      <vt:lpstr>Package</vt:lpstr>
      <vt:lpstr>স্বাগতম</vt:lpstr>
      <vt:lpstr>wkÿK cwiwPwZ</vt:lpstr>
      <vt:lpstr>Slide 3</vt:lpstr>
      <vt:lpstr>১। ভেক্টরের ত্রিমাত্রিক উপাংশ ব্যাখ্যা করতে পারবে।  ২। ভেক্টর  অপারেটর কী বলতে পারবে।    ৩। গ্রেডিয়েন্ট কী ব্যাখ্যা করতে পারবে।  ৪। ডাইভারজেন্স কী ব্যাখ্যা করতে পারবে।  ৫। কার্ল কী ব্যাখ্যা করতে পারবে। </vt:lpstr>
      <vt:lpstr>ভেক্টরের ত্রিমাত্রিক উপাংশ</vt:lpstr>
      <vt:lpstr>Slide 6</vt:lpstr>
      <vt:lpstr>ভেক্টর অপারেটর</vt:lpstr>
      <vt:lpstr>স্কেলার ক্ষেত্র থেকে ভেক্টর ক্ষেত্রে উত্তরণের কৌশল হচ্ছে স্কেলার রাশির গ্র্যাডিয়েন্ট। </vt:lpstr>
      <vt:lpstr>ডাইভারজেন্স বা অপসারিতা</vt:lpstr>
      <vt:lpstr>কোন ভেক্টর ক্ষেত্রের কার্ল একটি ভেক্টর রাশি।</vt:lpstr>
      <vt:lpstr>কার্ল এর গাণিতিক প্রয়োগ </vt:lpstr>
      <vt:lpstr>Slide 12</vt:lpstr>
      <vt:lpstr>Slide 13</vt:lpstr>
      <vt:lpstr>Slide 14</vt:lpstr>
      <vt:lpstr>১.স্রোত না থাকলেএকজন সাঁতারু             4 km/h বেগে সাঁতার কাটতে পারেন।          2 km/h  বেগে সরলরেখা বরাবর প্রবাহিত একটি নদীরএপার থেকে ওপারের ঠিক বিপরীত বিন্দুতে যেতে হলে সাঁতারুকে কোনদিকে সাঁতার কাটতে হবে।</vt:lpstr>
      <vt:lpstr>      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Apu ghosh1992</dc:creator>
  <cp:lastModifiedBy>saiful</cp:lastModifiedBy>
  <cp:revision>122</cp:revision>
  <dcterms:created xsi:type="dcterms:W3CDTF">2006-08-16T00:00:00Z</dcterms:created>
  <dcterms:modified xsi:type="dcterms:W3CDTF">2020-06-21T09:08:35Z</dcterms:modified>
</cp:coreProperties>
</file>