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17"/>
  </p:notesMasterIdLst>
  <p:sldIdLst>
    <p:sldId id="328" r:id="rId3"/>
    <p:sldId id="329" r:id="rId4"/>
    <p:sldId id="308" r:id="rId5"/>
    <p:sldId id="331" r:id="rId6"/>
    <p:sldId id="332" r:id="rId7"/>
    <p:sldId id="310" r:id="rId8"/>
    <p:sldId id="312" r:id="rId9"/>
    <p:sldId id="313" r:id="rId10"/>
    <p:sldId id="315" r:id="rId11"/>
    <p:sldId id="323" r:id="rId12"/>
    <p:sldId id="327" r:id="rId13"/>
    <p:sldId id="320" r:id="rId14"/>
    <p:sldId id="324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EA2E8-121C-4B87-93D6-8A21E33C87C6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63799-BA55-4993-8CA2-A0CFBE341D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5484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63799-BA55-4993-8CA2-A0CFBE341D4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328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36E2BD6-AB26-477F-9E64-5712A35F9AA7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6E2BD6-AB26-477F-9E64-5712A35F9AA7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2424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8606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4934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4561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6966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85260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3928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630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03356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5857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299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6E2BD6-AB26-477F-9E64-5712A35F9AA7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6E2BD6-AB26-477F-9E64-5712A35F9AA7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6E2BD6-AB26-477F-9E64-5712A35F9AA7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6E2BD6-AB26-477F-9E64-5712A35F9AA7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E2BD6-AB26-477F-9E64-5712A35F9AA7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170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286000"/>
            <a:ext cx="7239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মোরশেদ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কোকদণ্ডী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গুনাগরী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বাঁশখালী,চট্টগ্রাম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096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MURSH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76200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781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381000"/>
            <a:ext cx="9144000" cy="723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endParaRPr lang="bn-BD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endParaRPr lang="bn-BD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জুয়েল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খুচরা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তেলের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ব্যবসায়ী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নিম্নোক্ত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লেনদেনগুলো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২০১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----</a:t>
            </a:r>
          </a:p>
          <a:p>
            <a:pPr marL="914400" indent="-914400" algn="just"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 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 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৫০০০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ব্যাংক জমা ২০,০০০ টাকা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নিয়ে ব্যবসায় আরম্ভ করল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ণ্য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৪০০০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860425" indent="-860425" algn="just"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 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৬০০০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।</a:t>
            </a:r>
          </a:p>
          <a:p>
            <a:pPr algn="just"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ব্যাংকে জমা দেওয়া হল 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৩০০০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 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১০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প্রাপ্য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বিলের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প্রাপ্তি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২০০০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1092200" indent="-1092200" algn="just"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১৩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সাবিদ হাসান এর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৮০০০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 চেক পেয়ে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শিহাবকে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1023938" indent="-1023938" algn="just"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২০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আসবাবপত্র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৩০০০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1023938" indent="-1023938" algn="just"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২২  পরিবহন ভাড়া প্রদান  ২৫০ টাকা ।</a:t>
            </a:r>
          </a:p>
          <a:p>
            <a:pPr marL="1023938" indent="-1023938" algn="just"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২৫ 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কারবারের প্রয়োজনে ব্যাংক থেকে উত্তোলন ৩০০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 ।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২৬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মালিক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১৫০০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২৮ 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সাথীর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নিকট মাল বিক্রয় ৩০০০ টাকা।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৩০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ব্যাংক সুদ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মঞ্জুর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করল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৫০০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লেন</a:t>
            </a:r>
            <a:r>
              <a:rPr lang="bn-BD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দেন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দ্বারা দু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ঘরা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-এ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তারিখের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নগদ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উদ্বৃত্ত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ও ব্যাংক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জমার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>
              <a:defRPr/>
            </a:pP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-152400"/>
            <a:ext cx="78486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569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295400"/>
          <a:ext cx="8762997" cy="3114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01040"/>
                <a:gridCol w="1402080"/>
                <a:gridCol w="446116"/>
                <a:gridCol w="270164"/>
                <a:gridCol w="762000"/>
                <a:gridCol w="816031"/>
                <a:gridCol w="732905"/>
                <a:gridCol w="1402080"/>
                <a:gridCol w="446116"/>
                <a:gridCol w="382385"/>
                <a:gridCol w="701040"/>
                <a:gridCol w="701040"/>
              </a:tblGrid>
              <a:tr h="889000"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২০১৬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রঃ</a:t>
                      </a:r>
                    </a:p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ং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</a:p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ং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bn-BD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২০১৬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ভাঃ</a:t>
                      </a:r>
                      <a:endParaRPr lang="bn-BD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ং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</a:p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নং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bn-BD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466088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জুনঃ১</a:t>
                      </a:r>
                    </a:p>
                    <a:p>
                      <a:pPr algn="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ব্যালেন্স বি/ডি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১৫০০০ 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২০০০০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জুনঃ২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ক্রয় হিসাব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৪০০০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51310" y="1524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জনাব জুয়েলের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দুই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838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72400" y="838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4572000"/>
            <a:ext cx="67056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সমাধান চক বোর্ডে করি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"/>
            <a:ext cx="7239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273627"/>
            <a:ext cx="7848600" cy="526297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১।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ঘরা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কন্ট্রা এন্ট্রি কী? </a:t>
            </a:r>
            <a:endParaRPr lang="en-US" sz="3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কারো কাছ থেকে চেক পেয়ে কাউকে প্রদান করা হলে নগদান বইতে কীভাবে লিখবে?</a:t>
            </a:r>
            <a:endParaRPr lang="en-US" sz="3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৫। রুমানের নিকট পন্য বিক্রয় ৫০০০টাকা দুইঘরা নগদান বইয়ের কোন পাশে বসবে? 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491" y="155868"/>
            <a:ext cx="91440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6000" b="1" dirty="0">
                <a:solidFill>
                  <a:srgbClr val="2D2DB9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b="1" dirty="0">
              <a:solidFill>
                <a:srgbClr val="2D2DB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495800"/>
            <a:ext cx="9144000" cy="2362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491" y="876305"/>
            <a:ext cx="9144000" cy="5943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তানিশা ট্রেডার্সের ২০১৫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সালের ডিসেম্বর মাসের লেনদেন সমূহ নিম্নরূপঃ</a:t>
            </a:r>
          </a:p>
          <a:p>
            <a:pPr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২০১৫</a:t>
            </a:r>
            <a:endParaRPr lang="bn-BD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ডিসে   ১     নগদ ২০,০০০ টাকা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ব্যাংক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জমা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৩৫,০০০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নিয়ে ব্যবসায় আরম্ভ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 হল।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ডিসে  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     নগদে পণ্য ক্রয়  ১০,০০০ টাকা ।</a:t>
            </a:r>
          </a:p>
          <a:p>
            <a:pPr>
              <a:defRPr/>
            </a:pP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ডিসে   ১২    কবিরের নিকট পণ্য বিক্রয়  ১৫,০০০ টাকা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BD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ডিসে   ২০    মালিকের ব্যক্তিগত প্রয়োজনে পণ্য উত্তোলন  ২,০০০  টাকা</a:t>
            </a:r>
          </a:p>
          <a:p>
            <a:pPr>
              <a:defRPr/>
            </a:pP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ডিসে   ২৫    মাছুমের নিকট থেকে ৪,০০০ টাকার চেক পেয়ে নিথুকে প্রদান ।</a:t>
            </a:r>
          </a:p>
          <a:p>
            <a:pPr>
              <a:defRPr/>
            </a:pP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ডিসে   ২৮    মাসুম  ২,০০০ টাকা দেনা পরিশোধ না করে নিঃস্ব অবস্থায় মারা গেছেন ।</a:t>
            </a:r>
          </a:p>
          <a:p>
            <a:pPr>
              <a:defRPr/>
            </a:pP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ডিসে   ২৯    মালিকের ব্যক্তিগত প্রয়োজনে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ব্যাংক থেকে ২,০০০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 উত্তোলন করেন ।</a:t>
            </a:r>
          </a:p>
          <a:p>
            <a:pPr>
              <a:defRPr/>
            </a:pP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ডিসে   ৩০    পথিকের নিকট থেকে মাল ক্রয় নগদে ৫,০০০ টাকা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defRPr/>
            </a:pP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ডিসে   ৩০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ব্যাংক সুদ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ধার্য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করল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৫০০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ডিসে   ৩১   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ব্যবসায়ের প্রয়োজনে ব্যাংক হতে উত্তোলন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করেন ৩,০০০ টাকা ।</a:t>
            </a:r>
          </a:p>
          <a:p>
            <a:pPr>
              <a:defRPr/>
            </a:pP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ডিসে   ৩১    সুদ প্রদান ৫০০ টাকা ।</a:t>
            </a:r>
          </a:p>
          <a:p>
            <a:pPr>
              <a:defRPr/>
            </a:pPr>
            <a:r>
              <a:rPr lang="bn-BD" sz="2400" b="1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 যে সমস্ত লেনদেনগুলো নগদান বইয়ে অন্তর্ভুক্ত হবে না তার পরিমাণ নির্ণয় কর।</a:t>
            </a:r>
          </a:p>
          <a:p>
            <a:pPr>
              <a:defRPr/>
            </a:pP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 যে সমস্ত লেনদেনগুলো নগদান বইয়ে অন্তর্ভুক্ত হবে না তাদের জাবেদা দাখিলা দাও।</a:t>
            </a:r>
          </a:p>
          <a:p>
            <a:pPr>
              <a:defRPr/>
            </a:pP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গ) 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উপরোক্ত তথ্যের আলোকে </a:t>
            </a:r>
            <a:r>
              <a:rPr lang="bn-BD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খাদিজাট্রেডার্সের 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 উপযুক্ত নগদান  বই প্রস্তুত কর। </a:t>
            </a:r>
            <a:endPara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899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CAWEBCM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76200"/>
            <a:ext cx="4800600" cy="4800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38400" y="3886200"/>
            <a:ext cx="281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7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                                                                                          </a:t>
            </a:r>
            <a:endParaRPr lang="en-US" sz="7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Wave 6"/>
          <p:cNvSpPr/>
          <p:nvPr/>
        </p:nvSpPr>
        <p:spPr>
          <a:xfrm>
            <a:off x="1295400" y="5029225"/>
            <a:ext cx="6400800" cy="1752600"/>
          </a:xfrm>
          <a:prstGeom prst="wav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762000"/>
            <a:ext cx="457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হিসাববিজ্ঞান</a:t>
            </a:r>
            <a:r>
              <a:rPr lang="en-US" sz="6000" dirty="0" smtClean="0"/>
              <a:t> </a:t>
            </a:r>
          </a:p>
          <a:p>
            <a:pPr algn="ctr"/>
            <a:r>
              <a:rPr lang="en-US" sz="6000" dirty="0" err="1" smtClean="0"/>
              <a:t>নবম</a:t>
            </a:r>
            <a:r>
              <a:rPr lang="en-US" sz="6000" dirty="0" smtClean="0"/>
              <a:t> </a:t>
            </a:r>
            <a:r>
              <a:rPr lang="en-US" sz="6000" dirty="0" err="1" smtClean="0"/>
              <a:t>দশম</a:t>
            </a:r>
            <a:r>
              <a:rPr lang="en-US" sz="6000" dirty="0" smtClean="0"/>
              <a:t> </a:t>
            </a:r>
            <a:r>
              <a:rPr lang="en-US" sz="6000" dirty="0" err="1" smtClean="0"/>
              <a:t>শ্রেণী</a:t>
            </a:r>
            <a:r>
              <a:rPr lang="en-US" sz="6000" dirty="0" smtClean="0"/>
              <a:t> </a:t>
            </a:r>
          </a:p>
          <a:p>
            <a:pPr algn="ctr"/>
            <a:r>
              <a:rPr lang="en-US" sz="6000" dirty="0" err="1" smtClean="0"/>
              <a:t>সময়</a:t>
            </a:r>
            <a:r>
              <a:rPr lang="en-US" sz="6000" dirty="0" smtClean="0"/>
              <a:t> ৫০ </a:t>
            </a:r>
            <a:r>
              <a:rPr lang="en-US" sz="6000" dirty="0" err="1" smtClean="0"/>
              <a:t>মিনিট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3324670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153400" cy="43735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bn-BD" sz="1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দুঘরা </a:t>
            </a:r>
            <a:r>
              <a:rPr lang="en-US" sz="1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নগদান</a:t>
            </a:r>
            <a:r>
              <a:rPr lang="bn-BD" sz="1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বই</a:t>
            </a:r>
            <a:endParaRPr lang="en-US" sz="1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  <a:defRPr/>
            </a:pPr>
            <a:r>
              <a:rPr lang="en-US" sz="7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অষ্টম</a:t>
            </a:r>
            <a:r>
              <a:rPr lang="bn-BD" sz="7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অধ্যায়</a:t>
            </a:r>
          </a:p>
        </p:txBody>
      </p:sp>
    </p:spTree>
    <p:extLst>
      <p:ext uri="{BB962C8B-B14F-4D97-AF65-F5344CB8AC3E}">
        <p14:creationId xmlns:p14="http://schemas.microsoft.com/office/powerpoint/2010/main" xmlns="" val="111532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8381999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14912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6868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শিখনফল </a:t>
            </a:r>
          </a:p>
          <a:p>
            <a:endParaRPr lang="bn-BD" sz="4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/>
              <a:t>নগদান বই ধারণা ও গুরুত্ব ব্যাখ্যা করতে পারবে</a:t>
            </a:r>
          </a:p>
          <a:p>
            <a:endParaRPr lang="bn-BD" sz="3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/>
              <a:t>বিভিন্ন প্রকার নগদান বই প্রস্তুত করতে এবং নগদান বই এর জের টানতে পারবে।  </a:t>
            </a:r>
          </a:p>
          <a:p>
            <a:endParaRPr lang="bn-BD" sz="3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/>
              <a:t>নগদ বাট্টা লিপিবদ্ধ করতে পারবে।</a:t>
            </a:r>
          </a:p>
          <a:p>
            <a:endParaRPr lang="bn-BD" sz="3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/>
              <a:t>ব্যাংক বিবরণী ও নগদান বই এর উদ্বৃত্তে পার্থক্য নির্ণয় করতে পারব।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036153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457200"/>
            <a:ext cx="5715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5400" b="1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নগদান বইয়ের শ্রেণিবিভাগ</a:t>
            </a:r>
            <a:endParaRPr lang="en-US" sz="54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rot="5400000">
            <a:off x="1733550" y="857250"/>
            <a:ext cx="1981200" cy="3009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91000" y="1371600"/>
            <a:ext cx="3886200" cy="1905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743200" y="2057400"/>
            <a:ext cx="21336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4000500" y="1562100"/>
            <a:ext cx="2057400" cy="1676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52400" y="3657600"/>
            <a:ext cx="2133600" cy="1828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800" b="1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একঘরা নগদান বই</a:t>
            </a:r>
            <a:endParaRPr lang="en-US" sz="4800" b="1" i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90800" y="3657600"/>
            <a:ext cx="1981200" cy="1828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400" b="1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দুইঘরা নগদান বই</a:t>
            </a:r>
            <a:endParaRPr lang="en-US" sz="4400" b="1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00600" y="3657600"/>
            <a:ext cx="2133600" cy="1828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400" b="1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তিনঘরা নগদান বই</a:t>
            </a:r>
            <a:endParaRPr lang="en-US" sz="4400" b="1" i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86600" y="3657600"/>
            <a:ext cx="1905000" cy="1828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000" b="1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খুচরা নগদান বই</a:t>
            </a:r>
            <a:endParaRPr lang="en-US" sz="40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907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6477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57200"/>
            <a:ext cx="9144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নগদান বই প্রস্তুতের নিয়মাবলি</a:t>
            </a:r>
            <a:endParaRPr lang="en-US" sz="4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676400"/>
            <a:ext cx="9144000" cy="5181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>
              <a:buFont typeface="+mj-lt"/>
              <a:buAutoNum type="arabicPeriod"/>
              <a:defRPr/>
            </a:pPr>
            <a:r>
              <a:rPr lang="bn-BD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ডেবিট </a:t>
            </a:r>
            <a:r>
              <a: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দিক জমার দিক ,ক্রেডিট দিক খরচের দিক।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নগদ টাকা ব্যাংকে জমা দিলে কন্ট্রা বা বিপরীত দাখিলা হয়।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ব্যাংক থেকে অফিসের প্রয়োজনে উত্তোলন করলে কন্ট্রা বা বিপরীত দাখিলা হয়।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ব্যাংক থেকে ব্যক্তিগত প্রয়োজনে উত্তোলন করলে ক্রেডিট দিকে ব্যাংক কলামে বসে</a:t>
            </a:r>
            <a:r>
              <a:rPr lang="bn-BD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493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7772400" cy="56323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৫.একজনের কাছ থেকে চেক পেয়ে অন্যজনকে প্রদান করলে উভয় দিকে নগদ কলামে বসে।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defRPr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৬.চেকে পণ্য বা মাল বিক্রয় করলে ডেবিট দিকে ব্যাংক কলামে বসে।</a:t>
            </a:r>
          </a:p>
          <a:p>
            <a:pPr marL="457200" indent="-457200">
              <a:defRPr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৭. চেকে পণ্য বা মাল ক্রয় করলে  ক্রেডিট দিকে ব্যাংক কলামে বসে।</a:t>
            </a:r>
          </a:p>
          <a:p>
            <a:pPr marL="457200" indent="-457200">
              <a:defRPr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৮. বাকী লেনদেন, পন্য উত্তোলন, অবচয় নগদান বইতে আসবে না। </a:t>
            </a:r>
          </a:p>
          <a:p>
            <a:pPr marL="457200" indent="-457200">
              <a:defRPr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৯. কারবারি বাট্টা নগদান বইতে আসবে না। 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640840"/>
          <a:ext cx="8762997" cy="3114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01040"/>
                <a:gridCol w="1402080"/>
                <a:gridCol w="446116"/>
                <a:gridCol w="382385"/>
                <a:gridCol w="732905"/>
                <a:gridCol w="732905"/>
                <a:gridCol w="732905"/>
                <a:gridCol w="1402080"/>
                <a:gridCol w="446116"/>
                <a:gridCol w="382385"/>
                <a:gridCol w="701040"/>
                <a:gridCol w="701040"/>
              </a:tblGrid>
              <a:tr h="889000"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রঃ</a:t>
                      </a:r>
                    </a:p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bn-BD" sz="2000" baseline="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ং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</a:p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ং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bn-BD" sz="2000" baseline="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bn-BD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bn-BD" sz="2000" baseline="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টাকা 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ভাঃ</a:t>
                      </a:r>
                      <a:endParaRPr lang="bn-BD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bn-BD" sz="2000" baseline="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ং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</a:p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নং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bn-BD" sz="2000" baseline="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bn-BD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bn-BD" sz="2000" baseline="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টাকা 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466088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51310" y="304800"/>
            <a:ext cx="4343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নমুনা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ছক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দুই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990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72400" y="990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658</Words>
  <Application>Microsoft Office PowerPoint</Application>
  <PresentationFormat>On-screen Show (4:3)</PresentationFormat>
  <Paragraphs>144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Median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Tonu</dc:creator>
  <cp:lastModifiedBy>MORSHED</cp:lastModifiedBy>
  <cp:revision>166</cp:revision>
  <dcterms:created xsi:type="dcterms:W3CDTF">2015-08-11T09:12:31Z</dcterms:created>
  <dcterms:modified xsi:type="dcterms:W3CDTF">2020-06-27T13:04:30Z</dcterms:modified>
</cp:coreProperties>
</file>