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302" r:id="rId3"/>
    <p:sldId id="276" r:id="rId4"/>
    <p:sldId id="281" r:id="rId5"/>
    <p:sldId id="277" r:id="rId6"/>
    <p:sldId id="272" r:id="rId7"/>
    <p:sldId id="278" r:id="rId8"/>
    <p:sldId id="282" r:id="rId9"/>
    <p:sldId id="301" r:id="rId10"/>
    <p:sldId id="285" r:id="rId11"/>
    <p:sldId id="286" r:id="rId12"/>
    <p:sldId id="287" r:id="rId13"/>
    <p:sldId id="288" r:id="rId14"/>
    <p:sldId id="289" r:id="rId15"/>
    <p:sldId id="304" r:id="rId16"/>
    <p:sldId id="291" r:id="rId17"/>
    <p:sldId id="292" r:id="rId18"/>
    <p:sldId id="293" r:id="rId19"/>
    <p:sldId id="294" r:id="rId20"/>
    <p:sldId id="290" r:id="rId21"/>
    <p:sldId id="296" r:id="rId22"/>
    <p:sldId id="297" r:id="rId23"/>
    <p:sldId id="275" r:id="rId24"/>
  </p:sldIdLst>
  <p:sldSz cx="12188825" cy="6858000"/>
  <p:notesSz cx="6858000" cy="9144000"/>
  <p:defaultTextStyle>
    <a:defPPr>
      <a:defRPr lang="en-US"/>
    </a:defPPr>
    <a:lvl1pPr marL="0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24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249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373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498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623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747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8872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2996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3Z4Icjl6pDev4/6gihEKw==" hashData="He+7fjWRtK4iBbL1kVnW79HmhW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DA"/>
    <a:srgbClr val="FF0066"/>
    <a:srgbClr val="0066FF"/>
    <a:srgbClr val="0000FF"/>
    <a:srgbClr val="CC00FF"/>
    <a:srgbClr val="2E5C04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2" y="-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F33D1-2E2F-4E39-A7B4-1F5CBE2C7A14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640A8-556E-4EBF-A602-B451882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1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124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249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373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498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0623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4747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8872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2996" algn="l" defTabSz="10882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66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Fundamental items of voice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3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change from active to passive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0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 on changing into passive from present continuous tense.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61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work according to previous</a:t>
            </a:r>
            <a:r>
              <a:rPr lang="en-US" baseline="0" dirty="0" smtClean="0"/>
              <a:t>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2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Indirect object we mean man/woman that sit before direct object. Direct object we mean other than man/woman (object)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70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 on double object.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45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change into passive voice from  silent infinitive.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09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 or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1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change into passive from reflexive pronoun.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39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change into passive with quasi-passive voice.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8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1 to lead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13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Evaluation/Practice.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78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Suspension 2 to lead the lesson.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6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Basic rules of voice change will be taught from this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99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Delimitation of the voice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38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Classification of voice is focused in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65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of active voice</a:t>
            </a:r>
            <a:r>
              <a:rPr lang="en-US" baseline="0" dirty="0" smtClean="0"/>
              <a:t> and passive voice with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92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Basic of all grammar items.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7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5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8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8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0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1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3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3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4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6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7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8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9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24" indent="0">
              <a:buNone/>
              <a:defRPr sz="2400" b="1"/>
            </a:lvl2pPr>
            <a:lvl3pPr marL="1088249" indent="0">
              <a:buNone/>
              <a:defRPr sz="2100" b="1"/>
            </a:lvl3pPr>
            <a:lvl4pPr marL="1632373" indent="0">
              <a:buNone/>
              <a:defRPr sz="1900" b="1"/>
            </a:lvl4pPr>
            <a:lvl5pPr marL="2176498" indent="0">
              <a:buNone/>
              <a:defRPr sz="1900" b="1"/>
            </a:lvl5pPr>
            <a:lvl6pPr marL="2720623" indent="0">
              <a:buNone/>
              <a:defRPr sz="1900" b="1"/>
            </a:lvl6pPr>
            <a:lvl7pPr marL="3264747" indent="0">
              <a:buNone/>
              <a:defRPr sz="1900" b="1"/>
            </a:lvl7pPr>
            <a:lvl8pPr marL="3808872" indent="0">
              <a:buNone/>
              <a:defRPr sz="1900" b="1"/>
            </a:lvl8pPr>
            <a:lvl9pPr marL="435299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24" indent="0">
              <a:buNone/>
              <a:defRPr sz="2400" b="1"/>
            </a:lvl2pPr>
            <a:lvl3pPr marL="1088249" indent="0">
              <a:buNone/>
              <a:defRPr sz="2100" b="1"/>
            </a:lvl3pPr>
            <a:lvl4pPr marL="1632373" indent="0">
              <a:buNone/>
              <a:defRPr sz="1900" b="1"/>
            </a:lvl4pPr>
            <a:lvl5pPr marL="2176498" indent="0">
              <a:buNone/>
              <a:defRPr sz="1900" b="1"/>
            </a:lvl5pPr>
            <a:lvl6pPr marL="2720623" indent="0">
              <a:buNone/>
              <a:defRPr sz="1900" b="1"/>
            </a:lvl6pPr>
            <a:lvl7pPr marL="3264747" indent="0">
              <a:buNone/>
              <a:defRPr sz="1900" b="1"/>
            </a:lvl7pPr>
            <a:lvl8pPr marL="3808872" indent="0">
              <a:buNone/>
              <a:defRPr sz="1900" b="1"/>
            </a:lvl8pPr>
            <a:lvl9pPr marL="435299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9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62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40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0"/>
            <a:ext cx="6813892" cy="5853113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0"/>
            <a:ext cx="4010040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24" indent="0">
              <a:buNone/>
              <a:defRPr sz="1400"/>
            </a:lvl2pPr>
            <a:lvl3pPr marL="1088249" indent="0">
              <a:buNone/>
              <a:defRPr sz="1200"/>
            </a:lvl3pPr>
            <a:lvl4pPr marL="1632373" indent="0">
              <a:buNone/>
              <a:defRPr sz="1100"/>
            </a:lvl4pPr>
            <a:lvl5pPr marL="2176498" indent="0">
              <a:buNone/>
              <a:defRPr sz="1100"/>
            </a:lvl5pPr>
            <a:lvl6pPr marL="2720623" indent="0">
              <a:buNone/>
              <a:defRPr sz="1100"/>
            </a:lvl6pPr>
            <a:lvl7pPr marL="3264747" indent="0">
              <a:buNone/>
              <a:defRPr sz="1100"/>
            </a:lvl7pPr>
            <a:lvl8pPr marL="3808872" indent="0">
              <a:buNone/>
              <a:defRPr sz="1100"/>
            </a:lvl8pPr>
            <a:lvl9pPr marL="435299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124" indent="0">
              <a:buNone/>
              <a:defRPr sz="3400"/>
            </a:lvl2pPr>
            <a:lvl3pPr marL="1088249" indent="0">
              <a:buNone/>
              <a:defRPr sz="2800"/>
            </a:lvl3pPr>
            <a:lvl4pPr marL="1632373" indent="0">
              <a:buNone/>
              <a:defRPr sz="2400"/>
            </a:lvl4pPr>
            <a:lvl5pPr marL="2176498" indent="0">
              <a:buNone/>
              <a:defRPr sz="2400"/>
            </a:lvl5pPr>
            <a:lvl6pPr marL="2720623" indent="0">
              <a:buNone/>
              <a:defRPr sz="2400"/>
            </a:lvl6pPr>
            <a:lvl7pPr marL="3264747" indent="0">
              <a:buNone/>
              <a:defRPr sz="2400"/>
            </a:lvl7pPr>
            <a:lvl8pPr marL="3808872" indent="0">
              <a:buNone/>
              <a:defRPr sz="2400"/>
            </a:lvl8pPr>
            <a:lvl9pPr marL="435299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24" indent="0">
              <a:buNone/>
              <a:defRPr sz="1400"/>
            </a:lvl2pPr>
            <a:lvl3pPr marL="1088249" indent="0">
              <a:buNone/>
              <a:defRPr sz="1200"/>
            </a:lvl3pPr>
            <a:lvl4pPr marL="1632373" indent="0">
              <a:buNone/>
              <a:defRPr sz="1100"/>
            </a:lvl4pPr>
            <a:lvl5pPr marL="2176498" indent="0">
              <a:buNone/>
              <a:defRPr sz="1100"/>
            </a:lvl5pPr>
            <a:lvl6pPr marL="2720623" indent="0">
              <a:buNone/>
              <a:defRPr sz="1100"/>
            </a:lvl6pPr>
            <a:lvl7pPr marL="3264747" indent="0">
              <a:buNone/>
              <a:defRPr sz="1100"/>
            </a:lvl7pPr>
            <a:lvl8pPr marL="3808872" indent="0">
              <a:buNone/>
              <a:defRPr sz="1100"/>
            </a:lvl8pPr>
            <a:lvl9pPr marL="435299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108825" tIns="54413" rIns="108825" bIns="544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08825" tIns="54413" rIns="108825" bIns="544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0"/>
            <a:ext cx="2844059" cy="365125"/>
          </a:xfrm>
          <a:prstGeom prst="rect">
            <a:avLst/>
          </a:prstGeom>
        </p:spPr>
        <p:txBody>
          <a:bodyPr vert="horz" lIns="108825" tIns="54413" rIns="108825" bIns="5441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BC87D-3C8C-4D2A-B35E-DE998FC2F73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0"/>
            <a:ext cx="3859795" cy="365125"/>
          </a:xfrm>
          <a:prstGeom prst="rect">
            <a:avLst/>
          </a:prstGeom>
        </p:spPr>
        <p:txBody>
          <a:bodyPr vert="horz" lIns="108825" tIns="54413" rIns="108825" bIns="5441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0"/>
            <a:ext cx="2844059" cy="365125"/>
          </a:xfrm>
          <a:prstGeom prst="rect">
            <a:avLst/>
          </a:prstGeom>
        </p:spPr>
        <p:txBody>
          <a:bodyPr vert="horz" lIns="108825" tIns="54413" rIns="108825" bIns="5441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24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93" indent="-408093" algn="l" defTabSz="108824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02" indent="-340078" algn="l" defTabSz="1088249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11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36" indent="-272062" algn="l" defTabSz="108824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61" indent="-272062" algn="l" defTabSz="108824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85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809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934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058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24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49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73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98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623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747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72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96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0A128C"/>
            </a:gs>
            <a:gs pos="42000">
              <a:srgbClr val="181CC7"/>
            </a:gs>
            <a:gs pos="74000">
              <a:schemeClr val="accent2">
                <a:lumMod val="50000"/>
              </a:schemeClr>
            </a:gs>
            <a:gs pos="100000">
              <a:schemeClr val="bg2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61" y="-1153893"/>
            <a:ext cx="9771811" cy="8011893"/>
            <a:chOff x="323561" y="-1153893"/>
            <a:chExt cx="9771811" cy="80118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16843">
              <a:off x="323561" y="-1153893"/>
              <a:ext cx="9248411" cy="488716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755834" y="2554941"/>
              <a:ext cx="4339538" cy="4303059"/>
              <a:chOff x="6477000" y="2895600"/>
              <a:chExt cx="4883252" cy="4876800"/>
            </a:xfrm>
          </p:grpSpPr>
          <p:sp>
            <p:nvSpPr>
              <p:cNvPr id="12" name="Oval Callout 11"/>
              <p:cNvSpPr/>
              <p:nvPr/>
            </p:nvSpPr>
            <p:spPr>
              <a:xfrm>
                <a:off x="6477000" y="2895600"/>
                <a:ext cx="4883252" cy="4876800"/>
              </a:xfrm>
              <a:prstGeom prst="wedgeEllipseCallout">
                <a:avLst>
                  <a:gd name="adj1" fmla="val -60623"/>
                  <a:gd name="adj2" fmla="val -46435"/>
                </a:avLst>
              </a:prstGeom>
              <a:noFill/>
              <a:ln w="101600" cap="sq" cmpd="dbl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6483452" y="2895600"/>
                <a:ext cx="4876800" cy="4876800"/>
                <a:chOff x="6483452" y="2895600"/>
                <a:chExt cx="4876800" cy="4876800"/>
              </a:xfrm>
            </p:grpSpPr>
            <p:sp>
              <p:nvSpPr>
                <p:cNvPr id="14" name="Donut 13"/>
                <p:cNvSpPr/>
                <p:nvPr/>
              </p:nvSpPr>
              <p:spPr>
                <a:xfrm>
                  <a:off x="6483452" y="2895600"/>
                  <a:ext cx="4876800" cy="4876800"/>
                </a:xfrm>
                <a:prstGeom prst="donut">
                  <a:avLst>
                    <a:gd name="adj" fmla="val 20859"/>
                  </a:avLst>
                </a:prstGeom>
                <a:noFill/>
                <a:ln w="1016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Circle">
                    <a:avLst/>
                  </a:prstTxWarp>
                </a:bodyPr>
                <a:lstStyle/>
                <a:p>
                  <a:pPr algn="ctr"/>
                  <a:r>
                    <a:rPr lang="en-US" sz="5300" b="1" dirty="0">
                      <a:solidFill>
                        <a:srgbClr val="FF0000"/>
                      </a:solidFill>
                      <a:latin typeface="Book Antiqua" pitchFamily="18" charset="0"/>
                    </a:rPr>
                    <a:t>Welcome to HD PPT Presentation</a:t>
                  </a:r>
                  <a:r>
                    <a:rPr lang="en-US" sz="5300" b="1" dirty="0">
                      <a:solidFill>
                        <a:srgbClr val="002060"/>
                      </a:solidFill>
                      <a:latin typeface="Book Antiqua" pitchFamily="18" charset="0"/>
                    </a:rPr>
                    <a:t>.</a:t>
                  </a: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7566877" y="4000500"/>
                  <a:ext cx="2667000" cy="2667000"/>
                </a:xfrm>
                <a:prstGeom prst="ellipse">
                  <a:avLst/>
                </a:prstGeom>
                <a:noFill/>
                <a:ln w="10160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" name="Oval 15"/>
            <p:cNvSpPr/>
            <p:nvPr/>
          </p:nvSpPr>
          <p:spPr>
            <a:xfrm rot="5213454">
              <a:off x="6732769" y="3521446"/>
              <a:ext cx="2353235" cy="237004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8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755" y="403412"/>
            <a:ext cx="8058168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List of some subjects and their objects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693793"/>
              </p:ext>
            </p:extLst>
          </p:nvPr>
        </p:nvGraphicFramePr>
        <p:xfrm>
          <a:off x="1935735" y="1277471"/>
          <a:ext cx="8125884" cy="510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2942"/>
                <a:gridCol w="4062942"/>
              </a:tblGrid>
              <a:tr h="5109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Subject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object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5109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I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me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5109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We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us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5109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You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you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5109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They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them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5109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He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him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5109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She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her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5109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Rahim/</a:t>
                      </a:r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Karim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Rahim/</a:t>
                      </a:r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Karim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5109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The pen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the pen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5109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Animals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animals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9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22" y="0"/>
            <a:ext cx="6907001" cy="47064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Auxiliary verbs of passive voice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047977"/>
              </p:ext>
            </p:extLst>
          </p:nvPr>
        </p:nvGraphicFramePr>
        <p:xfrm>
          <a:off x="270863" y="537883"/>
          <a:ext cx="11782531" cy="6129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8118"/>
                <a:gridCol w="6094413"/>
              </a:tblGrid>
              <a:tr h="510988"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u="none" spc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If the  active voice is-</a:t>
                      </a:r>
                      <a:endParaRPr lang="en-US" sz="2800" b="1" i="0" u="none" spc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spc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Auxiliary of passive voice will be--</a:t>
                      </a:r>
                      <a:endParaRPr lang="en-US" sz="2800" b="1" spc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432227">
                <a:tc>
                  <a:txBody>
                    <a:bodyPr/>
                    <a:lstStyle/>
                    <a:p>
                      <a:pPr algn="r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Present indefinite tense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am/is/are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432227">
                <a:tc>
                  <a:txBody>
                    <a:bodyPr/>
                    <a:lstStyle/>
                    <a:p>
                      <a:pPr algn="r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Present continuous</a:t>
                      </a:r>
                      <a:r>
                        <a:rPr lang="en-US" sz="2100" b="1" spc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tense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am being/ is being/are being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432227">
                <a:tc>
                  <a:txBody>
                    <a:bodyPr/>
                    <a:lstStyle/>
                    <a:p>
                      <a:pPr algn="r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Present perfect tense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have been/ has been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432227">
                <a:tc>
                  <a:txBody>
                    <a:bodyPr/>
                    <a:lstStyle/>
                    <a:p>
                      <a:pPr algn="r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Present perfect continuous tense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have been being/ has been being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432227">
                <a:tc>
                  <a:txBody>
                    <a:bodyPr/>
                    <a:lstStyle/>
                    <a:p>
                      <a:pPr algn="r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Past indefinite tense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was/ were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432227">
                <a:tc>
                  <a:txBody>
                    <a:bodyPr/>
                    <a:lstStyle/>
                    <a:p>
                      <a:pPr algn="r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Past continuous</a:t>
                      </a:r>
                      <a:r>
                        <a:rPr lang="en-US" sz="2100" b="1" spc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tense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was being/ were being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432227">
                <a:tc>
                  <a:txBody>
                    <a:bodyPr/>
                    <a:lstStyle/>
                    <a:p>
                      <a:pPr algn="r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Past perfect tense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had been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432227">
                <a:tc>
                  <a:txBody>
                    <a:bodyPr/>
                    <a:lstStyle/>
                    <a:p>
                      <a:pPr algn="r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Past perfect continuous tense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had been being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432227">
                <a:tc>
                  <a:txBody>
                    <a:bodyPr/>
                    <a:lstStyle/>
                    <a:p>
                      <a:pPr algn="r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Future indefinite tense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shall be/ will be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432227">
                <a:tc>
                  <a:txBody>
                    <a:bodyPr/>
                    <a:lstStyle/>
                    <a:p>
                      <a:pPr algn="r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Future continuous</a:t>
                      </a:r>
                      <a:r>
                        <a:rPr lang="en-US" sz="2100" b="1" spc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tense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shall be being/ will be being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432227">
                <a:tc>
                  <a:txBody>
                    <a:bodyPr/>
                    <a:lstStyle/>
                    <a:p>
                      <a:pPr algn="r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Future perfect tense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shall have been/will have</a:t>
                      </a:r>
                      <a:r>
                        <a:rPr lang="en-US" sz="2100" b="1" spc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been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432227">
                <a:tc>
                  <a:txBody>
                    <a:bodyPr/>
                    <a:lstStyle/>
                    <a:p>
                      <a:pPr algn="r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Future perfect continuous tense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shall have been being/ will have been being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  <a:tr h="432227">
                <a:tc>
                  <a:txBody>
                    <a:bodyPr/>
                    <a:lstStyle/>
                    <a:p>
                      <a:pPr algn="r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Modal verbs (can/ should/ must/ may</a:t>
                      </a:r>
                      <a:r>
                        <a:rPr lang="en-US" sz="2100" b="1" spc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</a:t>
                      </a:r>
                      <a:r>
                        <a:rPr lang="en-US" sz="2100" b="1" spc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etc</a:t>
                      </a:r>
                      <a:r>
                        <a:rPr lang="en-US" sz="2100" b="1" spc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)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can be/should be/must be/may</a:t>
                      </a:r>
                      <a:r>
                        <a:rPr lang="en-US" sz="2100" b="1" spc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be </a:t>
                      </a:r>
                      <a:r>
                        <a:rPr lang="en-US" sz="2100" b="1" spc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etc</a:t>
                      </a:r>
                      <a:endParaRPr lang="en-US" sz="2100" b="1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81259" marR="81259" marT="40341" marB="403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56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019" y="417323"/>
            <a:ext cx="4536952" cy="59120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Active to passive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83" y="1036351"/>
            <a:ext cx="5281824" cy="53788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Assertive sentence.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010" y="2084294"/>
            <a:ext cx="5552687" cy="40341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pulls a rickshaw (make it passive).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010" y="2622177"/>
            <a:ext cx="5383398" cy="53788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rickshaw is pulled by him.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670" y="3897677"/>
            <a:ext cx="7855021" cy="40735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We  should respect a rickshaw puller (Make it passive)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320" y="4437530"/>
            <a:ext cx="7042432" cy="53788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rickshaw puller should be respected by us.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4696" y="3869855"/>
            <a:ext cx="2175657" cy="4073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04060" y="4437531"/>
            <a:ext cx="3196646" cy="4726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04062" y="2014738"/>
            <a:ext cx="824262" cy="5378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82946" y="2594354"/>
            <a:ext cx="1751266" cy="6074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6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979" y="67235"/>
            <a:ext cx="10157354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fisherman is catching fish. (Make it passive)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441" y="6185647"/>
            <a:ext cx="9615629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Fish is being caught by the fisherman.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60911" y="0"/>
            <a:ext cx="2330355" cy="739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32587" y="6051177"/>
            <a:ext cx="3995226" cy="739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0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6952" y="470647"/>
            <a:ext cx="3318069" cy="73958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Activities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0049" y="1411941"/>
            <a:ext cx="7516442" cy="53788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Transform the sentences into passive voice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0812" y="2756647"/>
            <a:ext cx="8329030" cy="2286000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I visited the Nayagra waterfall last year.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Many people enjoy the waterfall all the year round.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The waterfall makes a beautiful view.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You may enjoy it if you want.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I will visit it again.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9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0012" y="1981200"/>
            <a:ext cx="8977166" cy="309282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Nayagra waterfall was visited last year by me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The waterfall is enjoyed all the year round by many people.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beautiful view is made by the waterfall.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It may be enjoyed if it is wanted by you.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It will be visited again by me.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2412" y="918213"/>
            <a:ext cx="8125883" cy="73958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Check your answer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8578" y="605118"/>
            <a:ext cx="7110148" cy="10085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0304" y="1949824"/>
            <a:ext cx="6771569" cy="73958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teaches us English.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609441" y="1748118"/>
            <a:ext cx="1190861" cy="1411941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800301" y="1748118"/>
            <a:ext cx="2465787" cy="1411941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4266089" y="1748118"/>
            <a:ext cx="880304" cy="1411941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5146393" y="1748118"/>
            <a:ext cx="2640912" cy="1411941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441" y="3294529"/>
            <a:ext cx="1190860" cy="6051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Sub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0301" y="3294529"/>
            <a:ext cx="2465788" cy="6051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Verb transitive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6089" y="3294529"/>
            <a:ext cx="1295936" cy="6051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indirect </a:t>
            </a:r>
            <a:r>
              <a:rPr lang="en-US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obj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027" y="3294529"/>
            <a:ext cx="2225278" cy="6051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direct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</a:t>
            </a:r>
            <a:r>
              <a:rPr lang="en-US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bj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5182959" y="3418293"/>
            <a:ext cx="758136" cy="1711573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97077" y="4653149"/>
            <a:ext cx="1929897" cy="9901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Double object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441" y="948830"/>
            <a:ext cx="6636138" cy="39587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 us know the voice change of double object.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726" y="4370295"/>
            <a:ext cx="3724363" cy="40735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(us) = indirect object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725" y="4817296"/>
            <a:ext cx="3724364" cy="40735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(English) = direct object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580" y="5643282"/>
            <a:ext cx="7651873" cy="9099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Note: You can use any object as the subject of passive voice.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But the indirect object is preferred for the subject.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8373" y="201706"/>
            <a:ext cx="3182638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Let’s practice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8020" y="1019426"/>
            <a:ext cx="5349540" cy="302559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teaches us English.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020" y="1646956"/>
            <a:ext cx="6907001" cy="302559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We are taught English by him.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94768" y="1005515"/>
            <a:ext cx="711015" cy="302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8020" y="2212041"/>
            <a:ext cx="6907001" cy="759759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English is taught to us by him.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English is taught us by him.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21073" y="2133600"/>
            <a:ext cx="1996739" cy="42659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44873" y="1600200"/>
            <a:ext cx="1015735" cy="3361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4305783" y="945003"/>
            <a:ext cx="1991777" cy="42659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6240" y="3211064"/>
            <a:ext cx="6907001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Now try to change it into passive voice.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9692" y="4101353"/>
            <a:ext cx="4883704" cy="2487705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He gave me a book.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I taught him a lesson.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They feed me fruits.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We made him captain.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She informed me this.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79412" y="2025715"/>
            <a:ext cx="929939" cy="109848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7765" y="134471"/>
            <a:ext cx="7584158" cy="577296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Book Antiqua" pitchFamily="18" charset="0"/>
              </a:rPr>
              <a:t>Passive voice of silent infinitive</a:t>
            </a:r>
            <a:endParaRPr lang="en-US" b="1" u="sng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863" y="3765176"/>
            <a:ext cx="5281824" cy="672353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was told to do this by me.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372436" y="1803761"/>
            <a:ext cx="4943246" cy="162523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4957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Sometime Infinitive remains silent in the active voice</a:t>
            </a:r>
          </a:p>
        </p:txBody>
      </p:sp>
      <p:sp>
        <p:nvSpPr>
          <p:cNvPr id="6" name="Up Arrow Callout 5"/>
          <p:cNvSpPr/>
          <p:nvPr/>
        </p:nvSpPr>
        <p:spPr>
          <a:xfrm>
            <a:off x="372436" y="4437529"/>
            <a:ext cx="4672383" cy="1344706"/>
          </a:xfrm>
          <a:prstGeom prst="upArrowCallou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Infinitive  must be shown in </a:t>
            </a:r>
          </a:p>
          <a:p>
            <a:pPr algn="ctr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passive voice</a:t>
            </a:r>
          </a:p>
        </p:txBody>
      </p:sp>
      <p:sp>
        <p:nvSpPr>
          <p:cNvPr id="7" name="Oval 6"/>
          <p:cNvSpPr/>
          <p:nvPr/>
        </p:nvSpPr>
        <p:spPr>
          <a:xfrm>
            <a:off x="2505481" y="3630706"/>
            <a:ext cx="406294" cy="806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6294" y="1075765"/>
            <a:ext cx="4638525" cy="1143000"/>
            <a:chOff x="457200" y="1219200"/>
            <a:chExt cx="5219700" cy="129540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457200" y="1219200"/>
              <a:ext cx="5219700" cy="1295400"/>
            </a:xfrm>
            <a:prstGeom prst="wedgeRoundRectCallout">
              <a:avLst>
                <a:gd name="adj1" fmla="val 84925"/>
                <a:gd name="adj2" fmla="val 40593"/>
                <a:gd name="adj3" fmla="val 16667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1524000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I told him 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do 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this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.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65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6040" y="1882588"/>
            <a:ext cx="7448726" cy="672353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 active voice into passive voice.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2334" y="2891117"/>
            <a:ext cx="6771569" cy="242047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He advised me tell the truth.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They elected him go there.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He ordered Rahim solve it.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The bird made the wind blow.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The teacher told him do the sum.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8069" y="470647"/>
            <a:ext cx="4604667" cy="73958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Class activities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922" y="268941"/>
            <a:ext cx="5010961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7412" y="289658"/>
            <a:ext cx="5180251" cy="829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4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9412" y="2258090"/>
            <a:ext cx="5916688" cy="4295110"/>
            <a:chOff x="379412" y="2258090"/>
            <a:chExt cx="5916688" cy="429511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379412" y="2943890"/>
              <a:ext cx="5916688" cy="3609310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3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Hirendra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Debnath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MA(English), Bed</a:t>
              </a: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Assistant Teacher(English)</a:t>
              </a:r>
            </a:p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Puran</a:t>
              </a:r>
              <a:r>
                <a:rPr lang="en-US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Bazar Girls’ High School</a:t>
              </a:r>
            </a:p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01789-916684</a:t>
              </a:r>
            </a:p>
            <a:p>
              <a:pPr algn="ctr"/>
              <a:r>
                <a:rPr lang="en-US" sz="2800" b="1" dirty="0" err="1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</a:t>
              </a:r>
              <a:r>
                <a:rPr lang="en-US" sz="28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Debnath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hirendra0501@gmail.com</a:t>
              </a:r>
            </a:p>
            <a:p>
              <a:pPr algn="ctr"/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72" t="23748" r="36202" b="29854"/>
            <a:stretch/>
          </p:blipFill>
          <p:spPr>
            <a:xfrm>
              <a:off x="1604864" y="5041070"/>
              <a:ext cx="300172" cy="424266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1" t="12958" r="50000" b="18319"/>
            <a:stretch/>
          </p:blipFill>
          <p:spPr>
            <a:xfrm>
              <a:off x="760412" y="5573166"/>
              <a:ext cx="377062" cy="2942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12" y="5981700"/>
              <a:ext cx="421921" cy="342900"/>
            </a:xfrm>
            <a:prstGeom prst="rect">
              <a:avLst/>
            </a:prstGeom>
          </p:spPr>
        </p:pic>
        <p:sp>
          <p:nvSpPr>
            <p:cNvPr id="11" name="Curved Up Ribbon 10"/>
            <p:cNvSpPr/>
            <p:nvPr/>
          </p:nvSpPr>
          <p:spPr>
            <a:xfrm>
              <a:off x="391472" y="2258090"/>
              <a:ext cx="5904628" cy="685800"/>
            </a:xfrm>
            <a:prstGeom prst="ellipseRibbon2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Teacher</a:t>
              </a:r>
              <a:endPara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99060" y="2258090"/>
            <a:ext cx="5467843" cy="4295110"/>
            <a:chOff x="6299060" y="2258090"/>
            <a:chExt cx="5467843" cy="4295110"/>
          </a:xfrm>
        </p:grpSpPr>
        <p:sp>
          <p:nvSpPr>
            <p:cNvPr id="8" name="Curved Up Ribbon 7"/>
            <p:cNvSpPr/>
            <p:nvPr/>
          </p:nvSpPr>
          <p:spPr>
            <a:xfrm>
              <a:off x="6299060" y="2258090"/>
              <a:ext cx="5357952" cy="685800"/>
            </a:xfrm>
            <a:prstGeom prst="ellipseRibbon2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Lesson</a:t>
              </a:r>
              <a:endPara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6299060" y="2961564"/>
              <a:ext cx="5467843" cy="359163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English Grammar and Composition</a:t>
              </a:r>
            </a:p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Class : VI-X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198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422" y="268941"/>
            <a:ext cx="3351927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Exception-1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6952" y="1210236"/>
            <a:ext cx="7262508" cy="40735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the active voice is with reflexive pronoun--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6952" y="1827295"/>
            <a:ext cx="7245579" cy="40735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Subject + auxiliary verb + v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+ by + reflexive pronoun</a:t>
            </a:r>
            <a:endParaRPr lang="en-US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03" r="15061" b="4566"/>
          <a:stretch/>
        </p:blipFill>
        <p:spPr>
          <a:xfrm>
            <a:off x="449675" y="403412"/>
            <a:ext cx="3529206" cy="5983941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536951" y="2420471"/>
            <a:ext cx="3622790" cy="40735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She fans herself.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5415" y="3092824"/>
            <a:ext cx="4799351" cy="53788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She is fanned by herself.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5415" y="4034118"/>
            <a:ext cx="3377321" cy="47064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killed himself.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7751" y="4706471"/>
            <a:ext cx="4689605" cy="53788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was killed by himself.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2015" y="5513294"/>
            <a:ext cx="7533664" cy="80682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Note: If there is reflexive pronoun as object of the sentence, subject and object will not be changed to make it passive.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62000">
              <a:srgbClr val="400040"/>
            </a:gs>
            <a:gs pos="99000">
              <a:srgbClr val="8F00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422" y="268941"/>
            <a:ext cx="3351927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Book Antiqua" pitchFamily="18" charset="0"/>
              </a:rPr>
              <a:t>Exception-2</a:t>
            </a:r>
            <a:endParaRPr lang="en-US" b="1" u="sng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6952" y="1210236"/>
            <a:ext cx="7262508" cy="40735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the active voice is with quasi-passive verb-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6952" y="1748118"/>
            <a:ext cx="7262508" cy="67235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Subject + auxiliary verb + v</a:t>
            </a:r>
            <a:r>
              <a:rPr lang="en-US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+ adjective</a:t>
            </a:r>
            <a:endParaRPr lang="en-US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6952" y="2554942"/>
            <a:ext cx="4401520" cy="40735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rose smells sweet.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5415" y="3092824"/>
            <a:ext cx="4799351" cy="47064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rose is smelt sweet.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5415" y="4034118"/>
            <a:ext cx="4691940" cy="47064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sight looks charming.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7750" y="4706471"/>
            <a:ext cx="5372599" cy="53788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sight is looked charming.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-135431" y="1390230"/>
            <a:ext cx="4841067" cy="5467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8373" y="5513294"/>
            <a:ext cx="7787306" cy="80682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Note: If there is an adjective after the verb of the sentence, subject and adjective will not be changed in the passive voice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6040" y="1882588"/>
            <a:ext cx="7448726" cy="672353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 active voice into passive voice.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8831" y="2860977"/>
            <a:ext cx="5620403" cy="275664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Honey tastes sweet.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The pill tastes bitter.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The food looks delicious.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The man seems strong.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The sky appears blue.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8069" y="470647"/>
            <a:ext cx="4604667" cy="73958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Class activities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922" y="296764"/>
            <a:ext cx="5010961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28" y="268942"/>
            <a:ext cx="2302334" cy="234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804" y="2554941"/>
            <a:ext cx="3725835" cy="2935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39" y="3361765"/>
            <a:ext cx="3647301" cy="402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206" y="5109883"/>
            <a:ext cx="6771569" cy="1644135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Wave1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See you again.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177" y="201706"/>
            <a:ext cx="3385785" cy="47064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Inviting to part-2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44000">
              <a:srgbClr val="000040"/>
            </a:gs>
            <a:gs pos="100000">
              <a:srgbClr val="4000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3" t="12877" r="14336" b="19482"/>
          <a:stretch/>
        </p:blipFill>
        <p:spPr>
          <a:xfrm>
            <a:off x="8343561" y="2353236"/>
            <a:ext cx="2124296" cy="2089755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" y="1"/>
            <a:ext cx="3114922" cy="4442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6202" y="4582689"/>
            <a:ext cx="1523603" cy="574278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Rabbi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59" y="4582689"/>
            <a:ext cx="1963755" cy="570292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 apple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1368" y="2955827"/>
            <a:ext cx="4062942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Rabbi eats an apple.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1638" y="2952614"/>
            <a:ext cx="4536952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 apple is eaten by Rabbi.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-7986"/>
            <a:ext cx="3114922" cy="44429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66786" y="4611057"/>
            <a:ext cx="1477845" cy="570292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Rabbi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3" t="12877" r="14336" b="19482"/>
          <a:stretch/>
        </p:blipFill>
        <p:spPr>
          <a:xfrm>
            <a:off x="1307901" y="2213509"/>
            <a:ext cx="2124296" cy="2089755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6125" y="4582689"/>
            <a:ext cx="1963755" cy="570292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 apple</a:t>
            </a:r>
          </a:p>
        </p:txBody>
      </p:sp>
    </p:spTree>
    <p:extLst>
      <p:ext uri="{BB962C8B-B14F-4D97-AF65-F5344CB8AC3E}">
        <p14:creationId xmlns:p14="http://schemas.microsoft.com/office/powerpoint/2010/main" val="4232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Arrow 12"/>
          <p:cNvSpPr/>
          <p:nvPr/>
        </p:nvSpPr>
        <p:spPr>
          <a:xfrm rot="12215716" flipV="1">
            <a:off x="1657178" y="1820870"/>
            <a:ext cx="4349428" cy="253374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9745" y="605118"/>
            <a:ext cx="8667609" cy="672353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   say  my prayer  regularly.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03527" y="420221"/>
            <a:ext cx="541726" cy="941294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010" y="2978257"/>
            <a:ext cx="3182638" cy="652449"/>
          </a:xfrm>
          <a:prstGeom prst="round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My prayer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8981" y="2978257"/>
            <a:ext cx="1963755" cy="652449"/>
          </a:xfrm>
          <a:prstGeom prst="round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by me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6006" y="2958353"/>
            <a:ext cx="1745124" cy="51797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 said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5507" y="2877404"/>
            <a:ext cx="3385785" cy="820537"/>
          </a:xfrm>
          <a:prstGeom prst="roundRect">
            <a:avLst/>
          </a:prstGeom>
          <a:noFill/>
          <a:ln w="1016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47237" y="2823882"/>
            <a:ext cx="2210931" cy="820537"/>
          </a:xfrm>
          <a:prstGeom prst="roundRect">
            <a:avLst/>
          </a:prstGeom>
          <a:noFill/>
          <a:ln w="1016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ft Arrow 2"/>
          <p:cNvSpPr/>
          <p:nvPr/>
        </p:nvSpPr>
        <p:spPr>
          <a:xfrm rot="18804700">
            <a:off x="3459708" y="2065201"/>
            <a:ext cx="1801916" cy="221235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453501" y="319368"/>
            <a:ext cx="3499201" cy="1210235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82259" y="605118"/>
            <a:ext cx="1269669" cy="635640"/>
          </a:xfrm>
          <a:prstGeom prst="roundRect">
            <a:avLst/>
          </a:prstGeom>
          <a:noFill/>
          <a:ln w="1016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83482" y="2877404"/>
            <a:ext cx="1831506" cy="820537"/>
          </a:xfrm>
          <a:prstGeom prst="roundRect">
            <a:avLst/>
          </a:prstGeom>
          <a:noFill/>
          <a:ln w="1016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1315" y="2978257"/>
            <a:ext cx="2505481" cy="66616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egularly.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6412" y="5715000"/>
            <a:ext cx="6085947" cy="672353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What is it related to?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5" grpId="0" animBg="1"/>
      <p:bldP spid="18" grpId="0"/>
      <p:bldP spid="20" grpId="0"/>
      <p:bldP spid="21" grpId="0"/>
      <p:bldP spid="22" grpId="0" animBg="1"/>
      <p:bldP spid="23" grpId="0" animBg="1"/>
      <p:bldP spid="3" grpId="0" animBg="1"/>
      <p:bldP spid="4" grpId="0" animBg="1"/>
      <p:bldP spid="14" grpId="0" animBg="1"/>
      <p:bldP spid="15" grpId="0" animBg="1"/>
      <p:bldP spid="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82638" y="806823"/>
            <a:ext cx="5688118" cy="2218765"/>
          </a:xfrm>
          <a:prstGeom prst="ellipse">
            <a:avLst/>
          </a:prstGeom>
          <a:noFill/>
          <a:ln w="1524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sz="4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0049" y="3550024"/>
            <a:ext cx="7313295" cy="161364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 us discuss about voice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in our today’s class.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4200" y="1546412"/>
            <a:ext cx="3859795" cy="94129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Voice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62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286598" y="739588"/>
            <a:ext cx="9751060" cy="2017059"/>
          </a:xfrm>
          <a:prstGeom prst="ribbon">
            <a:avLst>
              <a:gd name="adj1" fmla="val 33333"/>
              <a:gd name="adj2" fmla="val 6964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4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Learning outcomes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57461" y="3160059"/>
            <a:ext cx="9480197" cy="268941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After the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have studied this lesson, they will be able to---</a:t>
            </a:r>
          </a:p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a) identify the definition of voice</a:t>
            </a:r>
          </a:p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b) identify the classification of voice</a:t>
            </a:r>
          </a:p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c) identify the structure s of active and passive voice</a:t>
            </a:r>
          </a:p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d) change  voice from active to passive</a:t>
            </a:r>
          </a:p>
        </p:txBody>
      </p:sp>
    </p:spTree>
    <p:extLst>
      <p:ext uri="{BB962C8B-B14F-4D97-AF65-F5344CB8AC3E}">
        <p14:creationId xmlns:p14="http://schemas.microsoft.com/office/powerpoint/2010/main" val="2576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986" y="336177"/>
            <a:ext cx="4469236" cy="73958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What is voice?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188" y="4639235"/>
            <a:ext cx="2234618" cy="2218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145" y="2379545"/>
            <a:ext cx="3250355" cy="4770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4059" y="5076266"/>
            <a:ext cx="5958981" cy="6387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Neymar plays football.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4059" y="5950325"/>
            <a:ext cx="5958981" cy="6387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Football  is played  by Neymar.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17951" y="5042647"/>
            <a:ext cx="1557461" cy="739588"/>
          </a:xfrm>
          <a:prstGeom prst="roundRect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4212" y="5852947"/>
            <a:ext cx="1963755" cy="739588"/>
          </a:xfrm>
          <a:prstGeom prst="roundRect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638" y="1546412"/>
            <a:ext cx="11105374" cy="1075765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Voice is a form of verb which indicates whether the subject </a:t>
            </a: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does something or something is done by subject.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0817 L 0.18796 -0.21875 C 0.22407 -0.269 0.27859 -0.29575 0.33576 -0.29575 C 0.40081 -0.29575 0.45312 -0.269 0.48935 -0.21875 L 0.66389 0.00817 " pathEditMode="relative" rAng="0" ptsTypes="FffFF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1519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79 -0.02451 L -0.25915 0.11642 C -0.29399 0.14828 -0.34607 0.16666 -0.40081 0.16666 C -0.4632 0.16666 -0.5132 0.14828 -0.54781 0.11642 L -0.71389 -0.02451 " pathEditMode="relative" rAng="0" ptsTypes="FffFF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9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/>
        </p:nvSpPr>
        <p:spPr>
          <a:xfrm rot="13496660">
            <a:off x="5748209" y="2942050"/>
            <a:ext cx="2848163" cy="537882"/>
          </a:xfrm>
          <a:prstGeom prst="leftArrow">
            <a:avLst>
              <a:gd name="adj1" fmla="val 44828"/>
              <a:gd name="adj2" fmla="val 93965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31471" y="806824"/>
            <a:ext cx="8396746" cy="53788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Voice is classified into two kinds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Left Arrow 3"/>
          <p:cNvSpPr/>
          <p:nvPr/>
        </p:nvSpPr>
        <p:spPr>
          <a:xfrm rot="18954282">
            <a:off x="3479279" y="2952010"/>
            <a:ext cx="2952419" cy="537882"/>
          </a:xfrm>
          <a:prstGeom prst="leftArrow">
            <a:avLst>
              <a:gd name="adj1" fmla="val 44828"/>
              <a:gd name="adj2" fmla="val 93965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1489746" y="605118"/>
            <a:ext cx="9209334" cy="1680882"/>
          </a:xfrm>
          <a:prstGeom prst="downArrowCallou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896040" y="4303059"/>
            <a:ext cx="3453500" cy="1113086"/>
          </a:xfrm>
          <a:prstGeom prst="downArrowCallout">
            <a:avLst>
              <a:gd name="adj1" fmla="val 44996"/>
              <a:gd name="adj2" fmla="val 47495"/>
              <a:gd name="adj3" fmla="val 25000"/>
              <a:gd name="adj4" fmla="val 6497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Active voice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6094412" y="4303059"/>
            <a:ext cx="3656648" cy="1113086"/>
          </a:xfrm>
          <a:prstGeom prst="downArrowCallout">
            <a:avLst>
              <a:gd name="adj1" fmla="val 44996"/>
              <a:gd name="adj2" fmla="val 47495"/>
              <a:gd name="adj3" fmla="val 25000"/>
              <a:gd name="adj4" fmla="val 6497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Passive voice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6040" y="5446059"/>
            <a:ext cx="3453500" cy="806824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When the subject does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something 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4412" y="5446059"/>
            <a:ext cx="3656648" cy="806824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When something is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done by the subject.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0658" y="201706"/>
            <a:ext cx="3927510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Active - passive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6" r="17019" b="10357"/>
          <a:stretch/>
        </p:blipFill>
        <p:spPr>
          <a:xfrm flipH="1">
            <a:off x="0" y="1882588"/>
            <a:ext cx="1944716" cy="403411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40443" y="1435141"/>
            <a:ext cx="1615039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Extension</a:t>
            </a:r>
            <a:r>
              <a:rPr lang="en-US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67126" y="1426177"/>
            <a:ext cx="1118246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Subject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62326" y="1443663"/>
            <a:ext cx="298084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10126" y="1385849"/>
            <a:ext cx="296951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14926" y="1426177"/>
            <a:ext cx="648697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A/V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05526" y="1420536"/>
            <a:ext cx="1617486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Extension</a:t>
            </a:r>
            <a:r>
              <a:rPr lang="en-US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4526" y="1413871"/>
            <a:ext cx="313603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05726" y="1426177"/>
            <a:ext cx="338577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69440" y="1408230"/>
            <a:ext cx="1769886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Transitive verb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439326" y="1371600"/>
            <a:ext cx="338577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820326" y="1443663"/>
            <a:ext cx="987158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Object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810926" y="1443662"/>
            <a:ext cx="338577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191926" y="1493247"/>
            <a:ext cx="1769886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Extension</a:t>
            </a:r>
            <a:r>
              <a:rPr lang="en-US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937441" y="4267200"/>
            <a:ext cx="10251384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So, he will then read a book in the evening.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907420" y="5029200"/>
            <a:ext cx="10251384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So, a book will then read by him in the evening.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58606" y="3227311"/>
            <a:ext cx="1615039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Extension</a:t>
            </a:r>
            <a:r>
              <a:rPr lang="en-US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85288" y="3163770"/>
            <a:ext cx="1124837" cy="7224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Subject</a:t>
            </a:r>
          </a:p>
          <a:p>
            <a:r>
              <a:rPr lang="en-US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of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object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980489" y="3235833"/>
            <a:ext cx="298084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28289" y="3178019"/>
            <a:ext cx="296951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33089" y="3218347"/>
            <a:ext cx="648697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A/V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723689" y="3212706"/>
            <a:ext cx="1617486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Extension</a:t>
            </a:r>
            <a:r>
              <a:rPr lang="en-US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342689" y="3206041"/>
            <a:ext cx="313603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323889" y="3218347"/>
            <a:ext cx="338577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687603" y="3200400"/>
            <a:ext cx="1769886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Transitive verb</a:t>
            </a:r>
            <a:r>
              <a:rPr lang="en-US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57489" y="3163770"/>
            <a:ext cx="338577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838489" y="2971801"/>
            <a:ext cx="987158" cy="7519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Object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of subject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829089" y="3235832"/>
            <a:ext cx="338577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210089" y="3285417"/>
            <a:ext cx="1769886" cy="487953"/>
          </a:xfrm>
          <a:prstGeom prst="rect">
            <a:avLst/>
          </a:prstGeom>
          <a:noFill/>
          <a:ln w="57150">
            <a:noFill/>
          </a:ln>
        </p:spPr>
        <p:txBody>
          <a:bodyPr wrap="square" lIns="81043" tIns="40522" rIns="81043" bIns="40522" rtlCol="0">
            <a:prstTxWarp prst="textPlain">
              <a:avLst>
                <a:gd name="adj" fmla="val 50028"/>
              </a:avLst>
            </a:prstTxWarp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Extension</a:t>
            </a:r>
            <a:r>
              <a:rPr lang="en-US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en-US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6267" y="878354"/>
            <a:ext cx="3927510" cy="4546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Structure of active voice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30658" y="2209800"/>
            <a:ext cx="3927510" cy="4546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Structure of passive voice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7" grpId="0"/>
      <p:bldP spid="58" grpId="0"/>
      <p:bldP spid="59" grpId="0"/>
      <p:bldP spid="60" grpId="0"/>
      <p:bldP spid="61" grpId="0"/>
      <p:bldP spid="72" grpId="0"/>
      <p:bldP spid="81" grpId="0"/>
      <p:bldP spid="82" grpId="0"/>
      <p:bldP spid="83" grpId="0"/>
      <p:bldP spid="84" grpId="0"/>
      <p:bldP spid="85" grpId="0"/>
      <p:bldP spid="86" grpId="0"/>
      <p:bldP spid="93" grpId="0"/>
      <p:bldP spid="94" grpId="0"/>
      <p:bldP spid="95" grpId="0"/>
      <p:bldP spid="96" grpId="0" animBg="1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 animBg="1"/>
      <p:bldP spid="106" grpId="0"/>
      <p:bldP spid="107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1187</Words>
  <Application>Microsoft Office PowerPoint</Application>
  <PresentationFormat>Custom</PresentationFormat>
  <Paragraphs>257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Hirendra sir</dc:creator>
  <cp:lastModifiedBy>Hirendra Debnath</cp:lastModifiedBy>
  <cp:revision>161</cp:revision>
  <dcterms:created xsi:type="dcterms:W3CDTF">2015-09-11T08:08:24Z</dcterms:created>
  <dcterms:modified xsi:type="dcterms:W3CDTF">2020-06-28T06:34:56Z</dcterms:modified>
</cp:coreProperties>
</file>