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7" r:id="rId3"/>
    <p:sldId id="258" r:id="rId4"/>
    <p:sldId id="259" r:id="rId5"/>
    <p:sldId id="260" r:id="rId6"/>
    <p:sldId id="261" r:id="rId7"/>
    <p:sldId id="266" r:id="rId8"/>
    <p:sldId id="273" r:id="rId9"/>
    <p:sldId id="274" r:id="rId10"/>
    <p:sldId id="275" r:id="rId11"/>
    <p:sldId id="276" r:id="rId12"/>
    <p:sldId id="262" r:id="rId13"/>
    <p:sldId id="268" r:id="rId14"/>
    <p:sldId id="270" r:id="rId15"/>
    <p:sldId id="279" r:id="rId16"/>
    <p:sldId id="271" r:id="rId17"/>
    <p:sldId id="263" r:id="rId18"/>
    <p:sldId id="278" r:id="rId19"/>
    <p:sldId id="264" r:id="rId20"/>
    <p:sldId id="2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37" autoAdjust="0"/>
  </p:normalViewPr>
  <p:slideViewPr>
    <p:cSldViewPr>
      <p:cViewPr varScale="1">
        <p:scale>
          <a:sx n="60" d="100"/>
          <a:sy n="60" d="100"/>
        </p:scale>
        <p:origin x="-165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79CB9-0FE8-4822-8665-E5A6A9687DA9}" type="datetimeFigureOut">
              <a:rPr lang="en-US" smtClean="0"/>
              <a:pPr/>
              <a:t>6/28/2020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C6868-6CEF-418A-8A0A-9EFA35D04027}" type="slidenum">
              <a:rPr lang="en-US" smtClean="0"/>
              <a:pPr/>
              <a:t>‹#›</a:t>
            </a:fld>
            <a:endParaRPr lang="en-US"/>
          </a:p>
        </p:txBody>
      </p:sp>
    </p:spTree>
    <p:extLst>
      <p:ext uri="{BB962C8B-B14F-4D97-AF65-F5344CB8AC3E}">
        <p14:creationId xmlns:p14="http://schemas.microsoft.com/office/powerpoint/2010/main" val="3551614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6C6868-6CEF-418A-8A0A-9EFA35D04027}"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70046"/>
            <a:ext cx="5257800" cy="2646878"/>
          </a:xfrm>
          <a:prstGeom prst="rect">
            <a:avLst/>
          </a:prstGeom>
          <a:noFill/>
        </p:spPr>
        <p:txBody>
          <a:bodyPr wrap="square" rtlCol="0">
            <a:spAutoFit/>
          </a:bodyPr>
          <a:lstStyle/>
          <a:p>
            <a:pPr algn="ctr"/>
            <a:r>
              <a:rPr lang="bn-BD" sz="16600" b="1" dirty="0" smtClean="0">
                <a:solidFill>
                  <a:srgbClr val="006600"/>
                </a:solidFill>
                <a:latin typeface="NikoshBAN" pitchFamily="2" charset="0"/>
                <a:cs typeface="NikoshBAN" pitchFamily="2" charset="0"/>
              </a:rPr>
              <a:t>স্বাগতম</a:t>
            </a:r>
            <a:endParaRPr lang="en-US" sz="2400" b="1" dirty="0">
              <a:solidFill>
                <a:srgbClr val="006600"/>
              </a:solidFill>
              <a:latin typeface="NikoshBAN" pitchFamily="2" charset="0"/>
              <a:cs typeface="NikoshBAN" pitchFamily="2" charset="0"/>
            </a:endParaRPr>
          </a:p>
        </p:txBody>
      </p:sp>
      <p:pic>
        <p:nvPicPr>
          <p:cNvPr id="1026" name="Picture 2" descr="C:\Users\DOEL\Desktop\Digital Content\VIII-Maths\Uploaded\22, 23 Dec-Circle,Pythagorus\ros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33600"/>
            <a:ext cx="8991600" cy="475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007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62000"/>
            <a:ext cx="6858000" cy="4114799"/>
          </a:xfrm>
          <a:prstGeom prst="rect">
            <a:avLst/>
          </a:prstGeom>
        </p:spPr>
      </p:pic>
      <p:sp>
        <p:nvSpPr>
          <p:cNvPr id="3" name="TextBox 2"/>
          <p:cNvSpPr txBox="1"/>
          <p:nvPr/>
        </p:nvSpPr>
        <p:spPr>
          <a:xfrm>
            <a:off x="3352800" y="2819400"/>
            <a:ext cx="106680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কেন্দ্র</a:t>
            </a:r>
            <a:endParaRPr lang="en-US" sz="3600" dirty="0">
              <a:solidFill>
                <a:srgbClr val="FF0000"/>
              </a:solidFill>
              <a:latin typeface="NikoshBAN" pitchFamily="2" charset="0"/>
              <a:cs typeface="NikoshBAN" pitchFamily="2" charset="0"/>
            </a:endParaRPr>
          </a:p>
        </p:txBody>
      </p:sp>
      <p:sp>
        <p:nvSpPr>
          <p:cNvPr id="7" name="TextBox 6"/>
          <p:cNvSpPr txBox="1"/>
          <p:nvPr/>
        </p:nvSpPr>
        <p:spPr>
          <a:xfrm>
            <a:off x="1981200" y="1122220"/>
            <a:ext cx="521297" cy="646331"/>
          </a:xfrm>
          <a:prstGeom prst="rect">
            <a:avLst/>
          </a:prstGeom>
          <a:noFill/>
        </p:spPr>
        <p:txBody>
          <a:bodyPr wrap="none" rtlCol="0">
            <a:spAutoFit/>
          </a:bodyPr>
          <a:lstStyle/>
          <a:p>
            <a:r>
              <a:rPr lang="en-US" sz="3600" dirty="0" smtClean="0">
                <a:latin typeface="NikoshBAN" pitchFamily="2" charset="0"/>
                <a:cs typeface="NikoshBAN" pitchFamily="2" charset="0"/>
              </a:rPr>
              <a:t>A</a:t>
            </a:r>
            <a:endParaRPr lang="en-US" sz="3600" dirty="0">
              <a:latin typeface="NikoshBAN" pitchFamily="2" charset="0"/>
              <a:cs typeface="NikoshBAN" pitchFamily="2" charset="0"/>
            </a:endParaRPr>
          </a:p>
        </p:txBody>
      </p:sp>
      <p:sp>
        <p:nvSpPr>
          <p:cNvPr id="9" name="TextBox 8"/>
          <p:cNvSpPr txBox="1"/>
          <p:nvPr/>
        </p:nvSpPr>
        <p:spPr>
          <a:xfrm>
            <a:off x="5507262" y="3886200"/>
            <a:ext cx="436338" cy="646331"/>
          </a:xfrm>
          <a:prstGeom prst="rect">
            <a:avLst/>
          </a:prstGeom>
          <a:noFill/>
        </p:spPr>
        <p:txBody>
          <a:bodyPr wrap="none" rtlCol="0">
            <a:spAutoFit/>
          </a:bodyPr>
          <a:lstStyle/>
          <a:p>
            <a:r>
              <a:rPr lang="en-US" sz="3600" dirty="0"/>
              <a:t>B</a:t>
            </a:r>
          </a:p>
        </p:txBody>
      </p:sp>
      <p:sp>
        <p:nvSpPr>
          <p:cNvPr id="11" name="TextBox 10"/>
          <p:cNvSpPr txBox="1"/>
          <p:nvPr/>
        </p:nvSpPr>
        <p:spPr>
          <a:xfrm>
            <a:off x="3988918" y="1981200"/>
            <a:ext cx="556563" cy="646331"/>
          </a:xfrm>
          <a:prstGeom prst="rect">
            <a:avLst/>
          </a:prstGeom>
          <a:noFill/>
        </p:spPr>
        <p:txBody>
          <a:bodyPr wrap="none" rtlCol="0">
            <a:spAutoFit/>
          </a:bodyPr>
          <a:lstStyle/>
          <a:p>
            <a:r>
              <a:rPr lang="en-US" sz="3600" dirty="0" smtClean="0">
                <a:latin typeface="NikoshBAN" pitchFamily="2" charset="0"/>
                <a:cs typeface="NikoshBAN" pitchFamily="2" charset="0"/>
              </a:rPr>
              <a:t>O</a:t>
            </a:r>
            <a:endParaRPr lang="en-US" sz="3600" dirty="0">
              <a:latin typeface="NikoshBAN" pitchFamily="2" charset="0"/>
              <a:cs typeface="NikoshBAN" pitchFamily="2" charset="0"/>
            </a:endParaRPr>
          </a:p>
        </p:txBody>
      </p:sp>
      <p:cxnSp>
        <p:nvCxnSpPr>
          <p:cNvPr id="13" name="Straight Connector 12"/>
          <p:cNvCxnSpPr/>
          <p:nvPr/>
        </p:nvCxnSpPr>
        <p:spPr>
          <a:xfrm>
            <a:off x="2880338" y="1676400"/>
            <a:ext cx="2758462" cy="232993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524000" y="2133600"/>
            <a:ext cx="1752600" cy="1836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 y="1905000"/>
            <a:ext cx="1526380" cy="646331"/>
          </a:xfrm>
          <a:prstGeom prst="rect">
            <a:avLst/>
          </a:prstGeom>
          <a:noFill/>
        </p:spPr>
        <p:txBody>
          <a:bodyPr wrap="none" rtlCol="0">
            <a:spAutoFit/>
          </a:bodyPr>
          <a:lstStyle/>
          <a:p>
            <a:r>
              <a:rPr lang="bn-BD" sz="3600" dirty="0" smtClean="0">
                <a:solidFill>
                  <a:srgbClr val="FF0000"/>
                </a:solidFill>
                <a:latin typeface="NikoshBAN" pitchFamily="2" charset="0"/>
                <a:cs typeface="NikoshBAN" pitchFamily="2" charset="0"/>
              </a:rPr>
              <a:t>ব্যাস </a:t>
            </a:r>
            <a:r>
              <a:rPr lang="en-US" sz="3200" dirty="0" smtClean="0">
                <a:solidFill>
                  <a:srgbClr val="FF0000"/>
                </a:solidFill>
                <a:latin typeface="NikoshBAN" pitchFamily="2" charset="0"/>
                <a:cs typeface="NikoshBAN" pitchFamily="2" charset="0"/>
              </a:rPr>
              <a:t>AB</a:t>
            </a:r>
            <a:endParaRPr lang="en-US" sz="3200" dirty="0">
              <a:solidFill>
                <a:srgbClr val="FF0000"/>
              </a:solidFill>
              <a:latin typeface="NikoshBAN" pitchFamily="2" charset="0"/>
              <a:cs typeface="NikoshBAN" pitchFamily="2" charset="0"/>
            </a:endParaRPr>
          </a:p>
        </p:txBody>
      </p:sp>
      <p:sp>
        <p:nvSpPr>
          <p:cNvPr id="22" name="Rounded Rectangle 21"/>
          <p:cNvSpPr/>
          <p:nvPr/>
        </p:nvSpPr>
        <p:spPr>
          <a:xfrm>
            <a:off x="125881" y="4876799"/>
            <a:ext cx="8839200" cy="18288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solidFill>
                  <a:schemeClr val="bg1"/>
                </a:solidFill>
                <a:latin typeface="NikoshBAN" pitchFamily="2" charset="0"/>
                <a:cs typeface="NikoshBAN" pitchFamily="2" charset="0"/>
              </a:rPr>
              <a:t>ব্যাস</a:t>
            </a:r>
            <a:r>
              <a:rPr lang="en-US" sz="3600" dirty="0" smtClean="0">
                <a:solidFill>
                  <a:schemeClr val="bg1"/>
                </a:solidFill>
                <a:latin typeface="NikoshBAN" pitchFamily="2" charset="0"/>
                <a:cs typeface="NikoshBAN" pitchFamily="2" charset="0"/>
              </a:rPr>
              <a:t> (Diameter)</a:t>
            </a:r>
            <a:r>
              <a:rPr lang="bn-BD" sz="3600" dirty="0" smtClean="0">
                <a:solidFill>
                  <a:schemeClr val="bg1"/>
                </a:solidFill>
                <a:latin typeface="NikoshBAN" pitchFamily="2" charset="0"/>
                <a:cs typeface="NikoshBAN" pitchFamily="2" charset="0"/>
              </a:rPr>
              <a:t>: কেন্দ্রগামী জ্যাকে ব্যাস বলে। ব্যাস ব্যাসার্ধের দ্বিগুণ। ব্যাস একটি বৃত্তকে সমান দুটি ভাগে বিভক্ত করে যার প্রতিটি অর্ধবৃত্ত।</a:t>
            </a:r>
            <a:endParaRPr lang="en-US" sz="36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01473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amond(in)">
                                      <p:cBhvr>
                                        <p:cTn id="3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62000"/>
            <a:ext cx="6858000" cy="4114799"/>
          </a:xfrm>
          <a:prstGeom prst="rect">
            <a:avLst/>
          </a:prstGeom>
        </p:spPr>
      </p:pic>
      <p:sp>
        <p:nvSpPr>
          <p:cNvPr id="3" name="TextBox 2"/>
          <p:cNvSpPr txBox="1"/>
          <p:nvPr/>
        </p:nvSpPr>
        <p:spPr>
          <a:xfrm>
            <a:off x="3352800" y="2819400"/>
            <a:ext cx="106680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কেন্দ্র</a:t>
            </a:r>
            <a:endParaRPr lang="en-US" sz="3600" dirty="0">
              <a:solidFill>
                <a:srgbClr val="FF0000"/>
              </a:solidFill>
              <a:latin typeface="NikoshBAN" pitchFamily="2" charset="0"/>
              <a:cs typeface="NikoshBAN" pitchFamily="2" charset="0"/>
            </a:endParaRPr>
          </a:p>
        </p:txBody>
      </p:sp>
      <p:cxnSp>
        <p:nvCxnSpPr>
          <p:cNvPr id="6" name="Straight Connector 5"/>
          <p:cNvCxnSpPr/>
          <p:nvPr/>
        </p:nvCxnSpPr>
        <p:spPr>
          <a:xfrm flipV="1">
            <a:off x="4267200" y="2362201"/>
            <a:ext cx="1676400" cy="533399"/>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93072" y="1944469"/>
            <a:ext cx="431528" cy="646331"/>
          </a:xfrm>
          <a:prstGeom prst="rect">
            <a:avLst/>
          </a:prstGeom>
          <a:noFill/>
        </p:spPr>
        <p:txBody>
          <a:bodyPr wrap="none" rtlCol="0">
            <a:spAutoFit/>
          </a:bodyPr>
          <a:lstStyle/>
          <a:p>
            <a:r>
              <a:rPr lang="en-US" sz="3600" dirty="0" smtClean="0"/>
              <a:t>C</a:t>
            </a:r>
            <a:endParaRPr lang="en-US" sz="3600" dirty="0"/>
          </a:p>
        </p:txBody>
      </p:sp>
      <p:sp>
        <p:nvSpPr>
          <p:cNvPr id="11" name="TextBox 10"/>
          <p:cNvSpPr txBox="1"/>
          <p:nvPr/>
        </p:nvSpPr>
        <p:spPr>
          <a:xfrm>
            <a:off x="3988918" y="1981200"/>
            <a:ext cx="556563" cy="646331"/>
          </a:xfrm>
          <a:prstGeom prst="rect">
            <a:avLst/>
          </a:prstGeom>
          <a:noFill/>
        </p:spPr>
        <p:txBody>
          <a:bodyPr wrap="none" rtlCol="0">
            <a:spAutoFit/>
          </a:bodyPr>
          <a:lstStyle/>
          <a:p>
            <a:r>
              <a:rPr lang="en-US" sz="3600" dirty="0" smtClean="0">
                <a:latin typeface="NikoshBAN" pitchFamily="2" charset="0"/>
                <a:cs typeface="NikoshBAN" pitchFamily="2" charset="0"/>
              </a:rPr>
              <a:t>O</a:t>
            </a:r>
            <a:endParaRPr lang="en-US" sz="3600" dirty="0">
              <a:latin typeface="NikoshBAN" pitchFamily="2" charset="0"/>
              <a:cs typeface="NikoshBAN" pitchFamily="2" charset="0"/>
            </a:endParaRPr>
          </a:p>
        </p:txBody>
      </p:sp>
      <p:cxnSp>
        <p:nvCxnSpPr>
          <p:cNvPr id="16" name="Straight Arrow Connector 15"/>
          <p:cNvCxnSpPr/>
          <p:nvPr/>
        </p:nvCxnSpPr>
        <p:spPr>
          <a:xfrm flipH="1">
            <a:off x="5029200" y="1186934"/>
            <a:ext cx="381000" cy="1403866"/>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34000" y="678359"/>
            <a:ext cx="3657600" cy="769441"/>
          </a:xfrm>
          <a:prstGeom prst="rect">
            <a:avLst/>
          </a:prstGeom>
          <a:noFill/>
        </p:spPr>
        <p:txBody>
          <a:bodyPr wrap="square" rtlCol="0">
            <a:spAutoFit/>
          </a:bodyPr>
          <a:lstStyle/>
          <a:p>
            <a:r>
              <a:rPr lang="bn-BD" sz="4400" dirty="0" smtClean="0">
                <a:solidFill>
                  <a:srgbClr val="FF0000"/>
                </a:solidFill>
                <a:latin typeface="NikoshBAN" pitchFamily="2" charset="0"/>
                <a:cs typeface="NikoshBAN" pitchFamily="2" charset="0"/>
              </a:rPr>
              <a:t>ব্যাসার্ধ</a:t>
            </a:r>
            <a:r>
              <a:rPr lang="en-US" sz="4400" dirty="0" smtClean="0">
                <a:solidFill>
                  <a:srgbClr val="FF0000"/>
                </a:solidFill>
                <a:latin typeface="NikoshBAN" pitchFamily="2" charset="0"/>
                <a:cs typeface="NikoshBAN" pitchFamily="2" charset="0"/>
              </a:rPr>
              <a:t> </a:t>
            </a:r>
            <a:r>
              <a:rPr lang="en-US" sz="3600" dirty="0" smtClean="0">
                <a:solidFill>
                  <a:srgbClr val="FF0000"/>
                </a:solidFill>
                <a:latin typeface="NikoshBAN" pitchFamily="2" charset="0"/>
                <a:cs typeface="NikoshBAN" pitchFamily="2" charset="0"/>
              </a:rPr>
              <a:t>OC</a:t>
            </a:r>
            <a:endParaRPr lang="en-US" sz="4000" dirty="0">
              <a:solidFill>
                <a:srgbClr val="FF0000"/>
              </a:solidFill>
              <a:latin typeface="NikoshBAN" pitchFamily="2" charset="0"/>
              <a:cs typeface="NikoshBAN" pitchFamily="2" charset="0"/>
            </a:endParaRPr>
          </a:p>
        </p:txBody>
      </p:sp>
      <p:sp>
        <p:nvSpPr>
          <p:cNvPr id="22" name="Rounded Rectangle 21"/>
          <p:cNvSpPr/>
          <p:nvPr/>
        </p:nvSpPr>
        <p:spPr>
          <a:xfrm>
            <a:off x="381000" y="5029200"/>
            <a:ext cx="8534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smtClean="0">
                <a:solidFill>
                  <a:schemeClr val="bg1"/>
                </a:solidFill>
                <a:latin typeface="NikoshBAN" pitchFamily="2" charset="0"/>
                <a:cs typeface="NikoshBAN" pitchFamily="2" charset="0"/>
              </a:rPr>
              <a:t>ব্যাসার্ধ</a:t>
            </a:r>
            <a:r>
              <a:rPr lang="en-US" sz="3200" dirty="0" smtClean="0">
                <a:solidFill>
                  <a:schemeClr val="bg1"/>
                </a:solidFill>
                <a:latin typeface="NikoshBAN" pitchFamily="2" charset="0"/>
                <a:cs typeface="NikoshBAN" pitchFamily="2" charset="0"/>
              </a:rPr>
              <a:t> (Radius)</a:t>
            </a:r>
            <a:r>
              <a:rPr lang="bn-BD" sz="3200" dirty="0" smtClean="0">
                <a:solidFill>
                  <a:schemeClr val="bg1"/>
                </a:solidFill>
                <a:latin typeface="NikoshBAN" pitchFamily="2" charset="0"/>
                <a:cs typeface="NikoshBAN" pitchFamily="2" charset="0"/>
              </a:rPr>
              <a:t>: একটি রেখাংশ যা বৃত্তের কেন্দ্রের সাথে বৃত্তের যে কোনো একটি বিন্দুকে যুক্ত করে। কার্যত যেই রেখাংশ ব্যাসের অর্ধেক তাই ব্যাসার্ধ।</a:t>
            </a:r>
            <a:endParaRPr lang="en-US" sz="32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23268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in)">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8"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2209800" y="304800"/>
            <a:ext cx="4572000" cy="213360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chemeClr val="tx1"/>
                </a:solidFill>
                <a:latin typeface="NikoshBAN" pitchFamily="2" charset="0"/>
                <a:cs typeface="NikoshBAN" pitchFamily="2" charset="0"/>
              </a:rPr>
              <a:t>একক কাজ</a:t>
            </a:r>
            <a:endParaRPr lang="en-US" sz="8000" dirty="0">
              <a:solidFill>
                <a:schemeClr val="tx1"/>
              </a:solidFill>
              <a:latin typeface="NikoshBAN" pitchFamily="2" charset="0"/>
              <a:cs typeface="NikoshBAN" pitchFamily="2" charset="0"/>
            </a:endParaRPr>
          </a:p>
        </p:txBody>
      </p:sp>
      <p:sp>
        <p:nvSpPr>
          <p:cNvPr id="4" name="Cube 3"/>
          <p:cNvSpPr/>
          <p:nvPr/>
        </p:nvSpPr>
        <p:spPr>
          <a:xfrm>
            <a:off x="76200" y="2438400"/>
            <a:ext cx="8915400" cy="3657600"/>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3657600"/>
            <a:ext cx="7010400" cy="2123658"/>
          </a:xfrm>
          <a:prstGeom prst="rect">
            <a:avLst/>
          </a:prstGeom>
          <a:noFill/>
        </p:spPr>
        <p:txBody>
          <a:bodyPr wrap="square" rtlCol="0">
            <a:spAutoFit/>
          </a:bodyPr>
          <a:lstStyle/>
          <a:p>
            <a:r>
              <a:rPr lang="bn-BD" sz="4400" dirty="0" smtClean="0">
                <a:latin typeface="NikoshBAN" pitchFamily="2" charset="0"/>
                <a:cs typeface="NikoshBAN" pitchFamily="2" charset="0"/>
              </a:rPr>
              <a:t>১। বৃত্ত অংকন করে ব্যাসার্ধ দেখাও।</a:t>
            </a:r>
          </a:p>
          <a:p>
            <a:endParaRPr lang="bn-BD" sz="4400" dirty="0" smtClean="0">
              <a:latin typeface="NikoshBAN" pitchFamily="2" charset="0"/>
              <a:cs typeface="NikoshBAN" pitchFamily="2" charset="0"/>
            </a:endParaRPr>
          </a:p>
          <a:p>
            <a:r>
              <a:rPr lang="bn-BD" sz="4400" dirty="0" smtClean="0">
                <a:latin typeface="NikoshBAN" pitchFamily="2" charset="0"/>
                <a:cs typeface="NikoshBAN" pitchFamily="2" charset="0"/>
              </a:rPr>
              <a:t>২। বৃত্তের বৃহত্তম জ্যা কোনটি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413807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ounded Rectangle 1"/>
          <p:cNvSpPr/>
          <p:nvPr/>
        </p:nvSpPr>
        <p:spPr>
          <a:xfrm>
            <a:off x="609600" y="228600"/>
            <a:ext cx="8229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u="sng" dirty="0" smtClean="0">
                <a:solidFill>
                  <a:srgbClr val="FF0000"/>
                </a:solidFill>
                <a:latin typeface="NikoshBAN" pitchFamily="2" charset="0"/>
                <a:cs typeface="NikoshBAN" pitchFamily="2" charset="0"/>
              </a:rPr>
              <a:t>বৃত্তের পরিধি (</a:t>
            </a:r>
            <a:r>
              <a:rPr lang="en-US" sz="3600" b="1" u="sng" dirty="0" smtClean="0">
                <a:solidFill>
                  <a:srgbClr val="FF0000"/>
                </a:solidFill>
                <a:latin typeface="NikoshBAN" pitchFamily="2" charset="0"/>
                <a:cs typeface="NikoshBAN" pitchFamily="2" charset="0"/>
              </a:rPr>
              <a:t>Circumference</a:t>
            </a:r>
            <a:r>
              <a:rPr lang="en-US" sz="4400" b="1" u="sng" dirty="0" smtClean="0">
                <a:solidFill>
                  <a:srgbClr val="FF0000"/>
                </a:solidFill>
                <a:latin typeface="NikoshBAN" pitchFamily="2" charset="0"/>
                <a:cs typeface="NikoshBAN" pitchFamily="2" charset="0"/>
              </a:rPr>
              <a:t>)-</a:t>
            </a:r>
            <a:r>
              <a:rPr lang="bn-BD" sz="4400" b="1" u="sng" dirty="0" smtClean="0">
                <a:solidFill>
                  <a:srgbClr val="FF0000"/>
                </a:solidFill>
                <a:latin typeface="NikoshBAN" pitchFamily="2" charset="0"/>
                <a:cs typeface="NikoshBAN" pitchFamily="2" charset="0"/>
              </a:rPr>
              <a:t>এর দৈর্ঘ্য</a:t>
            </a:r>
            <a:endParaRPr lang="bn-BD" sz="4400" b="1" u="sng" dirty="0">
              <a:solidFill>
                <a:srgbClr val="FF0000"/>
              </a:solidFill>
              <a:latin typeface="NikoshBAN" pitchFamily="2" charset="0"/>
              <a:cs typeface="NikoshBAN" pitchFamily="2" charset="0"/>
            </a:endParaRPr>
          </a:p>
        </p:txBody>
      </p:sp>
      <p:sp>
        <p:nvSpPr>
          <p:cNvPr id="8" name="Rounded Rectangle 7"/>
          <p:cNvSpPr/>
          <p:nvPr/>
        </p:nvSpPr>
        <p:spPr>
          <a:xfrm>
            <a:off x="609600" y="1295400"/>
            <a:ext cx="8229600" cy="5257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smtClean="0">
              <a:solidFill>
                <a:schemeClr val="bg1"/>
              </a:solidFill>
              <a:latin typeface="NikoshBAN" pitchFamily="2" charset="0"/>
              <a:cs typeface="NikoshBAN" pitchFamily="2" charset="0"/>
            </a:endParaRPr>
          </a:p>
          <a:p>
            <a:endParaRPr lang="en-US" sz="3600" dirty="0" smtClean="0">
              <a:solidFill>
                <a:schemeClr val="bg1"/>
              </a:solidFill>
              <a:latin typeface="NikoshBAN" pitchFamily="2" charset="0"/>
              <a:cs typeface="NikoshBAN" pitchFamily="2" charset="0"/>
            </a:endParaRPr>
          </a:p>
          <a:p>
            <a:r>
              <a:rPr lang="bn-IN" sz="3600" dirty="0" smtClean="0">
                <a:solidFill>
                  <a:schemeClr val="bg1"/>
                </a:solidFill>
                <a:latin typeface="NikoshBAN" pitchFamily="2" charset="0"/>
                <a:cs typeface="NikoshBAN" pitchFamily="2" charset="0"/>
              </a:rPr>
              <a:t>প্রমাণ করা যা</a:t>
            </a:r>
            <a:r>
              <a:rPr lang="bn-BD" sz="3600" dirty="0" smtClean="0">
                <a:solidFill>
                  <a:schemeClr val="bg1"/>
                </a:solidFill>
                <a:latin typeface="NikoshBAN" pitchFamily="2" charset="0"/>
                <a:cs typeface="NikoshBAN" pitchFamily="2" charset="0"/>
              </a:rPr>
              <a:t>য়</a:t>
            </a:r>
            <a:r>
              <a:rPr lang="bn-IN" sz="3600" dirty="0" smtClean="0">
                <a:solidFill>
                  <a:schemeClr val="bg1"/>
                </a:solidFill>
                <a:latin typeface="NikoshBAN" pitchFamily="2" charset="0"/>
                <a:cs typeface="NikoshBAN" pitchFamily="2" charset="0"/>
              </a:rPr>
              <a:t> যে</a:t>
            </a:r>
            <a:r>
              <a:rPr lang="bn-BD" sz="3600" dirty="0" smtClean="0">
                <a:solidFill>
                  <a:schemeClr val="bg1"/>
                </a:solidFill>
                <a:latin typeface="NikoshBAN" pitchFamily="2" charset="0"/>
                <a:cs typeface="NikoshBAN" pitchFamily="2" charset="0"/>
              </a:rPr>
              <a:t>,</a:t>
            </a:r>
            <a:r>
              <a:rPr lang="bn-IN" sz="3600" dirty="0" smtClean="0">
                <a:solidFill>
                  <a:schemeClr val="bg1"/>
                </a:solidFill>
                <a:latin typeface="NikoshBAN" pitchFamily="2" charset="0"/>
                <a:cs typeface="NikoshBAN" pitchFamily="2" charset="0"/>
              </a:rPr>
              <a:t> বৃত্তের পরিধি ও ব্যাসের অনুপাত হলো একটি</a:t>
            </a:r>
            <a:r>
              <a:rPr lang="en-US" sz="3600" dirty="0" smtClean="0">
                <a:solidFill>
                  <a:schemeClr val="bg1"/>
                </a:solidFill>
                <a:latin typeface="NikoshBAN" pitchFamily="2" charset="0"/>
                <a:cs typeface="NikoshBAN" pitchFamily="2" charset="0"/>
              </a:rPr>
              <a:t> </a:t>
            </a:r>
            <a:r>
              <a:rPr lang="bn-IN" sz="3600" dirty="0" smtClean="0">
                <a:solidFill>
                  <a:schemeClr val="bg1"/>
                </a:solidFill>
                <a:latin typeface="NikoshBAN" pitchFamily="2" charset="0"/>
                <a:cs typeface="NikoshBAN" pitchFamily="2" charset="0"/>
              </a:rPr>
              <a:t>ধ্রুবক</a:t>
            </a:r>
            <a:r>
              <a:rPr lang="en-US" sz="3600" dirty="0" smtClean="0">
                <a:solidFill>
                  <a:schemeClr val="bg1"/>
                </a:solidFill>
                <a:latin typeface="NikoshBAN" pitchFamily="2" charset="0"/>
                <a:cs typeface="NikoshBAN" pitchFamily="2" charset="0"/>
              </a:rPr>
              <a:t> </a:t>
            </a:r>
            <a:r>
              <a:rPr lang="bn-IN" sz="3600" dirty="0" smtClean="0">
                <a:solidFill>
                  <a:schemeClr val="bg1"/>
                </a:solidFill>
                <a:latin typeface="NikoshBAN" pitchFamily="2" charset="0"/>
                <a:cs typeface="NikoshBAN" pitchFamily="2" charset="0"/>
              </a:rPr>
              <a:t>সংখ্যা। একে গ্রিক শব্দ</a:t>
            </a:r>
            <a:r>
              <a:rPr lang="bn-BD" sz="3600" dirty="0" smtClean="0">
                <a:solidFill>
                  <a:schemeClr val="bg1"/>
                </a:solidFill>
                <a:latin typeface="NikoshBAN" pitchFamily="2" charset="0"/>
                <a:cs typeface="NikoshBAN" pitchFamily="2" charset="0"/>
              </a:rPr>
              <a:t> </a:t>
            </a:r>
            <a:r>
              <a:rPr lang="el-GR" sz="3600" dirty="0" smtClean="0">
                <a:solidFill>
                  <a:schemeClr val="bg1"/>
                </a:solidFill>
                <a:cs typeface="NikoshBAN" pitchFamily="2" charset="0"/>
              </a:rPr>
              <a:t>π </a:t>
            </a:r>
            <a:r>
              <a:rPr lang="en-US" sz="3600" dirty="0" smtClean="0">
                <a:solidFill>
                  <a:schemeClr val="bg1"/>
                </a:solidFill>
                <a:latin typeface="NikoshBAN" pitchFamily="2" charset="0"/>
                <a:cs typeface="NikoshBAN" pitchFamily="2" charset="0"/>
              </a:rPr>
              <a:t> (</a:t>
            </a:r>
            <a:r>
              <a:rPr lang="bn-IN" sz="3600" dirty="0" smtClean="0">
                <a:solidFill>
                  <a:schemeClr val="bg1"/>
                </a:solidFill>
                <a:latin typeface="NikoshBAN" pitchFamily="2" charset="0"/>
                <a:cs typeface="NikoshBAN" pitchFamily="2" charset="0"/>
              </a:rPr>
              <a:t>পাই</a:t>
            </a:r>
            <a:r>
              <a:rPr lang="en-US" sz="3600" dirty="0" smtClean="0">
                <a:solidFill>
                  <a:schemeClr val="bg1"/>
                </a:solidFill>
                <a:latin typeface="NikoshBAN" pitchFamily="2" charset="0"/>
                <a:cs typeface="NikoshBAN" pitchFamily="2" charset="0"/>
              </a:rPr>
              <a:t>) </a:t>
            </a:r>
            <a:r>
              <a:rPr lang="bn-IN" sz="3600" dirty="0" smtClean="0">
                <a:solidFill>
                  <a:schemeClr val="bg1"/>
                </a:solidFill>
                <a:latin typeface="NikoshBAN" pitchFamily="2" charset="0"/>
                <a:cs typeface="NikoshBAN" pitchFamily="2" charset="0"/>
              </a:rPr>
              <a:t>বলা হ</a:t>
            </a:r>
            <a:r>
              <a:rPr lang="bn-BD" sz="3600" dirty="0" smtClean="0">
                <a:solidFill>
                  <a:schemeClr val="bg1"/>
                </a:solidFill>
                <a:latin typeface="NikoshBAN" pitchFamily="2" charset="0"/>
                <a:cs typeface="NikoshBAN" pitchFamily="2" charset="0"/>
              </a:rPr>
              <a:t>য়</a:t>
            </a:r>
            <a:r>
              <a:rPr lang="bn-IN" sz="3600" dirty="0" smtClean="0">
                <a:solidFill>
                  <a:schemeClr val="bg1"/>
                </a:solidFill>
                <a:latin typeface="NikoshBAN" pitchFamily="2" charset="0"/>
                <a:cs typeface="NikoshBAN" pitchFamily="2" charset="0"/>
              </a:rPr>
              <a:t>।</a:t>
            </a:r>
            <a:r>
              <a:rPr lang="en-US" sz="3600" dirty="0" smtClean="0">
                <a:solidFill>
                  <a:schemeClr val="bg1"/>
                </a:solidFill>
                <a:latin typeface="NikoshBAN" pitchFamily="2" charset="0"/>
                <a:cs typeface="NikoshBAN" pitchFamily="2" charset="0"/>
              </a:rPr>
              <a:t> </a:t>
            </a:r>
            <a:r>
              <a:rPr lang="bn-IN" sz="3600" dirty="0" smtClean="0">
                <a:solidFill>
                  <a:schemeClr val="bg1"/>
                </a:solidFill>
                <a:latin typeface="NikoshBAN" pitchFamily="2" charset="0"/>
                <a:cs typeface="NikoshBAN" pitchFamily="2" charset="0"/>
              </a:rPr>
              <a:t>একটি</a:t>
            </a:r>
            <a:r>
              <a:rPr lang="en-US" sz="3600" dirty="0" smtClean="0">
                <a:solidFill>
                  <a:schemeClr val="bg1"/>
                </a:solidFill>
                <a:latin typeface="NikoshBAN" pitchFamily="2" charset="0"/>
                <a:cs typeface="NikoshBAN" pitchFamily="2" charset="0"/>
              </a:rPr>
              <a:t> </a:t>
            </a:r>
            <a:r>
              <a:rPr lang="bn-IN" sz="3600" dirty="0" smtClean="0">
                <a:solidFill>
                  <a:schemeClr val="bg1"/>
                </a:solidFill>
                <a:latin typeface="NikoshBAN" pitchFamily="2" charset="0"/>
                <a:cs typeface="NikoshBAN" pitchFamily="2" charset="0"/>
              </a:rPr>
              <a:t>অমূলদ সংখ্যা</a:t>
            </a:r>
            <a:r>
              <a:rPr lang="bn-BD" sz="3600" dirty="0" smtClean="0">
                <a:solidFill>
                  <a:schemeClr val="bg1"/>
                </a:solidFill>
                <a:latin typeface="NikoshBAN" pitchFamily="2" charset="0"/>
                <a:cs typeface="NikoshBAN" pitchFamily="2" charset="0"/>
              </a:rPr>
              <a:t>।</a:t>
            </a:r>
            <a:r>
              <a:rPr lang="en-US" sz="3600" dirty="0" smtClean="0">
                <a:solidFill>
                  <a:schemeClr val="bg1"/>
                </a:solidFill>
                <a:latin typeface="NikoshBAN" pitchFamily="2" charset="0"/>
                <a:cs typeface="NikoshBAN" pitchFamily="2" charset="0"/>
              </a:rPr>
              <a:t> </a:t>
            </a:r>
            <a:endParaRPr lang="bn-BD" sz="3600" dirty="0" smtClean="0">
              <a:solidFill>
                <a:schemeClr val="bg1"/>
              </a:solidFill>
              <a:latin typeface="NikoshBAN" pitchFamily="2" charset="0"/>
              <a:cs typeface="NikoshBAN" pitchFamily="2" charset="0"/>
            </a:endParaRPr>
          </a:p>
          <a:p>
            <a:r>
              <a:rPr lang="bn-BD" sz="3600" dirty="0">
                <a:solidFill>
                  <a:schemeClr val="bg1"/>
                </a:solidFill>
                <a:latin typeface="NikoshBAN" pitchFamily="2" charset="0"/>
                <a:cs typeface="NikoshBAN" pitchFamily="2" charset="0"/>
              </a:rPr>
              <a:t>সংজ্ঞাতেই বলা আছে, পরিধি ও ব্যাসের অনুপাত হচ্ছে </a:t>
            </a:r>
            <a:r>
              <a:rPr lang="el-GR" sz="3600" dirty="0">
                <a:solidFill>
                  <a:schemeClr val="bg1"/>
                </a:solidFill>
                <a:cs typeface="NikoshBAN" pitchFamily="2" charset="0"/>
              </a:rPr>
              <a:t>π, </a:t>
            </a:r>
            <a:r>
              <a:rPr lang="bn-BD" sz="3600" dirty="0">
                <a:solidFill>
                  <a:schemeClr val="bg1"/>
                </a:solidFill>
                <a:latin typeface="NikoshBAN" pitchFamily="2" charset="0"/>
                <a:cs typeface="NikoshBAN" pitchFamily="2" charset="0"/>
              </a:rPr>
              <a:t>যার মান </a:t>
            </a:r>
            <a:r>
              <a:rPr lang="bn-BD" sz="3600" dirty="0">
                <a:solidFill>
                  <a:schemeClr val="bg1"/>
                </a:solidFill>
                <a:latin typeface="+mj-lt"/>
                <a:cs typeface="NikoshBAN" pitchFamily="2" charset="0"/>
              </a:rPr>
              <a:t>3.1416.</a:t>
            </a:r>
            <a:r>
              <a:rPr lang="bn-BD" sz="3600" dirty="0">
                <a:solidFill>
                  <a:schemeClr val="bg1"/>
                </a:solidFill>
                <a:latin typeface="NikoshBAN" pitchFamily="2" charset="0"/>
                <a:cs typeface="NikoshBAN" pitchFamily="2" charset="0"/>
              </a:rPr>
              <a:t>. যা যেকোনো বৃত্তের ক্ষেত্রে সত্য।</a:t>
            </a:r>
          </a:p>
          <a:p>
            <a:r>
              <a:rPr lang="bn-BD" sz="3600" dirty="0">
                <a:solidFill>
                  <a:schemeClr val="bg1"/>
                </a:solidFill>
                <a:latin typeface="NikoshBAN" pitchFamily="2" charset="0"/>
                <a:cs typeface="NikoshBAN" pitchFamily="2" charset="0"/>
              </a:rPr>
              <a:t>অর্থাৎ, পরিধি ÷ ব্যাস = </a:t>
            </a:r>
            <a:r>
              <a:rPr lang="el-GR" sz="3600" dirty="0">
                <a:solidFill>
                  <a:schemeClr val="bg1"/>
                </a:solidFill>
                <a:cs typeface="NikoshBAN" pitchFamily="2" charset="0"/>
              </a:rPr>
              <a:t>π </a:t>
            </a:r>
          </a:p>
          <a:p>
            <a:r>
              <a:rPr lang="bn-BD" sz="3600" dirty="0">
                <a:solidFill>
                  <a:schemeClr val="bg1"/>
                </a:solidFill>
                <a:latin typeface="NikoshBAN" pitchFamily="2" charset="0"/>
                <a:cs typeface="NikoshBAN" pitchFamily="2" charset="0"/>
              </a:rPr>
              <a:t>বা, পরিধি = </a:t>
            </a:r>
            <a:r>
              <a:rPr lang="el-GR" sz="3600" dirty="0">
                <a:solidFill>
                  <a:schemeClr val="bg1"/>
                </a:solidFill>
                <a:cs typeface="NikoshBAN" pitchFamily="2" charset="0"/>
              </a:rPr>
              <a:t>π × </a:t>
            </a:r>
            <a:r>
              <a:rPr lang="bn-BD" sz="3600" dirty="0">
                <a:solidFill>
                  <a:schemeClr val="bg1"/>
                </a:solidFill>
                <a:latin typeface="NikoshBAN" pitchFamily="2" charset="0"/>
                <a:cs typeface="NikoshBAN" pitchFamily="2" charset="0"/>
              </a:rPr>
              <a:t>ব্যাস </a:t>
            </a:r>
            <a:r>
              <a:rPr lang="bn-BD" sz="3600" dirty="0">
                <a:solidFill>
                  <a:schemeClr val="bg1"/>
                </a:solidFill>
                <a:cs typeface="NikoshBAN" pitchFamily="2" charset="0"/>
              </a:rPr>
              <a:t>= </a:t>
            </a:r>
            <a:r>
              <a:rPr lang="el-GR" sz="3600" dirty="0">
                <a:solidFill>
                  <a:schemeClr val="bg1"/>
                </a:solidFill>
                <a:cs typeface="NikoshBAN" pitchFamily="2" charset="0"/>
              </a:rPr>
              <a:t>π × 2</a:t>
            </a:r>
            <a:r>
              <a:rPr lang="en-US" sz="3600" dirty="0">
                <a:solidFill>
                  <a:schemeClr val="bg1"/>
                </a:solidFill>
                <a:cs typeface="NikoshBAN" pitchFamily="2" charset="0"/>
              </a:rPr>
              <a:t>r = 2</a:t>
            </a:r>
            <a:r>
              <a:rPr lang="el-GR" sz="3600" dirty="0">
                <a:solidFill>
                  <a:schemeClr val="bg1"/>
                </a:solidFill>
                <a:cs typeface="NikoshBAN" pitchFamily="2" charset="0"/>
              </a:rPr>
              <a:t>π</a:t>
            </a:r>
            <a:r>
              <a:rPr lang="en-US" sz="3600" dirty="0">
                <a:solidFill>
                  <a:schemeClr val="bg1"/>
                </a:solidFill>
                <a:cs typeface="NikoshBAN" pitchFamily="2" charset="0"/>
              </a:rPr>
              <a:t>r</a:t>
            </a:r>
          </a:p>
          <a:p>
            <a:endParaRPr lang="bn-BD" sz="3600" dirty="0" smtClean="0">
              <a:solidFill>
                <a:schemeClr val="bg1"/>
              </a:solidFill>
              <a:latin typeface="NikoshBAN" pitchFamily="2" charset="0"/>
              <a:cs typeface="NikoshBAN" pitchFamily="2" charset="0"/>
            </a:endParaRPr>
          </a:p>
          <a:p>
            <a:pPr algn="ctr"/>
            <a:endParaRPr lang="en-US" sz="3600" dirty="0" smtClean="0">
              <a:solidFill>
                <a:schemeClr val="bg1"/>
              </a:solidFill>
              <a:latin typeface="NikoshBAN" pitchFamily="2" charset="0"/>
              <a:cs typeface="NikoshBAN" pitchFamily="2" charset="0"/>
            </a:endParaRPr>
          </a:p>
        </p:txBody>
      </p:sp>
      <p:sp>
        <p:nvSpPr>
          <p:cNvPr id="3089" name="AutoShape 17" descr="\pi"/>
          <p:cNvSpPr>
            <a:spLocks noChangeAspect="1" noChangeArrowheads="1"/>
          </p:cNvSpPr>
          <p:nvPr/>
        </p:nvSpPr>
        <p:spPr bwMode="auto">
          <a:xfrm>
            <a:off x="48799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90" name="AutoShape 18" descr="\pi"/>
          <p:cNvSpPr>
            <a:spLocks noChangeAspect="1" noChangeArrowheads="1"/>
          </p:cNvSpPr>
          <p:nvPr/>
        </p:nvSpPr>
        <p:spPr bwMode="auto">
          <a:xfrm>
            <a:off x="59896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92" name="AutoShape 20" descr="{\displaystyle C=\pi d=2\pi 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ounded Rectangle 1"/>
          <p:cNvSpPr/>
          <p:nvPr/>
        </p:nvSpPr>
        <p:spPr>
          <a:xfrm>
            <a:off x="685800" y="304800"/>
            <a:ext cx="8229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u="sng" dirty="0" smtClean="0">
                <a:solidFill>
                  <a:srgbClr val="FF0000"/>
                </a:solidFill>
                <a:latin typeface="NikoshBAN" pitchFamily="2" charset="0"/>
                <a:cs typeface="NikoshBAN" pitchFamily="2" charset="0"/>
              </a:rPr>
              <a:t>বৃত্তের ক্ষেত্রফল (</a:t>
            </a:r>
            <a:r>
              <a:rPr lang="en-US" sz="4400" b="1" u="sng" dirty="0" smtClean="0">
                <a:solidFill>
                  <a:srgbClr val="FF0000"/>
                </a:solidFill>
                <a:latin typeface="NikoshBAN" pitchFamily="2" charset="0"/>
                <a:cs typeface="NikoshBAN" pitchFamily="2" charset="0"/>
              </a:rPr>
              <a:t>Area</a:t>
            </a:r>
            <a:r>
              <a:rPr lang="en-US" sz="5400" b="1" u="sng" dirty="0" smtClean="0">
                <a:solidFill>
                  <a:srgbClr val="FF0000"/>
                </a:solidFill>
                <a:latin typeface="NikoshBAN" pitchFamily="2" charset="0"/>
                <a:cs typeface="NikoshBAN" pitchFamily="2" charset="0"/>
              </a:rPr>
              <a:t>)-</a:t>
            </a:r>
            <a:r>
              <a:rPr lang="bn-BD" sz="5400" b="1" u="sng" dirty="0" smtClean="0">
                <a:solidFill>
                  <a:srgbClr val="FF0000"/>
                </a:solidFill>
                <a:latin typeface="NikoshBAN" pitchFamily="2" charset="0"/>
                <a:cs typeface="NikoshBAN" pitchFamily="2" charset="0"/>
              </a:rPr>
              <a:t>নির্ণয়</a:t>
            </a:r>
            <a:endParaRPr lang="bn-BD" sz="5400" b="1" u="sng" dirty="0">
              <a:solidFill>
                <a:srgbClr val="FF0000"/>
              </a:solidFill>
              <a:latin typeface="NikoshBAN" pitchFamily="2" charset="0"/>
              <a:cs typeface="NikoshBAN" pitchFamily="2" charset="0"/>
            </a:endParaRPr>
          </a:p>
        </p:txBody>
      </p:sp>
      <p:sp>
        <p:nvSpPr>
          <p:cNvPr id="8" name="Rounded Rectangle 7"/>
          <p:cNvSpPr/>
          <p:nvPr/>
        </p:nvSpPr>
        <p:spPr>
          <a:xfrm>
            <a:off x="609600" y="1295400"/>
            <a:ext cx="8229600" cy="5181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BD" sz="2800" dirty="0" smtClean="0">
              <a:solidFill>
                <a:srgbClr val="002060"/>
              </a:solidFill>
              <a:latin typeface="NikoshBAN" pitchFamily="2" charset="0"/>
              <a:cs typeface="NikoshBAN" pitchFamily="2" charset="0"/>
            </a:endParaRPr>
          </a:p>
          <a:p>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একটা </a:t>
            </a:r>
            <a:r>
              <a:rPr lang="bn-BD" sz="2800" dirty="0">
                <a:latin typeface="NikoshBAN" pitchFamily="2" charset="0"/>
                <a:cs typeface="NikoshBAN" pitchFamily="2" charset="0"/>
              </a:rPr>
              <a:t>বৃত্তকে যদি নিচের চিত্রের মতো করে অনেকগুলা ক্ষুদ্র ক্ষুদ্র খণ্ডে ভাগ করা হয় এবং মোট খণ্ডগুলোর অর্ধেককে উপরে এবং বাকী অর্ধেককে নিচে ফাঁকে ফাঁকে সাজানো হয় তবে একটা আয়তক্ষেত্রের মতো আকার </a:t>
            </a:r>
            <a:r>
              <a:rPr lang="bn-BD" sz="2800" dirty="0" smtClean="0">
                <a:latin typeface="NikoshBAN" pitchFamily="2" charset="0"/>
                <a:cs typeface="NikoshBAN" pitchFamily="2" charset="0"/>
              </a:rPr>
              <a:t>ধারণ </a:t>
            </a:r>
            <a:r>
              <a:rPr lang="bn-BD" sz="2800" dirty="0">
                <a:latin typeface="NikoshBAN" pitchFamily="2" charset="0"/>
                <a:cs typeface="NikoshBAN" pitchFamily="2" charset="0"/>
              </a:rPr>
              <a:t>করে।</a:t>
            </a:r>
          </a:p>
          <a:p>
            <a:r>
              <a:rPr lang="bn-BD" sz="2800" dirty="0">
                <a:latin typeface="NikoshBAN" pitchFamily="2" charset="0"/>
                <a:cs typeface="NikoshBAN" pitchFamily="2" charset="0"/>
              </a:rPr>
              <a:t>এই আয়তক্ষেত্রের দৈর্ঘ্য কিন্তু বৃত্তটির পরিধির অর্ধেক অর্থাৎ </a:t>
            </a:r>
            <a:r>
              <a:rPr lang="el-GR" sz="2800" dirty="0">
                <a:cs typeface="NikoshBAN" pitchFamily="2" charset="0"/>
              </a:rPr>
              <a:t>π</a:t>
            </a:r>
            <a:r>
              <a:rPr lang="en-US" sz="2800" dirty="0">
                <a:latin typeface="NikoshBAN" pitchFamily="2" charset="0"/>
                <a:cs typeface="NikoshBAN" pitchFamily="2" charset="0"/>
              </a:rPr>
              <a:t>r, </a:t>
            </a:r>
            <a:r>
              <a:rPr lang="bn-BD" sz="2800" dirty="0">
                <a:latin typeface="NikoshBAN" pitchFamily="2" charset="0"/>
                <a:cs typeface="NikoshBAN" pitchFamily="2" charset="0"/>
              </a:rPr>
              <a:t>আর প্রস্থ হচ্ছে বৃত্তটির ব্যাসার্ধ অর্থাৎ </a:t>
            </a:r>
            <a:r>
              <a:rPr lang="en-US" sz="2800" dirty="0">
                <a:latin typeface="NikoshBAN" pitchFamily="2" charset="0"/>
                <a:cs typeface="NikoshBAN" pitchFamily="2" charset="0"/>
              </a:rPr>
              <a:t>r, </a:t>
            </a:r>
            <a:r>
              <a:rPr lang="bn-BD" sz="2800" dirty="0">
                <a:latin typeface="NikoshBAN" pitchFamily="2" charset="0"/>
                <a:cs typeface="NikoshBAN" pitchFamily="2" charset="0"/>
              </a:rPr>
              <a:t>তাহলে আয়তক্ষেত্রের ক্ষেত্রফল = (দৈর্ঘ্য × প্রস্থ) অর্থাৎ,</a:t>
            </a:r>
          </a:p>
          <a:p>
            <a:r>
              <a:rPr lang="bn-BD" sz="2800" dirty="0">
                <a:latin typeface="NikoshBAN" pitchFamily="2" charset="0"/>
                <a:cs typeface="NikoshBAN" pitchFamily="2" charset="0"/>
              </a:rPr>
              <a:t>আয়তক্ষেত্রের </a:t>
            </a:r>
            <a:r>
              <a:rPr lang="en-US" sz="2800" dirty="0">
                <a:latin typeface="+mj-lt"/>
                <a:cs typeface="NikoshBAN" pitchFamily="2" charset="0"/>
              </a:rPr>
              <a:t>Area = </a:t>
            </a:r>
            <a:r>
              <a:rPr lang="el-GR" sz="2800" dirty="0">
                <a:latin typeface="+mj-lt"/>
                <a:cs typeface="NikoshBAN" pitchFamily="2" charset="0"/>
              </a:rPr>
              <a:t>π</a:t>
            </a:r>
            <a:r>
              <a:rPr lang="en-US" sz="2800" dirty="0">
                <a:latin typeface="+mj-lt"/>
                <a:cs typeface="NikoshBAN" pitchFamily="2" charset="0"/>
              </a:rPr>
              <a:t>r × r = </a:t>
            </a:r>
            <a:r>
              <a:rPr lang="el-GR" sz="2800" dirty="0">
                <a:latin typeface="+mj-lt"/>
                <a:cs typeface="NikoshBAN" pitchFamily="2" charset="0"/>
              </a:rPr>
              <a:t>π</a:t>
            </a:r>
            <a:r>
              <a:rPr lang="en-US" sz="2800" dirty="0">
                <a:latin typeface="+mj-lt"/>
                <a:cs typeface="NikoshBAN" pitchFamily="2" charset="0"/>
              </a:rPr>
              <a:t>r²</a:t>
            </a:r>
          </a:p>
          <a:p>
            <a:r>
              <a:rPr lang="bn-BD" sz="2800" dirty="0">
                <a:latin typeface="NikoshBAN" pitchFamily="2" charset="0"/>
                <a:cs typeface="NikoshBAN" pitchFamily="2" charset="0"/>
              </a:rPr>
              <a:t>আবার এই আয়তক্ষেত্রটি যেহেতু সম্পূর্ণ বৃত্তটি দিয়েই তৈরি, সেহেতু আয়তক্ষেত্রের ক্ষেত্রফলই হবে বৃত্তের ক্ষেত্রফল অর্থাৎ </a:t>
            </a:r>
            <a:r>
              <a:rPr lang="el-GR" sz="2800" dirty="0">
                <a:latin typeface="+mj-lt"/>
                <a:cs typeface="NikoshBAN" pitchFamily="2" charset="0"/>
              </a:rPr>
              <a:t>π</a:t>
            </a:r>
            <a:r>
              <a:rPr lang="en-US" sz="2800" dirty="0">
                <a:latin typeface="+mj-lt"/>
                <a:cs typeface="NikoshBAN" pitchFamily="2" charset="0"/>
              </a:rPr>
              <a:t>r²</a:t>
            </a:r>
          </a:p>
          <a:p>
            <a:endParaRPr lang="en-US" sz="2800" dirty="0" smtClean="0">
              <a:solidFill>
                <a:srgbClr val="002060"/>
              </a:solidFill>
              <a:latin typeface="NikoshBAN" pitchFamily="2" charset="0"/>
              <a:cs typeface="NikoshBAN" pitchFamily="2" charset="0"/>
            </a:endParaRPr>
          </a:p>
          <a:p>
            <a:endParaRPr lang="bn-BD" sz="2800" dirty="0" smtClean="0">
              <a:solidFill>
                <a:srgbClr val="002060"/>
              </a:solidFill>
              <a:latin typeface="NikoshBAN" pitchFamily="2" charset="0"/>
              <a:cs typeface="NikoshBAN" pitchFamily="2" charset="0"/>
            </a:endParaRPr>
          </a:p>
          <a:p>
            <a:pPr algn="ctr"/>
            <a:endParaRPr lang="en-US" sz="2800" dirty="0" smtClean="0">
              <a:solidFill>
                <a:srgbClr val="002060"/>
              </a:solidFill>
              <a:latin typeface="NikoshBAN" pitchFamily="2" charset="0"/>
              <a:cs typeface="NikoshBAN" pitchFamily="2" charset="0"/>
            </a:endParaRPr>
          </a:p>
        </p:txBody>
      </p:sp>
      <p:sp>
        <p:nvSpPr>
          <p:cNvPr id="3089" name="AutoShape 17" descr="\pi"/>
          <p:cNvSpPr>
            <a:spLocks noChangeAspect="1" noChangeArrowheads="1"/>
          </p:cNvSpPr>
          <p:nvPr/>
        </p:nvSpPr>
        <p:spPr bwMode="auto">
          <a:xfrm>
            <a:off x="48799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90" name="AutoShape 18" descr="\pi"/>
          <p:cNvSpPr>
            <a:spLocks noChangeAspect="1" noChangeArrowheads="1"/>
          </p:cNvSpPr>
          <p:nvPr/>
        </p:nvSpPr>
        <p:spPr bwMode="auto">
          <a:xfrm>
            <a:off x="59896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92" name="AutoShape 20" descr="{\displaystyle C=\pi d=2\pi 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hat is the Area of a Circle Part 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399" y="304800"/>
            <a:ext cx="8805333" cy="5638800"/>
          </a:xfrm>
          <a:prstGeom prst="rect">
            <a:avLst/>
          </a:prstGeom>
        </p:spPr>
      </p:pic>
    </p:spTree>
    <p:extLst>
      <p:ext uri="{BB962C8B-B14F-4D97-AF65-F5344CB8AC3E}">
        <p14:creationId xmlns:p14="http://schemas.microsoft.com/office/powerpoint/2010/main" val="2738750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2209800" y="304800"/>
            <a:ext cx="4572000" cy="213360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chemeClr val="tx1"/>
                </a:solidFill>
                <a:latin typeface="NikoshBAN" pitchFamily="2" charset="0"/>
                <a:cs typeface="NikoshBAN" pitchFamily="2" charset="0"/>
              </a:rPr>
              <a:t>দলীয় কাজ</a:t>
            </a:r>
            <a:endParaRPr lang="en-US" sz="8000" dirty="0">
              <a:solidFill>
                <a:schemeClr val="tx1"/>
              </a:solidFill>
              <a:latin typeface="NikoshBAN" pitchFamily="2" charset="0"/>
              <a:cs typeface="NikoshBAN" pitchFamily="2" charset="0"/>
            </a:endParaRPr>
          </a:p>
        </p:txBody>
      </p:sp>
      <p:sp>
        <p:nvSpPr>
          <p:cNvPr id="4" name="Cube 3"/>
          <p:cNvSpPr/>
          <p:nvPr/>
        </p:nvSpPr>
        <p:spPr>
          <a:xfrm>
            <a:off x="76200" y="2438400"/>
            <a:ext cx="8915400" cy="4419600"/>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3657600"/>
            <a:ext cx="7010400" cy="2800767"/>
          </a:xfrm>
          <a:prstGeom prst="rect">
            <a:avLst/>
          </a:prstGeom>
          <a:noFill/>
        </p:spPr>
        <p:txBody>
          <a:bodyPr wrap="square" rtlCol="0">
            <a:spAutoFit/>
          </a:bodyPr>
          <a:lstStyle/>
          <a:p>
            <a:r>
              <a:rPr lang="bn-BD" sz="4400" dirty="0" smtClean="0">
                <a:latin typeface="NikoshBAN" pitchFamily="2" charset="0"/>
                <a:cs typeface="NikoshBAN" pitchFamily="2" charset="0"/>
              </a:rPr>
              <a:t>১। কোন বৃত্তের ব্যাসার্ধ ১২ সেমি হলে পরিধি কত?</a:t>
            </a:r>
          </a:p>
          <a:p>
            <a:r>
              <a:rPr lang="bn-BD" sz="4400" dirty="0" smtClean="0">
                <a:latin typeface="NikoshBAN" pitchFamily="2" charset="0"/>
                <a:cs typeface="NikoshBAN" pitchFamily="2" charset="0"/>
              </a:rPr>
              <a:t>২। বৃত্তের ব্যাস ১৮ সেমি হলে ক্ষেত্রফল নির্ণয় কর।</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413807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1447800" y="76200"/>
            <a:ext cx="6400800" cy="1676400"/>
          </a:xfrm>
          <a:prstGeom prst="can">
            <a:avLst>
              <a:gd name="adj" fmla="val 4886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chemeClr val="tx1"/>
                </a:solidFill>
                <a:latin typeface="NikoshBAN" pitchFamily="2" charset="0"/>
                <a:cs typeface="NikoshBAN" pitchFamily="2" charset="0"/>
              </a:rPr>
              <a:t>মূল্যায়ন</a:t>
            </a:r>
            <a:endParaRPr lang="en-US" sz="6600" b="1" dirty="0">
              <a:solidFill>
                <a:schemeClr val="tx1"/>
              </a:solidFill>
              <a:latin typeface="NikoshBAN" pitchFamily="2" charset="0"/>
              <a:cs typeface="NikoshBAN" pitchFamily="2" charset="0"/>
            </a:endParaRPr>
          </a:p>
        </p:txBody>
      </p:sp>
      <p:sp>
        <p:nvSpPr>
          <p:cNvPr id="6" name="Rectangle 5"/>
          <p:cNvSpPr/>
          <p:nvPr/>
        </p:nvSpPr>
        <p:spPr>
          <a:xfrm>
            <a:off x="533400" y="1828800"/>
            <a:ext cx="8229600" cy="3200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BD" sz="3200" dirty="0" smtClean="0">
              <a:solidFill>
                <a:schemeClr val="bg1"/>
              </a:solidFill>
              <a:latin typeface="NikoshBAN" pitchFamily="2" charset="0"/>
              <a:cs typeface="NikoshBAN" pitchFamily="2" charset="0"/>
            </a:endParaRPr>
          </a:p>
          <a:p>
            <a:endParaRPr lang="bn-BD" sz="3200" dirty="0" smtClean="0">
              <a:solidFill>
                <a:schemeClr val="bg1"/>
              </a:solidFill>
              <a:latin typeface="NikoshBAN" pitchFamily="2" charset="0"/>
              <a:cs typeface="NikoshBAN" pitchFamily="2" charset="0"/>
            </a:endParaRPr>
          </a:p>
          <a:p>
            <a:endParaRPr lang="bn-BD" sz="3200" dirty="0" smtClean="0">
              <a:solidFill>
                <a:schemeClr val="bg1"/>
              </a:solidFill>
              <a:latin typeface="NikoshBAN" pitchFamily="2" charset="0"/>
              <a:cs typeface="NikoshBAN" pitchFamily="2" charset="0"/>
            </a:endParaRPr>
          </a:p>
          <a:p>
            <a:endParaRPr lang="bn-BD" sz="3200" dirty="0" smtClean="0">
              <a:solidFill>
                <a:schemeClr val="bg1"/>
              </a:solidFill>
              <a:latin typeface="NikoshBAN" pitchFamily="2" charset="0"/>
              <a:cs typeface="NikoshBAN" pitchFamily="2" charset="0"/>
            </a:endParaRPr>
          </a:p>
          <a:p>
            <a:r>
              <a:rPr lang="bn-BD" sz="3600" dirty="0" smtClean="0">
                <a:solidFill>
                  <a:schemeClr val="bg1"/>
                </a:solidFill>
                <a:latin typeface="NikoshBAN" pitchFamily="2" charset="0"/>
                <a:cs typeface="NikoshBAN" pitchFamily="2" charset="0"/>
              </a:rPr>
              <a:t>১। </a:t>
            </a:r>
            <a:r>
              <a:rPr lang="bn-IN" sz="3600" dirty="0">
                <a:latin typeface="NikoshBAN" pitchFamily="2" charset="0"/>
                <a:cs typeface="NikoshBAN" pitchFamily="2" charset="0"/>
              </a:rPr>
              <a:t>বৃত্তের সম্পূর্ণ দৈর্ঘকে কী বলে</a:t>
            </a:r>
            <a:r>
              <a:rPr lang="en-US" sz="3600" dirty="0">
                <a:latin typeface="NikoshBAN" pitchFamily="2" charset="0"/>
                <a:cs typeface="NikoshBAN" pitchFamily="2" charset="0"/>
              </a:rPr>
              <a:t>?</a:t>
            </a:r>
            <a:br>
              <a:rPr lang="en-US" sz="3600" dirty="0">
                <a:latin typeface="NikoshBAN" pitchFamily="2" charset="0"/>
                <a:cs typeface="NikoshBAN" pitchFamily="2" charset="0"/>
              </a:rPr>
            </a:br>
            <a:r>
              <a:rPr lang="en-US" sz="3600" dirty="0" smtClean="0">
                <a:latin typeface="NikoshBAN" pitchFamily="2" charset="0"/>
                <a:cs typeface="NikoshBAN" pitchFamily="2" charset="0"/>
              </a:rPr>
              <a:t> </a:t>
            </a:r>
            <a:r>
              <a:rPr lang="bn-IN" sz="3600" dirty="0">
                <a:latin typeface="NikoshBAN" pitchFamily="2" charset="0"/>
                <a:cs typeface="NikoshBAN" pitchFamily="2" charset="0"/>
              </a:rPr>
              <a:t>ক</a:t>
            </a:r>
            <a:r>
              <a:rPr lang="en-US" sz="3600" dirty="0">
                <a:latin typeface="NikoshBAN" pitchFamily="2" charset="0"/>
                <a:cs typeface="NikoshBAN" pitchFamily="2" charset="0"/>
              </a:rPr>
              <a:t>) </a:t>
            </a:r>
            <a:r>
              <a:rPr lang="bn-IN" sz="3600" dirty="0">
                <a:latin typeface="NikoshBAN" pitchFamily="2" charset="0"/>
                <a:cs typeface="NikoshBAN" pitchFamily="2" charset="0"/>
              </a:rPr>
              <a:t>ক্ষেত্রফল</a:t>
            </a:r>
            <a:r>
              <a:rPr lang="en-US" sz="3600" dirty="0">
                <a:latin typeface="NikoshBAN" pitchFamily="2" charset="0"/>
                <a:cs typeface="NikoshBAN" pitchFamily="2" charset="0"/>
              </a:rPr>
              <a:t/>
            </a:r>
            <a:br>
              <a:rPr lang="en-US" sz="3600" dirty="0">
                <a:latin typeface="NikoshBAN" pitchFamily="2" charset="0"/>
                <a:cs typeface="NikoshBAN" pitchFamily="2" charset="0"/>
              </a:rPr>
            </a:br>
            <a:r>
              <a:rPr lang="en-US" sz="3600" dirty="0" smtClean="0">
                <a:latin typeface="NikoshBAN" pitchFamily="2" charset="0"/>
                <a:cs typeface="NikoshBAN" pitchFamily="2" charset="0"/>
              </a:rPr>
              <a:t> </a:t>
            </a:r>
            <a:r>
              <a:rPr lang="bn-IN" sz="3600" dirty="0">
                <a:latin typeface="NikoshBAN" pitchFamily="2" charset="0"/>
                <a:cs typeface="NikoshBAN" pitchFamily="2" charset="0"/>
              </a:rPr>
              <a:t>খ</a:t>
            </a:r>
            <a:r>
              <a:rPr lang="en-US" sz="3600" dirty="0">
                <a:latin typeface="NikoshBAN" pitchFamily="2" charset="0"/>
                <a:cs typeface="NikoshBAN" pitchFamily="2" charset="0"/>
              </a:rPr>
              <a:t>) </a:t>
            </a:r>
            <a:r>
              <a:rPr lang="bn-IN" sz="3600" dirty="0">
                <a:latin typeface="NikoshBAN" pitchFamily="2" charset="0"/>
                <a:cs typeface="NikoshBAN" pitchFamily="2" charset="0"/>
              </a:rPr>
              <a:t>আয়তন</a:t>
            </a:r>
            <a:r>
              <a:rPr lang="en-US" sz="3600" dirty="0">
                <a:latin typeface="NikoshBAN" pitchFamily="2" charset="0"/>
                <a:cs typeface="NikoshBAN" pitchFamily="2" charset="0"/>
              </a:rPr>
              <a:t/>
            </a:r>
            <a:br>
              <a:rPr lang="en-US" sz="3600" dirty="0">
                <a:latin typeface="NikoshBAN" pitchFamily="2" charset="0"/>
                <a:cs typeface="NikoshBAN" pitchFamily="2" charset="0"/>
              </a:rPr>
            </a:br>
            <a:r>
              <a:rPr lang="en-US" sz="3600" dirty="0" smtClean="0">
                <a:latin typeface="NikoshBAN" pitchFamily="2" charset="0"/>
                <a:cs typeface="NikoshBAN" pitchFamily="2" charset="0"/>
              </a:rPr>
              <a:t> </a:t>
            </a:r>
            <a:r>
              <a:rPr lang="bn-IN" sz="3600" dirty="0">
                <a:latin typeface="NikoshBAN" pitchFamily="2" charset="0"/>
                <a:cs typeface="NikoshBAN" pitchFamily="2" charset="0"/>
              </a:rPr>
              <a:t>গ</a:t>
            </a:r>
            <a:r>
              <a:rPr lang="en-US" sz="3600" dirty="0">
                <a:latin typeface="NikoshBAN" pitchFamily="2" charset="0"/>
                <a:cs typeface="NikoshBAN" pitchFamily="2" charset="0"/>
              </a:rPr>
              <a:t>) </a:t>
            </a:r>
            <a:r>
              <a:rPr lang="bn-IN" sz="3600" dirty="0">
                <a:latin typeface="NikoshBAN" pitchFamily="2" charset="0"/>
                <a:cs typeface="NikoshBAN" pitchFamily="2" charset="0"/>
              </a:rPr>
              <a:t>পরিধি</a:t>
            </a:r>
            <a:r>
              <a:rPr lang="en-US" sz="3600" dirty="0">
                <a:latin typeface="NikoshBAN" pitchFamily="2" charset="0"/>
                <a:cs typeface="NikoshBAN" pitchFamily="2" charset="0"/>
              </a:rPr>
              <a:t/>
            </a:r>
            <a:br>
              <a:rPr lang="en-US" sz="3600" dirty="0">
                <a:latin typeface="NikoshBAN" pitchFamily="2" charset="0"/>
                <a:cs typeface="NikoshBAN" pitchFamily="2" charset="0"/>
              </a:rPr>
            </a:br>
            <a:r>
              <a:rPr lang="en-US" sz="3600" dirty="0" smtClean="0">
                <a:latin typeface="NikoshBAN" pitchFamily="2" charset="0"/>
                <a:cs typeface="NikoshBAN" pitchFamily="2" charset="0"/>
              </a:rPr>
              <a:t> </a:t>
            </a:r>
            <a:r>
              <a:rPr lang="bn-IN" sz="3600" dirty="0">
                <a:latin typeface="NikoshBAN" pitchFamily="2" charset="0"/>
                <a:cs typeface="NikoshBAN" pitchFamily="2" charset="0"/>
              </a:rPr>
              <a:t>ঘ</a:t>
            </a:r>
            <a:r>
              <a:rPr lang="en-US" sz="3600" dirty="0">
                <a:latin typeface="NikoshBAN" pitchFamily="2" charset="0"/>
                <a:cs typeface="NikoshBAN" pitchFamily="2" charset="0"/>
              </a:rPr>
              <a:t>) </a:t>
            </a:r>
            <a:r>
              <a:rPr lang="bn-IN" sz="3600" dirty="0">
                <a:latin typeface="NikoshBAN" pitchFamily="2" charset="0"/>
                <a:cs typeface="NikoshBAN" pitchFamily="2" charset="0"/>
              </a:rPr>
              <a:t>অর্ধ</a:t>
            </a:r>
            <a:r>
              <a:rPr lang="en-US" sz="3600" dirty="0">
                <a:latin typeface="NikoshBAN" pitchFamily="2" charset="0"/>
                <a:cs typeface="NikoshBAN" pitchFamily="2" charset="0"/>
              </a:rPr>
              <a:t>-</a:t>
            </a:r>
            <a:r>
              <a:rPr lang="bn-IN" sz="3600" dirty="0">
                <a:latin typeface="NikoshBAN" pitchFamily="2" charset="0"/>
                <a:cs typeface="NikoshBAN" pitchFamily="2" charset="0"/>
              </a:rPr>
              <a:t>পরিধি</a:t>
            </a:r>
            <a:r>
              <a:rPr lang="en-US" sz="3600" dirty="0">
                <a:latin typeface="NikoshBAN" pitchFamily="2" charset="0"/>
                <a:cs typeface="NikoshBAN" pitchFamily="2" charset="0"/>
              </a:rPr>
              <a:t/>
            </a:r>
            <a:br>
              <a:rPr lang="en-US" sz="3600" dirty="0">
                <a:latin typeface="NikoshBAN" pitchFamily="2" charset="0"/>
                <a:cs typeface="NikoshBAN" pitchFamily="2" charset="0"/>
              </a:rPr>
            </a:br>
            <a:endParaRPr lang="en-US" sz="3200" dirty="0" smtClean="0">
              <a:latin typeface="NikoshBAN" pitchFamily="2" charset="0"/>
              <a:cs typeface="NikoshBAN" pitchFamily="2" charset="0"/>
            </a:endParaRPr>
          </a:p>
          <a:p>
            <a:pPr lvl="1"/>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t>
            </a:r>
            <a:br>
              <a:rPr lang="en-US" sz="3200" dirty="0" smtClean="0">
                <a:latin typeface="NikoshBAN" pitchFamily="2" charset="0"/>
                <a:cs typeface="NikoshBAN" pitchFamily="2" charset="0"/>
              </a:rPr>
            </a:br>
            <a:endParaRPr lang="en-US" sz="3200" dirty="0" smtClean="0">
              <a:latin typeface="NikoshBAN" pitchFamily="2" charset="0"/>
              <a:cs typeface="NikoshBAN" pitchFamily="2" charset="0"/>
            </a:endParaRPr>
          </a:p>
        </p:txBody>
      </p:sp>
      <p:sp>
        <p:nvSpPr>
          <p:cNvPr id="8" name="Rounded Rectangle 7"/>
          <p:cNvSpPr/>
          <p:nvPr/>
        </p:nvSpPr>
        <p:spPr>
          <a:xfrm>
            <a:off x="457200" y="5105400"/>
            <a:ext cx="8229600" cy="9144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BD" sz="3600" dirty="0" smtClean="0">
              <a:latin typeface="NikoshBAN" pitchFamily="2" charset="0"/>
              <a:cs typeface="NikoshBAN" pitchFamily="2" charset="0"/>
            </a:endParaRPr>
          </a:p>
          <a:p>
            <a:r>
              <a:rPr lang="bn-IN" sz="3600" dirty="0" smtClean="0">
                <a:latin typeface="NikoshBAN" pitchFamily="2" charset="0"/>
                <a:cs typeface="NikoshBAN" pitchFamily="2" charset="0"/>
              </a:rPr>
              <a:t>সঠিক </a:t>
            </a:r>
            <a:r>
              <a:rPr lang="bn-IN" sz="3600" dirty="0">
                <a:latin typeface="NikoshBAN" pitchFamily="2" charset="0"/>
                <a:cs typeface="NikoshBAN" pitchFamily="2" charset="0"/>
              </a:rPr>
              <a:t>উত্তর</a:t>
            </a:r>
            <a:r>
              <a:rPr lang="en-US" sz="3600" dirty="0">
                <a:latin typeface="NikoshBAN" pitchFamily="2" charset="0"/>
                <a:cs typeface="NikoshBAN" pitchFamily="2" charset="0"/>
              </a:rPr>
              <a:t>: (</a:t>
            </a:r>
            <a:r>
              <a:rPr lang="bn-IN" sz="3600" dirty="0">
                <a:latin typeface="NikoshBAN" pitchFamily="2" charset="0"/>
                <a:cs typeface="NikoshBAN" pitchFamily="2" charset="0"/>
              </a:rPr>
              <a:t>গ</a:t>
            </a:r>
            <a:r>
              <a:rPr lang="en-US" sz="3600" dirty="0" smtClean="0">
                <a:latin typeface="NikoshBAN" pitchFamily="2" charset="0"/>
                <a:cs typeface="NikoshBAN" pitchFamily="2" charset="0"/>
              </a:rPr>
              <a:t>)</a:t>
            </a:r>
            <a:r>
              <a:rPr lang="bn-IN" sz="3600" dirty="0">
                <a:latin typeface="NikoshBAN" pitchFamily="2" charset="0"/>
                <a:cs typeface="NikoshBAN" pitchFamily="2" charset="0"/>
              </a:rPr>
              <a:t> পরিধি</a:t>
            </a:r>
            <a:r>
              <a:rPr lang="en-US" sz="3600" dirty="0">
                <a:latin typeface="NikoshBAN" pitchFamily="2" charset="0"/>
                <a:cs typeface="NikoshBAN" pitchFamily="2" charset="0"/>
              </a:rPr>
              <a:t/>
            </a:r>
            <a:br>
              <a:rPr lang="en-US" sz="3600" dirty="0">
                <a:latin typeface="NikoshBAN" pitchFamily="2" charset="0"/>
                <a:cs typeface="NikoshBAN" pitchFamily="2" charset="0"/>
              </a:rPr>
            </a:b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59966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304800"/>
            <a:ext cx="86868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smtClean="0">
                <a:latin typeface="NikoshBAN" pitchFamily="2" charset="0"/>
                <a:cs typeface="NikoshBAN" pitchFamily="2" charset="0"/>
              </a:rPr>
              <a:t>২। </a:t>
            </a:r>
            <a:r>
              <a:rPr lang="en-US" sz="3200" dirty="0" smtClean="0">
                <a:latin typeface="NikoshBAN" pitchFamily="2" charset="0"/>
                <a:cs typeface="NikoshBAN" pitchFamily="2" charset="0"/>
              </a:rPr>
              <a:t>35 </a:t>
            </a:r>
            <a:r>
              <a:rPr lang="bn-IN" sz="3200" dirty="0">
                <a:latin typeface="NikoshBAN" pitchFamily="2" charset="0"/>
                <a:cs typeface="NikoshBAN" pitchFamily="2" charset="0"/>
              </a:rPr>
              <a:t>সে</a:t>
            </a:r>
            <a:r>
              <a:rPr lang="en-US" sz="3200" dirty="0">
                <a:latin typeface="NikoshBAN" pitchFamily="2" charset="0"/>
                <a:cs typeface="NikoshBAN" pitchFamily="2" charset="0"/>
              </a:rPr>
              <a:t>. </a:t>
            </a:r>
            <a:r>
              <a:rPr lang="bn-IN" sz="3200" dirty="0">
                <a:latin typeface="NikoshBAN" pitchFamily="2" charset="0"/>
                <a:cs typeface="NikoshBAN" pitchFamily="2" charset="0"/>
              </a:rPr>
              <a:t>মি</a:t>
            </a:r>
            <a:r>
              <a:rPr lang="en-US" sz="3200" dirty="0">
                <a:latin typeface="NikoshBAN" pitchFamily="2" charset="0"/>
                <a:cs typeface="NikoshBAN" pitchFamily="2" charset="0"/>
              </a:rPr>
              <a:t>. </a:t>
            </a:r>
            <a:r>
              <a:rPr lang="bn-IN" sz="3200" dirty="0">
                <a:latin typeface="NikoshBAN" pitchFamily="2" charset="0"/>
                <a:cs typeface="NikoshBAN" pitchFamily="2" charset="0"/>
              </a:rPr>
              <a:t>ব্যাসার্ধবিশিষ্ট বৃত্তের পরিধি কত</a:t>
            </a:r>
            <a:r>
              <a:rPr lang="en-US" sz="3200" dirty="0">
                <a:latin typeface="NikoshBAN" pitchFamily="2" charset="0"/>
                <a:cs typeface="NikoshBAN" pitchFamily="2" charset="0"/>
              </a:rPr>
              <a:t>?[π = 22/7]</a:t>
            </a:r>
            <a:br>
              <a:rPr lang="en-US" sz="3200" dirty="0">
                <a:latin typeface="NikoshBAN" pitchFamily="2" charset="0"/>
                <a:cs typeface="NikoshBAN" pitchFamily="2" charset="0"/>
              </a:rPr>
            </a:br>
            <a:r>
              <a:rPr lang="en-US" sz="3200" dirty="0" smtClean="0">
                <a:latin typeface="NikoshBAN" pitchFamily="2" charset="0"/>
                <a:cs typeface="NikoshBAN" pitchFamily="2" charset="0"/>
              </a:rPr>
              <a:t> </a:t>
            </a:r>
            <a:r>
              <a:rPr lang="bn-IN" sz="3200" dirty="0">
                <a:latin typeface="NikoshBAN" pitchFamily="2" charset="0"/>
                <a:cs typeface="NikoshBAN" pitchFamily="2" charset="0"/>
              </a:rPr>
              <a:t>ক</a:t>
            </a:r>
            <a:r>
              <a:rPr lang="en-US" sz="3200" dirty="0">
                <a:latin typeface="NikoshBAN" pitchFamily="2" charset="0"/>
                <a:cs typeface="NikoshBAN" pitchFamily="2" charset="0"/>
              </a:rPr>
              <a:t>) </a:t>
            </a:r>
            <a:r>
              <a:rPr lang="bn-IN" sz="3200" dirty="0">
                <a:latin typeface="NikoshBAN" pitchFamily="2" charset="0"/>
                <a:cs typeface="NikoshBAN" pitchFamily="2" charset="0"/>
              </a:rPr>
              <a:t>২৭ সে</a:t>
            </a:r>
            <a:r>
              <a:rPr lang="en-US" sz="3200" dirty="0">
                <a:latin typeface="NikoshBAN" pitchFamily="2" charset="0"/>
                <a:cs typeface="NikoshBAN" pitchFamily="2" charset="0"/>
              </a:rPr>
              <a:t>. </a:t>
            </a:r>
            <a:r>
              <a:rPr lang="bn-IN" sz="3200" dirty="0">
                <a:latin typeface="NikoshBAN" pitchFamily="2" charset="0"/>
                <a:cs typeface="NikoshBAN" pitchFamily="2" charset="0"/>
              </a:rPr>
              <a:t>মি</a:t>
            </a:r>
            <a:r>
              <a:rPr lang="en-US" sz="3200" dirty="0" smtClean="0">
                <a:latin typeface="NikoshBAN" pitchFamily="2" charset="0"/>
                <a:cs typeface="NikoshBAN" pitchFamily="2" charset="0"/>
              </a:rPr>
              <a:t>.</a:t>
            </a:r>
            <a:r>
              <a:rPr lang="bn-IN" sz="3200" dirty="0" smtClean="0">
                <a:latin typeface="NikoshBAN" pitchFamily="2" charset="0"/>
                <a:cs typeface="NikoshBAN" pitchFamily="2" charset="0"/>
              </a:rPr>
              <a:t>খ</a:t>
            </a:r>
            <a:r>
              <a:rPr lang="en-US" sz="3200" dirty="0">
                <a:latin typeface="NikoshBAN" pitchFamily="2" charset="0"/>
                <a:cs typeface="NikoshBAN" pitchFamily="2" charset="0"/>
              </a:rPr>
              <a:t>) 105 </a:t>
            </a:r>
            <a:r>
              <a:rPr lang="bn-IN" sz="3200" dirty="0">
                <a:latin typeface="NikoshBAN" pitchFamily="2" charset="0"/>
                <a:cs typeface="NikoshBAN" pitchFamily="2" charset="0"/>
              </a:rPr>
              <a:t>সে</a:t>
            </a:r>
            <a:r>
              <a:rPr lang="en-US" sz="3200" dirty="0">
                <a:latin typeface="NikoshBAN" pitchFamily="2" charset="0"/>
                <a:cs typeface="NikoshBAN" pitchFamily="2" charset="0"/>
              </a:rPr>
              <a:t>. </a:t>
            </a:r>
            <a:r>
              <a:rPr lang="bn-IN" sz="3200" dirty="0">
                <a:latin typeface="NikoshBAN" pitchFamily="2" charset="0"/>
                <a:cs typeface="NikoshBAN" pitchFamily="2" charset="0"/>
              </a:rPr>
              <a:t>মি</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r>
              <a:rPr lang="bn-IN" sz="3200" dirty="0" smtClean="0">
                <a:latin typeface="NikoshBAN" pitchFamily="2" charset="0"/>
                <a:cs typeface="NikoshBAN" pitchFamily="2" charset="0"/>
              </a:rPr>
              <a:t>গ</a:t>
            </a:r>
            <a:r>
              <a:rPr lang="en-US" sz="3200" dirty="0">
                <a:latin typeface="NikoshBAN" pitchFamily="2" charset="0"/>
                <a:cs typeface="NikoshBAN" pitchFamily="2" charset="0"/>
              </a:rPr>
              <a:t>) 110 </a:t>
            </a:r>
            <a:r>
              <a:rPr lang="bn-IN" sz="3200" dirty="0">
                <a:latin typeface="NikoshBAN" pitchFamily="2" charset="0"/>
                <a:cs typeface="NikoshBAN" pitchFamily="2" charset="0"/>
              </a:rPr>
              <a:t>সে</a:t>
            </a:r>
            <a:r>
              <a:rPr lang="en-US" sz="3200" dirty="0">
                <a:latin typeface="NikoshBAN" pitchFamily="2" charset="0"/>
                <a:cs typeface="NikoshBAN" pitchFamily="2" charset="0"/>
              </a:rPr>
              <a:t>. </a:t>
            </a:r>
            <a:r>
              <a:rPr lang="bn-IN" sz="3200" dirty="0">
                <a:latin typeface="NikoshBAN" pitchFamily="2" charset="0"/>
                <a:cs typeface="NikoshBAN" pitchFamily="2" charset="0"/>
              </a:rPr>
              <a:t>মি</a:t>
            </a:r>
            <a:r>
              <a:rPr lang="en-US" sz="3200" dirty="0" smtClean="0">
                <a:latin typeface="NikoshBAN" pitchFamily="2" charset="0"/>
                <a:cs typeface="NikoshBAN" pitchFamily="2" charset="0"/>
              </a:rPr>
              <a:t>. </a:t>
            </a:r>
            <a:r>
              <a:rPr lang="bn-IN" sz="3200" dirty="0">
                <a:latin typeface="NikoshBAN" pitchFamily="2" charset="0"/>
                <a:cs typeface="NikoshBAN" pitchFamily="2" charset="0"/>
              </a:rPr>
              <a:t>ঘ</a:t>
            </a:r>
            <a:r>
              <a:rPr lang="en-US" sz="3200" dirty="0">
                <a:latin typeface="NikoshBAN" pitchFamily="2" charset="0"/>
                <a:cs typeface="NikoshBAN" pitchFamily="2" charset="0"/>
              </a:rPr>
              <a:t>) 220 </a:t>
            </a:r>
            <a:r>
              <a:rPr lang="bn-IN" sz="3200" dirty="0">
                <a:latin typeface="NikoshBAN" pitchFamily="2" charset="0"/>
                <a:cs typeface="NikoshBAN" pitchFamily="2" charset="0"/>
              </a:rPr>
              <a:t>সে</a:t>
            </a:r>
            <a:r>
              <a:rPr lang="en-US" sz="3200" dirty="0">
                <a:latin typeface="NikoshBAN" pitchFamily="2" charset="0"/>
                <a:cs typeface="NikoshBAN" pitchFamily="2" charset="0"/>
              </a:rPr>
              <a:t>. </a:t>
            </a:r>
            <a:r>
              <a:rPr lang="bn-IN" sz="3200" dirty="0">
                <a:latin typeface="NikoshBAN" pitchFamily="2" charset="0"/>
                <a:cs typeface="NikoshBAN" pitchFamily="2" charset="0"/>
              </a:rPr>
              <a:t>মি</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8" name="Rounded Rectangle 7"/>
          <p:cNvSpPr/>
          <p:nvPr/>
        </p:nvSpPr>
        <p:spPr>
          <a:xfrm>
            <a:off x="228600" y="2133600"/>
            <a:ext cx="8686800" cy="952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3200" dirty="0" smtClean="0">
              <a:latin typeface="NikoshBAN" pitchFamily="2" charset="0"/>
              <a:cs typeface="NikoshBAN" pitchFamily="2" charset="0"/>
            </a:endParaRPr>
          </a:p>
          <a:p>
            <a:r>
              <a:rPr lang="bn-IN" sz="3200" dirty="0" smtClean="0">
                <a:latin typeface="NikoshBAN" pitchFamily="2" charset="0"/>
                <a:cs typeface="NikoshBAN" pitchFamily="2" charset="0"/>
              </a:rPr>
              <a:t>সঠিক </a:t>
            </a:r>
            <a:r>
              <a:rPr lang="bn-IN" sz="3200" dirty="0">
                <a:latin typeface="NikoshBAN" pitchFamily="2" charset="0"/>
                <a:cs typeface="NikoshBAN" pitchFamily="2" charset="0"/>
              </a:rPr>
              <a:t>উত্তর</a:t>
            </a:r>
            <a:r>
              <a:rPr lang="en-US" sz="3200" dirty="0">
                <a:latin typeface="NikoshBAN" pitchFamily="2" charset="0"/>
                <a:cs typeface="NikoshBAN" pitchFamily="2" charset="0"/>
              </a:rPr>
              <a:t>: (</a:t>
            </a:r>
            <a:r>
              <a:rPr lang="bn-IN" sz="3200" dirty="0">
                <a:latin typeface="NikoshBAN" pitchFamily="2" charset="0"/>
                <a:cs typeface="NikoshBAN" pitchFamily="2" charset="0"/>
              </a:rPr>
              <a:t>ঘ</a:t>
            </a:r>
            <a:r>
              <a:rPr lang="en-US" sz="3200" dirty="0" smtClean="0">
                <a:latin typeface="NikoshBAN" pitchFamily="2" charset="0"/>
                <a:cs typeface="NikoshBAN" pitchFamily="2" charset="0"/>
              </a:rPr>
              <a:t>)</a:t>
            </a:r>
            <a:r>
              <a:rPr lang="en-US" sz="3200" dirty="0">
                <a:latin typeface="NikoshBAN" pitchFamily="2" charset="0"/>
                <a:cs typeface="NikoshBAN" pitchFamily="2" charset="0"/>
              </a:rPr>
              <a:t> 220 </a:t>
            </a:r>
            <a:r>
              <a:rPr lang="bn-IN" sz="3200" dirty="0">
                <a:latin typeface="NikoshBAN" pitchFamily="2" charset="0"/>
                <a:cs typeface="NikoshBAN" pitchFamily="2" charset="0"/>
              </a:rPr>
              <a:t>সে</a:t>
            </a:r>
            <a:r>
              <a:rPr lang="en-US" sz="3200" dirty="0">
                <a:latin typeface="NikoshBAN" pitchFamily="2" charset="0"/>
                <a:cs typeface="NikoshBAN" pitchFamily="2" charset="0"/>
              </a:rPr>
              <a:t>. </a:t>
            </a:r>
            <a:r>
              <a:rPr lang="bn-IN" sz="3200" dirty="0">
                <a:latin typeface="NikoshBAN" pitchFamily="2" charset="0"/>
                <a:cs typeface="NikoshBAN" pitchFamily="2" charset="0"/>
              </a:rPr>
              <a:t>মি</a:t>
            </a:r>
            <a:r>
              <a:rPr lang="en-US" sz="3200" dirty="0" smtClean="0">
                <a:latin typeface="NikoshBAN" pitchFamily="2" charset="0"/>
                <a:cs typeface="NikoshBAN" pitchFamily="2" charset="0"/>
              </a:rPr>
              <a:t>.</a:t>
            </a:r>
            <a:r>
              <a:rPr lang="en-US" sz="3200" dirty="0">
                <a:latin typeface="NikoshBAN" pitchFamily="2" charset="0"/>
                <a:cs typeface="NikoshBAN" pitchFamily="2" charset="0"/>
              </a:rPr>
              <a:t/>
            </a:r>
            <a:br>
              <a:rPr lang="en-US" sz="3200" dirty="0">
                <a:latin typeface="NikoshBAN" pitchFamily="2" charset="0"/>
                <a:cs typeface="NikoshBAN" pitchFamily="2" charset="0"/>
              </a:rPr>
            </a:br>
            <a:endParaRPr lang="en-US" sz="3200" dirty="0">
              <a:latin typeface="NikoshBAN" pitchFamily="2" charset="0"/>
              <a:cs typeface="NikoshBAN" pitchFamily="2" charset="0"/>
            </a:endParaRPr>
          </a:p>
        </p:txBody>
      </p:sp>
      <p:sp>
        <p:nvSpPr>
          <p:cNvPr id="9" name="Rounded Rectangle 8"/>
          <p:cNvSpPr/>
          <p:nvPr/>
        </p:nvSpPr>
        <p:spPr>
          <a:xfrm>
            <a:off x="246993" y="3276600"/>
            <a:ext cx="8686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a:latin typeface="NikoshBAN" pitchFamily="2" charset="0"/>
                <a:cs typeface="NikoshBAN" pitchFamily="2" charset="0"/>
              </a:rPr>
              <a:t>৩</a:t>
            </a:r>
            <a:r>
              <a:rPr lang="bn-BD" sz="3200" dirty="0" smtClean="0">
                <a:latin typeface="NikoshBAN" pitchFamily="2" charset="0"/>
                <a:cs typeface="NikoshBAN" pitchFamily="2" charset="0"/>
              </a:rPr>
              <a:t>। </a:t>
            </a:r>
            <a:r>
              <a:rPr lang="bn-IN" sz="3200" dirty="0">
                <a:latin typeface="NikoshBAN" pitchFamily="2" charset="0"/>
                <a:cs typeface="NikoshBAN" pitchFamily="2" charset="0"/>
              </a:rPr>
              <a:t>বৃত্তের পরিধি</a:t>
            </a:r>
            <a:r>
              <a:rPr lang="en-US" sz="3200" dirty="0">
                <a:latin typeface="NikoshBAN" pitchFamily="2" charset="0"/>
                <a:cs typeface="NikoshBAN" pitchFamily="2" charset="0"/>
              </a:rPr>
              <a:t> 6π </a:t>
            </a:r>
            <a:r>
              <a:rPr lang="bn-IN" sz="3200" dirty="0">
                <a:latin typeface="NikoshBAN" pitchFamily="2" charset="0"/>
                <a:cs typeface="NikoshBAN" pitchFamily="2" charset="0"/>
              </a:rPr>
              <a:t>হলে</a:t>
            </a:r>
            <a:r>
              <a:rPr lang="en-US" sz="3200" dirty="0">
                <a:latin typeface="NikoshBAN" pitchFamily="2" charset="0"/>
                <a:cs typeface="NikoshBAN" pitchFamily="2" charset="0"/>
              </a:rPr>
              <a:t>, </a:t>
            </a:r>
            <a:r>
              <a:rPr lang="bn-IN" sz="3200" dirty="0">
                <a:latin typeface="NikoshBAN" pitchFamily="2" charset="0"/>
                <a:cs typeface="NikoshBAN" pitchFamily="2" charset="0"/>
              </a:rPr>
              <a:t>বৃত্তের ব্যাস কত</a:t>
            </a:r>
            <a:r>
              <a:rPr lang="en-US" sz="3200" dirty="0">
                <a:latin typeface="NikoshBAN" pitchFamily="2" charset="0"/>
                <a:cs typeface="NikoshBAN" pitchFamily="2" charset="0"/>
              </a:rPr>
              <a:t>?</a:t>
            </a:r>
            <a:br>
              <a:rPr lang="en-US" sz="3200" dirty="0">
                <a:latin typeface="NikoshBAN" pitchFamily="2" charset="0"/>
                <a:cs typeface="NikoshBAN" pitchFamily="2" charset="0"/>
              </a:rPr>
            </a:br>
            <a:r>
              <a:rPr lang="en-US" sz="3200" dirty="0" smtClean="0">
                <a:latin typeface="NikoshBAN" pitchFamily="2" charset="0"/>
                <a:cs typeface="NikoshBAN" pitchFamily="2" charset="0"/>
              </a:rPr>
              <a:t> </a:t>
            </a:r>
            <a:r>
              <a:rPr lang="bn-IN" sz="3200" dirty="0">
                <a:latin typeface="NikoshBAN" pitchFamily="2" charset="0"/>
                <a:cs typeface="NikoshBAN" pitchFamily="2" charset="0"/>
              </a:rPr>
              <a:t>ক</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3 </a:t>
            </a:r>
            <a:r>
              <a:rPr lang="bn-IN" sz="3200" dirty="0">
                <a:latin typeface="NikoshBAN" pitchFamily="2" charset="0"/>
                <a:cs typeface="NikoshBAN" pitchFamily="2" charset="0"/>
              </a:rPr>
              <a:t>খ</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5</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IN" sz="3200" dirty="0">
                <a:latin typeface="NikoshBAN" pitchFamily="2" charset="0"/>
                <a:cs typeface="NikoshBAN" pitchFamily="2" charset="0"/>
              </a:rPr>
              <a:t>গ</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6</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IN" sz="3200" dirty="0">
                <a:latin typeface="NikoshBAN" pitchFamily="2" charset="0"/>
                <a:cs typeface="NikoshBAN" pitchFamily="2" charset="0"/>
              </a:rPr>
              <a:t>ঘ</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8</a:t>
            </a:r>
            <a:endParaRPr lang="en-US" sz="3200" dirty="0">
              <a:latin typeface="NikoshBAN" pitchFamily="2" charset="0"/>
              <a:cs typeface="NikoshBAN" pitchFamily="2" charset="0"/>
            </a:endParaRPr>
          </a:p>
        </p:txBody>
      </p:sp>
      <p:sp>
        <p:nvSpPr>
          <p:cNvPr id="10" name="Rounded Rectangle 9"/>
          <p:cNvSpPr/>
          <p:nvPr/>
        </p:nvSpPr>
        <p:spPr>
          <a:xfrm>
            <a:off x="246993" y="5334000"/>
            <a:ext cx="8686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atin typeface="NikoshBAN" pitchFamily="2" charset="0"/>
                <a:cs typeface="NikoshBAN" pitchFamily="2" charset="0"/>
              </a:rPr>
              <a:t>সঠিক </a:t>
            </a:r>
            <a:r>
              <a:rPr lang="bn-IN" sz="3200" dirty="0">
                <a:latin typeface="NikoshBAN" pitchFamily="2" charset="0"/>
                <a:cs typeface="NikoshBAN" pitchFamily="2" charset="0"/>
              </a:rPr>
              <a:t>উত্তর</a:t>
            </a:r>
            <a:r>
              <a:rPr lang="en-US" sz="3200" dirty="0">
                <a:latin typeface="NikoshBAN" pitchFamily="2" charset="0"/>
                <a:cs typeface="NikoshBAN" pitchFamily="2" charset="0"/>
              </a:rPr>
              <a:t>: (</a:t>
            </a:r>
            <a:r>
              <a:rPr lang="bn-IN" sz="3200" dirty="0">
                <a:latin typeface="NikoshBAN" pitchFamily="2" charset="0"/>
                <a:cs typeface="NikoshBAN" pitchFamily="2" charset="0"/>
              </a:rPr>
              <a:t>গ</a:t>
            </a:r>
            <a:r>
              <a:rPr lang="en-US" sz="3200" dirty="0" smtClean="0">
                <a:latin typeface="NikoshBAN" pitchFamily="2" charset="0"/>
                <a:cs typeface="NikoshBAN" pitchFamily="2" charset="0"/>
              </a:rPr>
              <a:t>)</a:t>
            </a:r>
            <a:r>
              <a:rPr lang="en-US" sz="3200" dirty="0">
                <a:latin typeface="NikoshBAN" pitchFamily="2" charset="0"/>
                <a:cs typeface="NikoshBAN" pitchFamily="2" charset="0"/>
              </a:rPr>
              <a:t> 6</a:t>
            </a:r>
          </a:p>
        </p:txBody>
      </p:sp>
    </p:spTree>
    <p:extLst>
      <p:ext uri="{BB962C8B-B14F-4D97-AF65-F5344CB8AC3E}">
        <p14:creationId xmlns:p14="http://schemas.microsoft.com/office/powerpoint/2010/main" val="8989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G:\Azimul\Digital Content\VIII-Maths\Uploadable\House-1.jpg"/>
          <p:cNvPicPr>
            <a:picLocks noChangeAspect="1" noChangeArrowheads="1"/>
          </p:cNvPicPr>
          <p:nvPr/>
        </p:nvPicPr>
        <p:blipFill>
          <a:blip r:embed="rId2"/>
          <a:srcRect/>
          <a:stretch>
            <a:fillRect/>
          </a:stretch>
        </p:blipFill>
        <p:spPr bwMode="auto">
          <a:xfrm>
            <a:off x="1104900" y="831850"/>
            <a:ext cx="6934200" cy="5194300"/>
          </a:xfrm>
          <a:prstGeom prst="rect">
            <a:avLst/>
          </a:prstGeom>
          <a:noFill/>
        </p:spPr>
      </p:pic>
      <p:sp>
        <p:nvSpPr>
          <p:cNvPr id="3" name="Cube 2"/>
          <p:cNvSpPr/>
          <p:nvPr/>
        </p:nvSpPr>
        <p:spPr>
          <a:xfrm>
            <a:off x="609600" y="5181600"/>
            <a:ext cx="7467600" cy="1447800"/>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বিভিন্ন ব্যাসার্ধের তিনটি বৃত্ত অংকন করে এদের পরিধি ও ক্ষেত্রফল বের করে আনবে।</a:t>
            </a:r>
            <a:endParaRPr lang="en-US" sz="3600" dirty="0">
              <a:solidFill>
                <a:schemeClr val="tx1"/>
              </a:solidFill>
              <a:latin typeface="NikoshBAN" pitchFamily="2" charset="0"/>
              <a:cs typeface="NikoshBAN" pitchFamily="2" charset="0"/>
            </a:endParaRPr>
          </a:p>
        </p:txBody>
      </p:sp>
      <p:sp>
        <p:nvSpPr>
          <p:cNvPr id="2" name="Flowchart: Magnetic Disk 1"/>
          <p:cNvSpPr/>
          <p:nvPr/>
        </p:nvSpPr>
        <p:spPr>
          <a:xfrm>
            <a:off x="1143000" y="0"/>
            <a:ext cx="6934200" cy="990600"/>
          </a:xfrm>
          <a:prstGeom prst="flowChartMagneticDisk">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b="1" dirty="0" smtClean="0">
                <a:solidFill>
                  <a:srgbClr val="FF0000"/>
                </a:solidFill>
                <a:latin typeface="NikoshBAN" pitchFamily="2" charset="0"/>
                <a:cs typeface="NikoshBAN" pitchFamily="2" charset="0"/>
              </a:rPr>
              <a:t>বাড়ির কাজ</a:t>
            </a:r>
            <a:endParaRPr lang="en-US" sz="72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569535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lc="http://schemas.openxmlformats.org/drawingml/2006/lockedCanvas" xmlns:a16="http://schemas.microsoft.com/office/drawing/2014/main" xmlns="" id="{F3FF0113-54DA-4F7D-A59F-83D1E30ADC57}"/>
              </a:ext>
            </a:extLst>
          </p:cNvPr>
          <p:cNvSpPr/>
          <p:nvPr/>
        </p:nvSpPr>
        <p:spPr>
          <a:xfrm>
            <a:off x="0" y="0"/>
            <a:ext cx="9144000" cy="6858000"/>
          </a:xfrm>
          <a:prstGeom prst="frame">
            <a:avLst>
              <a:gd name="adj1" fmla="val 2304"/>
            </a:avLst>
          </a:prstGeom>
          <a:solidFill>
            <a:schemeClr val="accent5"/>
          </a:solidFill>
          <a:ln>
            <a:solidFill>
              <a:srgbClr val="00B0F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0" name="Oval 9"/>
          <p:cNvSpPr/>
          <p:nvPr/>
        </p:nvSpPr>
        <p:spPr>
          <a:xfrm>
            <a:off x="3316835" y="414992"/>
            <a:ext cx="2365513" cy="222636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atin typeface="NikoshBAN" pitchFamily="2" charset="0"/>
                <a:cs typeface="NikoshBAN" pitchFamily="2" charset="0"/>
              </a:rPr>
              <a:t>পরিচিতি</a:t>
            </a:r>
            <a:endParaRPr lang="en-US" sz="4400" dirty="0">
              <a:latin typeface="NikoshBAN" pitchFamily="2" charset="0"/>
              <a:cs typeface="NikoshBAN" pitchFamily="2" charset="0"/>
            </a:endParaRPr>
          </a:p>
        </p:txBody>
      </p:sp>
      <p:sp>
        <p:nvSpPr>
          <p:cNvPr id="11" name="Rectangle 10"/>
          <p:cNvSpPr/>
          <p:nvPr/>
        </p:nvSpPr>
        <p:spPr>
          <a:xfrm>
            <a:off x="228600" y="3200404"/>
            <a:ext cx="4194791" cy="2923877"/>
          </a:xfrm>
          <a:prstGeom prst="rect">
            <a:avLst/>
          </a:prstGeom>
          <a:solidFill>
            <a:srgbClr val="00B0F0"/>
          </a:solidFill>
        </p:spPr>
        <p:txBody>
          <a:bodyPr wrap="square">
            <a:spAutoFit/>
          </a:bodyPr>
          <a:lstStyle/>
          <a:p>
            <a:r>
              <a:rPr lang="bn-BD" sz="4400" dirty="0" smtClean="0">
                <a:solidFill>
                  <a:schemeClr val="bg1"/>
                </a:solidFill>
                <a:latin typeface="NikoshBAN" pitchFamily="2" charset="0"/>
                <a:cs typeface="NikoshBAN" pitchFamily="2" charset="0"/>
              </a:rPr>
              <a:t>মোহাঃ আজিমুল হক</a:t>
            </a:r>
          </a:p>
          <a:p>
            <a:r>
              <a:rPr lang="bn-BD" sz="2800" dirty="0" smtClean="0">
                <a:solidFill>
                  <a:schemeClr val="bg1"/>
                </a:solidFill>
                <a:latin typeface="NikoshBAN" pitchFamily="2" charset="0"/>
                <a:cs typeface="NikoshBAN" pitchFamily="2" charset="0"/>
              </a:rPr>
              <a:t>সহকারী শিক্ষক </a:t>
            </a:r>
          </a:p>
          <a:p>
            <a:r>
              <a:rPr lang="bn-BD" sz="2800" dirty="0" smtClean="0">
                <a:solidFill>
                  <a:schemeClr val="bg1"/>
                </a:solidFill>
                <a:latin typeface="NikoshBAN" pitchFamily="2" charset="0"/>
                <a:cs typeface="NikoshBAN" pitchFamily="2" charset="0"/>
              </a:rPr>
              <a:t>বগুড়া ক্যান্টনমেন্ট বোর্ড হাইস্কুল</a:t>
            </a:r>
          </a:p>
          <a:p>
            <a:r>
              <a:rPr lang="bn-BD" sz="2800" dirty="0" smtClean="0">
                <a:solidFill>
                  <a:schemeClr val="bg1"/>
                </a:solidFill>
                <a:latin typeface="NikoshBAN" pitchFamily="2" charset="0"/>
                <a:cs typeface="NikoshBAN" pitchFamily="2" charset="0"/>
              </a:rPr>
              <a:t>বগুড়া ক্যান্টনমেন্ট, বগুড়া। </a:t>
            </a:r>
            <a:endParaRPr lang="en-US" sz="2800" dirty="0" smtClean="0">
              <a:solidFill>
                <a:schemeClr val="bg1"/>
              </a:solidFill>
              <a:latin typeface="NikoshBAN" pitchFamily="2" charset="0"/>
              <a:cs typeface="NikoshBAN" pitchFamily="2" charset="0"/>
            </a:endParaRPr>
          </a:p>
          <a:p>
            <a:r>
              <a:rPr lang="bn-BD" sz="2800" dirty="0" smtClean="0">
                <a:solidFill>
                  <a:schemeClr val="bg1"/>
                </a:solidFill>
                <a:latin typeface="NikoshBAN" pitchFamily="2" charset="0"/>
                <a:cs typeface="NikoshBAN" pitchFamily="2" charset="0"/>
              </a:rPr>
              <a:t>মোবাইলঃ ০১৭১৭-৫৭০৭৬০</a:t>
            </a:r>
          </a:p>
          <a:p>
            <a:r>
              <a:rPr lang="bn-BD" sz="2800" dirty="0" smtClean="0">
                <a:solidFill>
                  <a:schemeClr val="bg1"/>
                </a:solidFill>
                <a:latin typeface="NikoshBAN" pitchFamily="2" charset="0"/>
                <a:cs typeface="NikoshBAN" pitchFamily="2" charset="0"/>
              </a:rPr>
              <a:t>ই-মেইলঃ </a:t>
            </a:r>
            <a:r>
              <a:rPr lang="en-US" sz="2400" dirty="0" smtClean="0">
                <a:solidFill>
                  <a:schemeClr val="bg1"/>
                </a:solidFill>
                <a:latin typeface="Times New Roman" pitchFamily="18" charset="0"/>
                <a:cs typeface="Times New Roman" pitchFamily="18" charset="0"/>
              </a:rPr>
              <a:t>azimul77@gmail.com</a:t>
            </a:r>
            <a:endParaRPr lang="bn-BD" sz="2400" dirty="0" smtClean="0">
              <a:solidFill>
                <a:schemeClr val="bg1"/>
              </a:solidFill>
              <a:latin typeface="Times New Roman" pitchFamily="18" charset="0"/>
              <a:cs typeface="MonooOMJ" pitchFamily="2" charset="0"/>
            </a:endParaRPr>
          </a:p>
        </p:txBody>
      </p:sp>
      <p:sp>
        <p:nvSpPr>
          <p:cNvPr id="13" name="Rectangle 12"/>
          <p:cNvSpPr/>
          <p:nvPr/>
        </p:nvSpPr>
        <p:spPr>
          <a:xfrm>
            <a:off x="5638800" y="3541455"/>
            <a:ext cx="3276600" cy="2554545"/>
          </a:xfrm>
          <a:prstGeom prst="rect">
            <a:avLst/>
          </a:prstGeom>
          <a:solidFill>
            <a:srgbClr val="00B0F0"/>
          </a:solidFill>
        </p:spPr>
        <p:txBody>
          <a:bodyPr wrap="square">
            <a:spAutoFit/>
          </a:bodyPr>
          <a:lstStyle/>
          <a:p>
            <a:r>
              <a:rPr lang="bn-BD" sz="4000" dirty="0" smtClean="0">
                <a:solidFill>
                  <a:srgbClr val="FFFF00"/>
                </a:solidFill>
                <a:latin typeface="NikoshBAN" pitchFamily="2" charset="0"/>
                <a:cs typeface="NikoshBAN" pitchFamily="2" charset="0"/>
              </a:rPr>
              <a:t>শ্রেণিঃ ৮ম</a:t>
            </a:r>
            <a:endParaRPr lang="en-US" sz="4000" dirty="0" smtClean="0">
              <a:solidFill>
                <a:srgbClr val="FFFF00"/>
              </a:solidFill>
              <a:latin typeface="NikoshBAN" pitchFamily="2" charset="0"/>
              <a:cs typeface="NikoshBAN" pitchFamily="2" charset="0"/>
            </a:endParaRPr>
          </a:p>
          <a:p>
            <a:r>
              <a:rPr lang="bn-BD" sz="4000" dirty="0" smtClean="0">
                <a:solidFill>
                  <a:srgbClr val="FFFF00"/>
                </a:solidFill>
                <a:latin typeface="NikoshBAN" pitchFamily="2" charset="0"/>
                <a:cs typeface="NikoshBAN" pitchFamily="2" charset="0"/>
              </a:rPr>
              <a:t>বিষয়ঃ গণিত</a:t>
            </a:r>
          </a:p>
          <a:p>
            <a:r>
              <a:rPr lang="bn-BD" sz="4000" dirty="0" smtClean="0">
                <a:solidFill>
                  <a:srgbClr val="FFFF00"/>
                </a:solidFill>
                <a:latin typeface="NikoshBAN" pitchFamily="2" charset="0"/>
                <a:cs typeface="NikoshBAN" pitchFamily="2" charset="0"/>
              </a:rPr>
              <a:t>অধ্যায়ঃ ১০ম</a:t>
            </a:r>
          </a:p>
          <a:p>
            <a:r>
              <a:rPr lang="bn-BD" sz="4000" dirty="0" smtClean="0">
                <a:solidFill>
                  <a:srgbClr val="FFFF00"/>
                </a:solidFill>
                <a:latin typeface="NikoshBAN" pitchFamily="2" charset="0"/>
                <a:cs typeface="NikoshBAN" pitchFamily="2" charset="0"/>
              </a:rPr>
              <a:t>সময়ঃ ৪০ মিনিট</a:t>
            </a:r>
            <a:endParaRPr lang="bn-BD" sz="4000" dirty="0">
              <a:solidFill>
                <a:srgbClr val="FFFF0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225" y="228600"/>
            <a:ext cx="2648175" cy="32366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222814"/>
            <a:ext cx="2514600" cy="2977590"/>
          </a:xfrm>
          <a:prstGeom prst="rect">
            <a:avLst/>
          </a:prstGeom>
        </p:spPr>
      </p:pic>
    </p:spTree>
    <p:extLst>
      <p:ext uri="{BB962C8B-B14F-4D97-AF65-F5344CB8AC3E}">
        <p14:creationId xmlns:p14="http://schemas.microsoft.com/office/powerpoint/2010/main" val="1036054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G:\Azimul\Digital Content\VIII-Maths\Uploadable\rose-4.jpg"/>
          <p:cNvPicPr>
            <a:picLocks noChangeAspect="1" noChangeArrowheads="1"/>
          </p:cNvPicPr>
          <p:nvPr/>
        </p:nvPicPr>
        <p:blipFill>
          <a:blip r:embed="rId2"/>
          <a:srcRect/>
          <a:stretch>
            <a:fillRect/>
          </a:stretch>
        </p:blipFill>
        <p:spPr bwMode="auto">
          <a:xfrm>
            <a:off x="76200" y="0"/>
            <a:ext cx="8915400" cy="6705600"/>
          </a:xfrm>
          <a:prstGeom prst="rect">
            <a:avLst/>
          </a:prstGeom>
          <a:noFill/>
        </p:spPr>
      </p:pic>
      <p:sp>
        <p:nvSpPr>
          <p:cNvPr id="4" name="Rectangle 3"/>
          <p:cNvSpPr/>
          <p:nvPr/>
        </p:nvSpPr>
        <p:spPr>
          <a:xfrm>
            <a:off x="381000" y="381000"/>
            <a:ext cx="8305800" cy="1371600"/>
          </a:xfrm>
          <a:prstGeom prst="rect">
            <a:avLst/>
          </a:prstGeom>
        </p:spPr>
        <p:txBody>
          <a:bodyPr wrap="square">
            <a:spAutoFit/>
          </a:bodyPr>
          <a:lstStyle/>
          <a:p>
            <a:r>
              <a:rPr lang="bn-BD" sz="8000" b="1" dirty="0" smtClean="0">
                <a:solidFill>
                  <a:srgbClr val="006600"/>
                </a:solidFill>
                <a:latin typeface="NikoshBAN" pitchFamily="2" charset="0"/>
                <a:cs typeface="NikoshBAN" pitchFamily="2" charset="0"/>
              </a:rPr>
              <a:t>সবাইকে আন্তরিক ধন্যবাদ</a:t>
            </a:r>
            <a:endParaRPr lang="en-US" sz="8000" b="1" dirty="0">
              <a:solidFill>
                <a:srgbClr val="006600"/>
              </a:solidFill>
              <a:latin typeface="NikoshBAN" pitchFamily="2" charset="0"/>
              <a:cs typeface="NikoshBAN" pitchFamily="2" charset="0"/>
            </a:endParaRPr>
          </a:p>
        </p:txBody>
      </p:sp>
      <p:sp>
        <p:nvSpPr>
          <p:cNvPr id="5" name="Oval 4"/>
          <p:cNvSpPr/>
          <p:nvPr/>
        </p:nvSpPr>
        <p:spPr>
          <a:xfrm>
            <a:off x="1600200" y="5715000"/>
            <a:ext cx="6019800" cy="1143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latin typeface="NikoshBAN" pitchFamily="2" charset="0"/>
                <a:cs typeface="NikoshBAN" pitchFamily="2" charset="0"/>
              </a:rPr>
              <a:t>আল্লাহ হাফিজ</a:t>
            </a:r>
            <a:endParaRPr lang="en-US" sz="7200" dirty="0">
              <a:latin typeface="NikoshBAN" pitchFamily="2" charset="0"/>
              <a:cs typeface="NikoshBAN" pitchFamily="2" charset="0"/>
            </a:endParaRPr>
          </a:p>
        </p:txBody>
      </p:sp>
    </p:spTree>
    <p:extLst>
      <p:ext uri="{BB962C8B-B14F-4D97-AF65-F5344CB8AC3E}">
        <p14:creationId xmlns:p14="http://schemas.microsoft.com/office/powerpoint/2010/main" val="2972121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0" y="533400"/>
            <a:ext cx="4038600" cy="369332"/>
          </a:xfrm>
          <a:prstGeom prst="rect">
            <a:avLst/>
          </a:prstGeom>
          <a:noFill/>
        </p:spPr>
        <p:txBody>
          <a:bodyPr wrap="square" rtlCol="0">
            <a:spAutoFit/>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82" y="290945"/>
            <a:ext cx="3124200" cy="2514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14745"/>
            <a:ext cx="3200400" cy="2667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733800"/>
            <a:ext cx="3276600" cy="2438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3429000"/>
            <a:ext cx="2133600" cy="2800350"/>
          </a:xfrm>
          <a:prstGeom prst="rect">
            <a:avLst/>
          </a:prstGeom>
        </p:spPr>
      </p:pic>
      <p:sp>
        <p:nvSpPr>
          <p:cNvPr id="7" name="TextBox 6"/>
          <p:cNvSpPr txBox="1"/>
          <p:nvPr/>
        </p:nvSpPr>
        <p:spPr>
          <a:xfrm>
            <a:off x="1752600" y="2743200"/>
            <a:ext cx="955711" cy="769441"/>
          </a:xfrm>
          <a:prstGeom prst="rect">
            <a:avLst/>
          </a:prstGeom>
          <a:noFill/>
        </p:spPr>
        <p:txBody>
          <a:bodyPr wrap="none" rtlCol="0">
            <a:spAutoFit/>
          </a:bodyPr>
          <a:lstStyle/>
          <a:p>
            <a:r>
              <a:rPr lang="bn-BD" sz="4400" dirty="0" smtClean="0">
                <a:latin typeface="NikoshBAN" pitchFamily="2" charset="0"/>
                <a:cs typeface="NikoshBAN" pitchFamily="2" charset="0"/>
              </a:rPr>
              <a:t>হাত</a:t>
            </a:r>
            <a:r>
              <a:rPr lang="bn-BD" sz="2000" dirty="0" smtClean="0"/>
              <a:t> </a:t>
            </a:r>
            <a:endParaRPr lang="en-US" sz="2000" dirty="0"/>
          </a:p>
        </p:txBody>
      </p:sp>
      <p:sp>
        <p:nvSpPr>
          <p:cNvPr id="8" name="TextBox 7"/>
          <p:cNvSpPr txBox="1"/>
          <p:nvPr/>
        </p:nvSpPr>
        <p:spPr>
          <a:xfrm>
            <a:off x="7467600" y="2840181"/>
            <a:ext cx="1101584" cy="769441"/>
          </a:xfrm>
          <a:prstGeom prst="rect">
            <a:avLst/>
          </a:prstGeom>
          <a:noFill/>
        </p:spPr>
        <p:txBody>
          <a:bodyPr wrap="none" rtlCol="0">
            <a:spAutoFit/>
          </a:bodyPr>
          <a:lstStyle/>
          <a:p>
            <a:r>
              <a:rPr lang="bn-BD" sz="4400" dirty="0" smtClean="0">
                <a:latin typeface="NikoshBAN" pitchFamily="2" charset="0"/>
                <a:cs typeface="NikoshBAN" pitchFamily="2" charset="0"/>
              </a:rPr>
              <a:t>চাকা</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9" name="TextBox 8"/>
          <p:cNvSpPr txBox="1"/>
          <p:nvPr/>
        </p:nvSpPr>
        <p:spPr>
          <a:xfrm>
            <a:off x="6268564" y="6172200"/>
            <a:ext cx="1015021" cy="769441"/>
          </a:xfrm>
          <a:prstGeom prst="rect">
            <a:avLst/>
          </a:prstGeom>
          <a:noFill/>
        </p:spPr>
        <p:txBody>
          <a:bodyPr wrap="none" rtlCol="0">
            <a:spAutoFit/>
          </a:bodyPr>
          <a:lstStyle/>
          <a:p>
            <a:r>
              <a:rPr lang="bn-BD" sz="4400" dirty="0" smtClean="0">
                <a:latin typeface="NikoshBAN" pitchFamily="2" charset="0"/>
                <a:cs typeface="NikoshBAN" pitchFamily="2" charset="0"/>
              </a:rPr>
              <a:t>ঘড়ি </a:t>
            </a:r>
            <a:endParaRPr lang="en-US" sz="4400" dirty="0">
              <a:latin typeface="NikoshBAN" pitchFamily="2" charset="0"/>
              <a:cs typeface="NikoshBAN" pitchFamily="2" charset="0"/>
            </a:endParaRPr>
          </a:p>
        </p:txBody>
      </p:sp>
      <p:sp>
        <p:nvSpPr>
          <p:cNvPr id="10" name="TextBox 9"/>
          <p:cNvSpPr txBox="1"/>
          <p:nvPr/>
        </p:nvSpPr>
        <p:spPr>
          <a:xfrm>
            <a:off x="1330840" y="6164759"/>
            <a:ext cx="1048685" cy="769441"/>
          </a:xfrm>
          <a:prstGeom prst="rect">
            <a:avLst/>
          </a:prstGeom>
          <a:noFill/>
        </p:spPr>
        <p:txBody>
          <a:bodyPr wrap="none" rtlCol="0">
            <a:spAutoFit/>
          </a:bodyPr>
          <a:lstStyle/>
          <a:p>
            <a:r>
              <a:rPr lang="bn-BD" sz="4400" dirty="0" smtClean="0">
                <a:latin typeface="NikoshBAN" pitchFamily="2" charset="0"/>
                <a:cs typeface="NikoshBAN" pitchFamily="2" charset="0"/>
              </a:rPr>
              <a:t>চুড়ি</a:t>
            </a:r>
            <a:r>
              <a:rPr lang="bn-BD" sz="4400" dirty="0" smtClean="0"/>
              <a:t> </a:t>
            </a:r>
            <a:endParaRPr lang="en-US" sz="4400" dirty="0"/>
          </a:p>
        </p:txBody>
      </p:sp>
    </p:spTree>
    <p:extLst>
      <p:ext uri="{BB962C8B-B14F-4D97-AF65-F5344CB8AC3E}">
        <p14:creationId xmlns:p14="http://schemas.microsoft.com/office/powerpoint/2010/main" val="18729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86000" y="990600"/>
            <a:ext cx="5181600" cy="1295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rgbClr val="002060"/>
                </a:solidFill>
                <a:latin typeface="NikoshBAN" pitchFamily="2" charset="0"/>
                <a:cs typeface="NikoshBAN" pitchFamily="2" charset="0"/>
              </a:rPr>
              <a:t>পাঠ শিরনাম</a:t>
            </a:r>
            <a:endParaRPr lang="en-US" sz="6600" dirty="0">
              <a:solidFill>
                <a:srgbClr val="002060"/>
              </a:solidFill>
              <a:latin typeface="NikoshBAN" pitchFamily="2" charset="0"/>
              <a:cs typeface="NikoshBAN" pitchFamily="2" charset="0"/>
            </a:endParaRPr>
          </a:p>
        </p:txBody>
      </p:sp>
      <p:sp>
        <p:nvSpPr>
          <p:cNvPr id="3" name="Can 2"/>
          <p:cNvSpPr/>
          <p:nvPr/>
        </p:nvSpPr>
        <p:spPr>
          <a:xfrm>
            <a:off x="471055" y="2971800"/>
            <a:ext cx="8001000" cy="1981200"/>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dirty="0" smtClean="0">
                <a:solidFill>
                  <a:schemeClr val="bg1"/>
                </a:solidFill>
                <a:latin typeface="NikoshBAN" pitchFamily="2" charset="0"/>
                <a:cs typeface="NikoshBAN" pitchFamily="2" charset="0"/>
              </a:rPr>
              <a:t>বৃত্ত(</a:t>
            </a:r>
            <a:r>
              <a:rPr lang="en-US" sz="8000" dirty="0" smtClean="0">
                <a:solidFill>
                  <a:schemeClr val="bg1"/>
                </a:solidFill>
                <a:latin typeface="NikoshBAN" pitchFamily="2" charset="0"/>
                <a:cs typeface="NikoshBAN" pitchFamily="2" charset="0"/>
              </a:rPr>
              <a:t>Circle</a:t>
            </a:r>
            <a:r>
              <a:rPr lang="en-US" sz="11500" dirty="0" smtClean="0">
                <a:solidFill>
                  <a:schemeClr val="bg1"/>
                </a:solidFill>
                <a:latin typeface="NikoshBAN" pitchFamily="2" charset="0"/>
                <a:cs typeface="NikoshBAN" pitchFamily="2" charset="0"/>
              </a:rPr>
              <a:t>)</a:t>
            </a:r>
            <a:endParaRPr lang="en-US" sz="115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93129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1787236" y="249382"/>
            <a:ext cx="5715000" cy="1435608"/>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chemeClr val="bg1"/>
                </a:solidFill>
                <a:latin typeface="NikoshBAN" pitchFamily="2" charset="0"/>
                <a:cs typeface="NikoshBAN" pitchFamily="2" charset="0"/>
              </a:rPr>
              <a:t>শিখনফল</a:t>
            </a:r>
            <a:endParaRPr lang="en-US" sz="6600" dirty="0">
              <a:solidFill>
                <a:schemeClr val="bg1"/>
              </a:solidFill>
              <a:latin typeface="NikoshBAN" pitchFamily="2" charset="0"/>
              <a:cs typeface="NikoshBAN" pitchFamily="2" charset="0"/>
            </a:endParaRPr>
          </a:p>
        </p:txBody>
      </p:sp>
      <p:sp>
        <p:nvSpPr>
          <p:cNvPr id="3" name="TextBox 2"/>
          <p:cNvSpPr txBox="1"/>
          <p:nvPr/>
        </p:nvSpPr>
        <p:spPr>
          <a:xfrm>
            <a:off x="762000" y="1905000"/>
            <a:ext cx="7543800" cy="4524315"/>
          </a:xfrm>
          <a:prstGeom prst="rect">
            <a:avLst/>
          </a:prstGeom>
          <a:noFill/>
        </p:spPr>
        <p:txBody>
          <a:bodyPr wrap="square" rtlCol="0">
            <a:spAutoFit/>
          </a:bodyPr>
          <a:lstStyle/>
          <a:p>
            <a:r>
              <a:rPr lang="bn-BD" sz="3600" dirty="0" smtClean="0">
                <a:solidFill>
                  <a:schemeClr val="tx1">
                    <a:lumMod val="95000"/>
                    <a:lumOff val="5000"/>
                  </a:schemeClr>
                </a:solidFill>
                <a:latin typeface="NikoshBAN" pitchFamily="2" charset="0"/>
                <a:cs typeface="NikoshBAN" pitchFamily="2" charset="0"/>
              </a:rPr>
              <a:t>এ পাঠ শেষে শিক্ষার্থীরা-</a:t>
            </a:r>
            <a:endParaRPr lang="en-US" sz="3600" dirty="0" smtClean="0">
              <a:solidFill>
                <a:schemeClr val="tx1">
                  <a:lumMod val="95000"/>
                  <a:lumOff val="5000"/>
                </a:schemeClr>
              </a:solidFill>
              <a:latin typeface="NikoshBAN" pitchFamily="2" charset="0"/>
              <a:cs typeface="NikoshBAN" pitchFamily="2" charset="0"/>
            </a:endParaRPr>
          </a:p>
          <a:p>
            <a:r>
              <a:rPr lang="en-US" sz="3600" dirty="0" smtClean="0">
                <a:solidFill>
                  <a:schemeClr val="tx1">
                    <a:lumMod val="95000"/>
                    <a:lumOff val="5000"/>
                  </a:schemeClr>
                </a:solidFill>
                <a:latin typeface="NikoshBAN" pitchFamily="2" charset="0"/>
                <a:cs typeface="NikoshBAN" pitchFamily="2" charset="0"/>
              </a:rPr>
              <a:t>❶</a:t>
            </a:r>
            <a:r>
              <a:rPr lang="bn-BD" sz="3600" dirty="0" smtClean="0">
                <a:solidFill>
                  <a:schemeClr val="tx1">
                    <a:lumMod val="95000"/>
                    <a:lumOff val="5000"/>
                  </a:schemeClr>
                </a:solidFill>
                <a:latin typeface="NikoshBAN" pitchFamily="2" charset="0"/>
                <a:cs typeface="NikoshBAN" pitchFamily="2" charset="0"/>
              </a:rPr>
              <a:t>   বৃত্ত কী তা বলতে পারবে ।  </a:t>
            </a:r>
          </a:p>
          <a:p>
            <a:endParaRPr lang="bn-BD" sz="3600" dirty="0" smtClean="0">
              <a:solidFill>
                <a:schemeClr val="tx1">
                  <a:lumMod val="95000"/>
                  <a:lumOff val="5000"/>
                </a:schemeClr>
              </a:solidFill>
              <a:latin typeface="NikoshBAN" pitchFamily="2" charset="0"/>
              <a:cs typeface="NikoshBAN" pitchFamily="2" charset="0"/>
            </a:endParaRPr>
          </a:p>
          <a:p>
            <a:r>
              <a:rPr lang="en-US" sz="3600" dirty="0" smtClean="0">
                <a:solidFill>
                  <a:schemeClr val="tx1">
                    <a:lumMod val="95000"/>
                    <a:lumOff val="5000"/>
                  </a:schemeClr>
                </a:solidFill>
                <a:latin typeface="NikoshBAN" pitchFamily="2" charset="0"/>
                <a:cs typeface="NikoshBAN" pitchFamily="2" charset="0"/>
              </a:rPr>
              <a:t>❷</a:t>
            </a:r>
            <a:r>
              <a:rPr lang="bn-BD" sz="3600" dirty="0" smtClean="0">
                <a:solidFill>
                  <a:schemeClr val="tx1">
                    <a:lumMod val="95000"/>
                    <a:lumOff val="5000"/>
                  </a:schemeClr>
                </a:solidFill>
                <a:latin typeface="NikoshBAN" pitchFamily="2" charset="0"/>
                <a:cs typeface="NikoshBAN" pitchFamily="2" charset="0"/>
              </a:rPr>
              <a:t>  বৃত্তের বিভিন্ন চিহ্নিত করতে পারবে ।</a:t>
            </a:r>
          </a:p>
          <a:p>
            <a:endParaRPr lang="bn-BD" sz="3600" dirty="0" smtClean="0">
              <a:solidFill>
                <a:schemeClr val="tx1">
                  <a:lumMod val="95000"/>
                  <a:lumOff val="5000"/>
                </a:schemeClr>
              </a:solidFill>
              <a:latin typeface="NikoshBAN" pitchFamily="2" charset="0"/>
              <a:cs typeface="NikoshBAN" pitchFamily="2" charset="0"/>
            </a:endParaRPr>
          </a:p>
          <a:p>
            <a:r>
              <a:rPr lang="en-US" sz="3600" dirty="0" smtClean="0">
                <a:solidFill>
                  <a:schemeClr val="tx1">
                    <a:lumMod val="95000"/>
                    <a:lumOff val="5000"/>
                  </a:schemeClr>
                </a:solidFill>
                <a:latin typeface="NikoshBAN" pitchFamily="2" charset="0"/>
                <a:cs typeface="NikoshBAN" pitchFamily="2" charset="0"/>
              </a:rPr>
              <a:t>❸</a:t>
            </a:r>
            <a:r>
              <a:rPr lang="bn-BD" sz="3600" dirty="0" smtClean="0">
                <a:solidFill>
                  <a:schemeClr val="tx1">
                    <a:lumMod val="95000"/>
                    <a:lumOff val="5000"/>
                  </a:schemeClr>
                </a:solidFill>
                <a:latin typeface="NikoshBAN" pitchFamily="2" charset="0"/>
                <a:cs typeface="NikoshBAN" pitchFamily="2" charset="0"/>
              </a:rPr>
              <a:t>  বৃত্তের পরিধি নির্ণয় করতে পারবে।</a:t>
            </a:r>
          </a:p>
          <a:p>
            <a:endParaRPr lang="bn-BD" sz="3600" dirty="0" smtClean="0">
              <a:solidFill>
                <a:schemeClr val="tx1">
                  <a:lumMod val="95000"/>
                  <a:lumOff val="5000"/>
                </a:schemeClr>
              </a:solidFill>
              <a:latin typeface="NikoshBAN" pitchFamily="2" charset="0"/>
              <a:cs typeface="NikoshBAN" pitchFamily="2" charset="0"/>
            </a:endParaRPr>
          </a:p>
          <a:p>
            <a:r>
              <a:rPr lang="en-US" sz="3600" dirty="0" smtClean="0">
                <a:solidFill>
                  <a:schemeClr val="tx1">
                    <a:lumMod val="95000"/>
                    <a:lumOff val="5000"/>
                  </a:schemeClr>
                </a:solidFill>
                <a:latin typeface="NikoshBAN" pitchFamily="2" charset="0"/>
                <a:cs typeface="NikoshBAN" pitchFamily="2" charset="0"/>
              </a:rPr>
              <a:t>❹</a:t>
            </a:r>
            <a:r>
              <a:rPr lang="bn-BD" sz="3600" dirty="0" smtClean="0">
                <a:solidFill>
                  <a:schemeClr val="tx1">
                    <a:lumMod val="95000"/>
                    <a:lumOff val="5000"/>
                  </a:schemeClr>
                </a:solidFill>
                <a:latin typeface="NikoshBAN" pitchFamily="2" charset="0"/>
                <a:cs typeface="NikoshBAN" pitchFamily="2" charset="0"/>
              </a:rPr>
              <a:t> বৃত্তের ক্ষেত্রফল নির্ণয় করতে পারবে।</a:t>
            </a:r>
          </a:p>
        </p:txBody>
      </p:sp>
    </p:spTree>
    <p:extLst>
      <p:ext uri="{BB962C8B-B14F-4D97-AF65-F5344CB8AC3E}">
        <p14:creationId xmlns:p14="http://schemas.microsoft.com/office/powerpoint/2010/main" val="297884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62000"/>
            <a:ext cx="6858000" cy="4114799"/>
          </a:xfrm>
          <a:prstGeom prst="rect">
            <a:avLst/>
          </a:prstGeom>
        </p:spPr>
      </p:pic>
      <p:sp>
        <p:nvSpPr>
          <p:cNvPr id="3" name="TextBox 2"/>
          <p:cNvSpPr txBox="1"/>
          <p:nvPr/>
        </p:nvSpPr>
        <p:spPr>
          <a:xfrm>
            <a:off x="3352800" y="2819400"/>
            <a:ext cx="106680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কেন্দ্র</a:t>
            </a:r>
            <a:endParaRPr lang="en-US" sz="3600" dirty="0">
              <a:solidFill>
                <a:srgbClr val="FF0000"/>
              </a:solidFill>
              <a:latin typeface="NikoshBAN" pitchFamily="2" charset="0"/>
              <a:cs typeface="NikoshBAN" pitchFamily="2" charset="0"/>
            </a:endParaRPr>
          </a:p>
        </p:txBody>
      </p:sp>
      <p:sp>
        <p:nvSpPr>
          <p:cNvPr id="4" name="TextBox 3"/>
          <p:cNvSpPr txBox="1"/>
          <p:nvPr/>
        </p:nvSpPr>
        <p:spPr>
          <a:xfrm>
            <a:off x="1676400" y="5257800"/>
            <a:ext cx="5181600" cy="830997"/>
          </a:xfrm>
          <a:prstGeom prst="rect">
            <a:avLst/>
          </a:prstGeom>
          <a:noFill/>
        </p:spPr>
        <p:txBody>
          <a:bodyPr wrap="square" rtlCol="0">
            <a:spAutoFit/>
          </a:bodyPr>
          <a:lstStyle/>
          <a:p>
            <a:pPr algn="ctr"/>
            <a:r>
              <a:rPr lang="en-US" sz="3600" dirty="0" smtClean="0">
                <a:latin typeface="NikoshBAN" pitchFamily="2" charset="0"/>
                <a:cs typeface="NikoshBAN" pitchFamily="2" charset="0"/>
              </a:rPr>
              <a:t>ABC</a:t>
            </a:r>
            <a:r>
              <a:rPr lang="bn-BD" sz="3600" dirty="0" smtClean="0">
                <a:latin typeface="NikoshBAN" pitchFamily="2" charset="0"/>
                <a:cs typeface="NikoshBAN" pitchFamily="2" charset="0"/>
              </a:rPr>
              <a:t> </a:t>
            </a:r>
            <a:r>
              <a:rPr lang="bn-BD" sz="4800" dirty="0" smtClean="0">
                <a:latin typeface="NikoshBAN" pitchFamily="2" charset="0"/>
                <a:cs typeface="NikoshBAN" pitchFamily="2" charset="0"/>
              </a:rPr>
              <a:t>বৃত্ত</a:t>
            </a:r>
            <a:r>
              <a:rPr lang="bn-BD" sz="4800" dirty="0" smtClean="0">
                <a:latin typeface="Calibri"/>
                <a:cs typeface="NikoshBAN" pitchFamily="2" charset="0"/>
              </a:rPr>
              <a:t>∕পরিধি</a:t>
            </a:r>
            <a:endParaRPr lang="en-US" sz="4800" dirty="0">
              <a:latin typeface="NikoshBAN" pitchFamily="2" charset="0"/>
              <a:cs typeface="NikoshBAN" pitchFamily="2" charset="0"/>
            </a:endParaRPr>
          </a:p>
        </p:txBody>
      </p:sp>
      <p:cxnSp>
        <p:nvCxnSpPr>
          <p:cNvPr id="6" name="Straight Connector 5"/>
          <p:cNvCxnSpPr/>
          <p:nvPr/>
        </p:nvCxnSpPr>
        <p:spPr>
          <a:xfrm flipV="1">
            <a:off x="4267200" y="2362201"/>
            <a:ext cx="1676400" cy="533399"/>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81200" y="1122220"/>
            <a:ext cx="521297" cy="646331"/>
          </a:xfrm>
          <a:prstGeom prst="rect">
            <a:avLst/>
          </a:prstGeom>
          <a:noFill/>
        </p:spPr>
        <p:txBody>
          <a:bodyPr wrap="none" rtlCol="0">
            <a:spAutoFit/>
          </a:bodyPr>
          <a:lstStyle/>
          <a:p>
            <a:r>
              <a:rPr lang="en-US" sz="3600" dirty="0" smtClean="0">
                <a:latin typeface="NikoshBAN" pitchFamily="2" charset="0"/>
                <a:cs typeface="NikoshBAN" pitchFamily="2" charset="0"/>
              </a:rPr>
              <a:t>A</a:t>
            </a:r>
            <a:endParaRPr lang="en-US" sz="3600" dirty="0">
              <a:latin typeface="NikoshBAN" pitchFamily="2" charset="0"/>
              <a:cs typeface="NikoshBAN" pitchFamily="2" charset="0"/>
            </a:endParaRPr>
          </a:p>
        </p:txBody>
      </p:sp>
      <p:sp>
        <p:nvSpPr>
          <p:cNvPr id="9" name="TextBox 8"/>
          <p:cNvSpPr txBox="1"/>
          <p:nvPr/>
        </p:nvSpPr>
        <p:spPr>
          <a:xfrm>
            <a:off x="5507262" y="3886200"/>
            <a:ext cx="436338" cy="646331"/>
          </a:xfrm>
          <a:prstGeom prst="rect">
            <a:avLst/>
          </a:prstGeom>
          <a:noFill/>
        </p:spPr>
        <p:txBody>
          <a:bodyPr wrap="none" rtlCol="0">
            <a:spAutoFit/>
          </a:bodyPr>
          <a:lstStyle/>
          <a:p>
            <a:r>
              <a:rPr lang="en-US" sz="3600" dirty="0"/>
              <a:t>B</a:t>
            </a:r>
          </a:p>
        </p:txBody>
      </p:sp>
      <p:sp>
        <p:nvSpPr>
          <p:cNvPr id="10" name="TextBox 9"/>
          <p:cNvSpPr txBox="1"/>
          <p:nvPr/>
        </p:nvSpPr>
        <p:spPr>
          <a:xfrm>
            <a:off x="5893072" y="1944469"/>
            <a:ext cx="431528" cy="646331"/>
          </a:xfrm>
          <a:prstGeom prst="rect">
            <a:avLst/>
          </a:prstGeom>
          <a:noFill/>
        </p:spPr>
        <p:txBody>
          <a:bodyPr wrap="none" rtlCol="0">
            <a:spAutoFit/>
          </a:bodyPr>
          <a:lstStyle/>
          <a:p>
            <a:r>
              <a:rPr lang="en-US" sz="3600" dirty="0" smtClean="0"/>
              <a:t>C</a:t>
            </a:r>
            <a:endParaRPr lang="en-US" sz="3600" dirty="0"/>
          </a:p>
        </p:txBody>
      </p:sp>
      <p:sp>
        <p:nvSpPr>
          <p:cNvPr id="11" name="TextBox 10"/>
          <p:cNvSpPr txBox="1"/>
          <p:nvPr/>
        </p:nvSpPr>
        <p:spPr>
          <a:xfrm>
            <a:off x="3988918" y="1981200"/>
            <a:ext cx="556563" cy="646331"/>
          </a:xfrm>
          <a:prstGeom prst="rect">
            <a:avLst/>
          </a:prstGeom>
          <a:noFill/>
        </p:spPr>
        <p:txBody>
          <a:bodyPr wrap="none" rtlCol="0">
            <a:spAutoFit/>
          </a:bodyPr>
          <a:lstStyle/>
          <a:p>
            <a:r>
              <a:rPr lang="en-US" sz="3600" dirty="0" smtClean="0">
                <a:latin typeface="NikoshBAN" pitchFamily="2" charset="0"/>
                <a:cs typeface="NikoshBAN" pitchFamily="2" charset="0"/>
              </a:rPr>
              <a:t>O</a:t>
            </a:r>
            <a:endParaRPr lang="en-US" sz="3600" dirty="0">
              <a:latin typeface="NikoshBAN" pitchFamily="2" charset="0"/>
              <a:cs typeface="NikoshBAN" pitchFamily="2" charset="0"/>
            </a:endParaRPr>
          </a:p>
        </p:txBody>
      </p:sp>
      <p:cxnSp>
        <p:nvCxnSpPr>
          <p:cNvPr id="13" name="Straight Connector 12"/>
          <p:cNvCxnSpPr/>
          <p:nvPr/>
        </p:nvCxnSpPr>
        <p:spPr>
          <a:xfrm>
            <a:off x="2880338" y="1676400"/>
            <a:ext cx="2758462" cy="232993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029200" y="1186934"/>
            <a:ext cx="381000" cy="1403866"/>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34000" y="678359"/>
            <a:ext cx="3657600" cy="769441"/>
          </a:xfrm>
          <a:prstGeom prst="rect">
            <a:avLst/>
          </a:prstGeom>
          <a:noFill/>
        </p:spPr>
        <p:txBody>
          <a:bodyPr wrap="square" rtlCol="0">
            <a:spAutoFit/>
          </a:bodyPr>
          <a:lstStyle/>
          <a:p>
            <a:r>
              <a:rPr lang="bn-BD" sz="4400" dirty="0" smtClean="0">
                <a:solidFill>
                  <a:srgbClr val="FF0000"/>
                </a:solidFill>
                <a:latin typeface="NikoshBAN" pitchFamily="2" charset="0"/>
                <a:cs typeface="NikoshBAN" pitchFamily="2" charset="0"/>
              </a:rPr>
              <a:t>ব্যাসার্ধ</a:t>
            </a:r>
            <a:r>
              <a:rPr lang="en-US" sz="4400" dirty="0" smtClean="0">
                <a:solidFill>
                  <a:srgbClr val="FF0000"/>
                </a:solidFill>
                <a:latin typeface="NikoshBAN" pitchFamily="2" charset="0"/>
                <a:cs typeface="NikoshBAN" pitchFamily="2" charset="0"/>
              </a:rPr>
              <a:t> </a:t>
            </a:r>
            <a:r>
              <a:rPr lang="en-US" sz="3600" dirty="0" smtClean="0">
                <a:solidFill>
                  <a:srgbClr val="FF0000"/>
                </a:solidFill>
                <a:latin typeface="NikoshBAN" pitchFamily="2" charset="0"/>
                <a:cs typeface="NikoshBAN" pitchFamily="2" charset="0"/>
              </a:rPr>
              <a:t>OC</a:t>
            </a:r>
            <a:endParaRPr lang="en-US" sz="4000" dirty="0">
              <a:solidFill>
                <a:srgbClr val="FF0000"/>
              </a:solidFill>
              <a:latin typeface="NikoshBAN" pitchFamily="2" charset="0"/>
              <a:cs typeface="NikoshBAN" pitchFamily="2" charset="0"/>
            </a:endParaRPr>
          </a:p>
        </p:txBody>
      </p:sp>
      <p:cxnSp>
        <p:nvCxnSpPr>
          <p:cNvPr id="20" name="Straight Arrow Connector 19"/>
          <p:cNvCxnSpPr/>
          <p:nvPr/>
        </p:nvCxnSpPr>
        <p:spPr>
          <a:xfrm flipV="1">
            <a:off x="1524000" y="2133600"/>
            <a:ext cx="1752600" cy="1836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 y="1905000"/>
            <a:ext cx="1526380" cy="646331"/>
          </a:xfrm>
          <a:prstGeom prst="rect">
            <a:avLst/>
          </a:prstGeom>
          <a:noFill/>
        </p:spPr>
        <p:txBody>
          <a:bodyPr wrap="none" rtlCol="0">
            <a:spAutoFit/>
          </a:bodyPr>
          <a:lstStyle/>
          <a:p>
            <a:r>
              <a:rPr lang="bn-BD" sz="3600" dirty="0" smtClean="0">
                <a:solidFill>
                  <a:srgbClr val="FF0000"/>
                </a:solidFill>
                <a:latin typeface="NikoshBAN" pitchFamily="2" charset="0"/>
                <a:cs typeface="NikoshBAN" pitchFamily="2" charset="0"/>
              </a:rPr>
              <a:t>ব্যাস </a:t>
            </a:r>
            <a:r>
              <a:rPr lang="en-US" sz="3200" dirty="0" smtClean="0">
                <a:solidFill>
                  <a:srgbClr val="FF0000"/>
                </a:solidFill>
                <a:latin typeface="NikoshBAN" pitchFamily="2" charset="0"/>
                <a:cs typeface="NikoshBAN" pitchFamily="2" charset="0"/>
              </a:rPr>
              <a:t>AB</a:t>
            </a:r>
            <a:endParaRPr lang="en-US" sz="3200" dirty="0">
              <a:solidFill>
                <a:srgbClr val="FF0000"/>
              </a:solidFill>
              <a:latin typeface="NikoshBAN" pitchFamily="2" charset="0"/>
              <a:cs typeface="NikoshBAN" pitchFamily="2" charset="0"/>
            </a:endParaRPr>
          </a:p>
        </p:txBody>
      </p:sp>
      <p:cxnSp>
        <p:nvCxnSpPr>
          <p:cNvPr id="23" name="Straight Connector 22"/>
          <p:cNvCxnSpPr/>
          <p:nvPr/>
        </p:nvCxnSpPr>
        <p:spPr>
          <a:xfrm>
            <a:off x="2503757" y="2499375"/>
            <a:ext cx="2373043" cy="19964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083919" y="3657600"/>
            <a:ext cx="1649881" cy="475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14399" y="4133165"/>
            <a:ext cx="1409701" cy="646331"/>
          </a:xfrm>
          <a:prstGeom prst="rect">
            <a:avLst/>
          </a:prstGeom>
          <a:noFill/>
        </p:spPr>
        <p:txBody>
          <a:bodyPr wrap="square" rtlCol="0">
            <a:spAutoFit/>
          </a:bodyPr>
          <a:lstStyle/>
          <a:p>
            <a:r>
              <a:rPr lang="bn-BD" sz="3600" dirty="0" smtClean="0">
                <a:solidFill>
                  <a:srgbClr val="C00000"/>
                </a:solidFill>
                <a:latin typeface="NikoshBAN" pitchFamily="2" charset="0"/>
                <a:cs typeface="NikoshBAN" pitchFamily="2" charset="0"/>
              </a:rPr>
              <a:t>জ্যা </a:t>
            </a:r>
            <a:r>
              <a:rPr lang="en-US" sz="3200" dirty="0" smtClean="0">
                <a:solidFill>
                  <a:srgbClr val="C00000"/>
                </a:solidFill>
                <a:latin typeface="NikoshBAN" pitchFamily="2" charset="0"/>
                <a:cs typeface="NikoshBAN" pitchFamily="2" charset="0"/>
              </a:rPr>
              <a:t>DE</a:t>
            </a:r>
            <a:endParaRPr lang="en-US" sz="3200" dirty="0">
              <a:solidFill>
                <a:srgbClr val="C00000"/>
              </a:solidFill>
              <a:latin typeface="NikoshBAN" pitchFamily="2" charset="0"/>
              <a:cs typeface="NikoshBAN" pitchFamily="2" charset="0"/>
            </a:endParaRPr>
          </a:p>
        </p:txBody>
      </p:sp>
      <p:sp>
        <p:nvSpPr>
          <p:cNvPr id="30" name="TextBox 29"/>
          <p:cNvSpPr txBox="1"/>
          <p:nvPr/>
        </p:nvSpPr>
        <p:spPr>
          <a:xfrm>
            <a:off x="1926721" y="2209800"/>
            <a:ext cx="511679" cy="584775"/>
          </a:xfrm>
          <a:prstGeom prst="rect">
            <a:avLst/>
          </a:prstGeom>
          <a:noFill/>
        </p:spPr>
        <p:txBody>
          <a:bodyPr wrap="none" rtlCol="0">
            <a:spAutoFit/>
          </a:bodyPr>
          <a:lstStyle/>
          <a:p>
            <a:r>
              <a:rPr lang="en-US" sz="3200" dirty="0">
                <a:latin typeface="NikoshBAN" pitchFamily="2" charset="0"/>
                <a:cs typeface="NikoshBAN" pitchFamily="2" charset="0"/>
              </a:rPr>
              <a:t>D</a:t>
            </a:r>
          </a:p>
        </p:txBody>
      </p:sp>
      <p:sp>
        <p:nvSpPr>
          <p:cNvPr id="31" name="TextBox 30"/>
          <p:cNvSpPr txBox="1"/>
          <p:nvPr/>
        </p:nvSpPr>
        <p:spPr>
          <a:xfrm>
            <a:off x="4746866" y="4343400"/>
            <a:ext cx="434734" cy="707886"/>
          </a:xfrm>
          <a:prstGeom prst="rect">
            <a:avLst/>
          </a:prstGeom>
          <a:noFill/>
        </p:spPr>
        <p:txBody>
          <a:bodyPr wrap="none" rtlCol="0">
            <a:spAutoFit/>
          </a:bodyPr>
          <a:lstStyle/>
          <a:p>
            <a:r>
              <a:rPr lang="en-US" sz="4000" dirty="0" smtClean="0"/>
              <a:t>E</a:t>
            </a:r>
            <a:endParaRPr lang="en-US" sz="4000" dirty="0"/>
          </a:p>
        </p:txBody>
      </p:sp>
    </p:spTree>
    <p:extLst>
      <p:ext uri="{BB962C8B-B14F-4D97-AF65-F5344CB8AC3E}">
        <p14:creationId xmlns:p14="http://schemas.microsoft.com/office/powerpoint/2010/main" val="2502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0" grpId="0"/>
      <p:bldP spid="11" grpId="0"/>
      <p:bldP spid="18" grpId="0"/>
      <p:bldP spid="21" grpId="0"/>
      <p:bldP spid="28"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3962400"/>
            <a:ext cx="8534400" cy="2743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b="1" dirty="0" smtClean="0">
                <a:solidFill>
                  <a:schemeClr val="bg1"/>
                </a:solidFill>
                <a:latin typeface="NikoshBAN" pitchFamily="2" charset="0"/>
                <a:cs typeface="NikoshBAN" pitchFamily="2" charset="0"/>
              </a:rPr>
              <a:t>বৃত্ত</a:t>
            </a:r>
            <a:r>
              <a:rPr lang="bn-BD" sz="3600" dirty="0" smtClean="0">
                <a:solidFill>
                  <a:schemeClr val="bg1"/>
                </a:solidFill>
                <a:latin typeface="NikoshBAN" pitchFamily="2" charset="0"/>
                <a:cs typeface="NikoshBAN" pitchFamily="2" charset="0"/>
              </a:rPr>
              <a:t> (</a:t>
            </a:r>
            <a:r>
              <a:rPr lang="en-US" sz="2800" b="1" dirty="0" smtClean="0">
                <a:solidFill>
                  <a:schemeClr val="bg1"/>
                </a:solidFill>
                <a:latin typeface="NikoshBAN" pitchFamily="2" charset="0"/>
                <a:cs typeface="NikoshBAN" pitchFamily="2" charset="0"/>
              </a:rPr>
              <a:t>Circle</a:t>
            </a:r>
            <a:r>
              <a:rPr lang="en-US" sz="3600" dirty="0" smtClean="0">
                <a:solidFill>
                  <a:schemeClr val="bg1"/>
                </a:solidFill>
                <a:latin typeface="NikoshBAN" pitchFamily="2" charset="0"/>
                <a:cs typeface="NikoshBAN" pitchFamily="2" charset="0"/>
              </a:rPr>
              <a:t>): </a:t>
            </a:r>
            <a:r>
              <a:rPr lang="bn-BD" sz="3600">
                <a:latin typeface="NikoshBAN" pitchFamily="2" charset="0"/>
                <a:cs typeface="NikoshBAN" pitchFamily="2" charset="0"/>
              </a:rPr>
              <a:t>একটি </a:t>
            </a:r>
            <a:r>
              <a:rPr lang="bn-BD" sz="3600" smtClean="0">
                <a:latin typeface="NikoshBAN" pitchFamily="2" charset="0"/>
                <a:cs typeface="NikoshBAN" pitchFamily="2" charset="0"/>
              </a:rPr>
              <a:t>নির্দিষ্ট </a:t>
            </a:r>
            <a:r>
              <a:rPr lang="bn-BD" sz="3600" dirty="0">
                <a:latin typeface="NikoshBAN" pitchFamily="2" charset="0"/>
                <a:cs typeface="NikoshBAN" pitchFamily="2" charset="0"/>
              </a:rPr>
              <a:t>বিন্দুকে কেন্দ্র </a:t>
            </a:r>
            <a:r>
              <a:rPr lang="bn-BD" sz="3600">
                <a:latin typeface="NikoshBAN" pitchFamily="2" charset="0"/>
                <a:cs typeface="NikoshBAN" pitchFamily="2" charset="0"/>
              </a:rPr>
              <a:t>করে </a:t>
            </a:r>
            <a:r>
              <a:rPr lang="bn-BD" sz="3600" smtClean="0">
                <a:latin typeface="NikoshBAN" pitchFamily="2" charset="0"/>
                <a:cs typeface="NikoshBAN" pitchFamily="2" charset="0"/>
              </a:rPr>
              <a:t>সর্বদা </a:t>
            </a:r>
            <a:r>
              <a:rPr lang="bn-BD" sz="3600" dirty="0">
                <a:latin typeface="NikoshBAN" pitchFamily="2" charset="0"/>
                <a:cs typeface="NikoshBAN" pitchFamily="2" charset="0"/>
              </a:rPr>
              <a:t>সমান দূরত্ব বজায় রেখে যে বক্ররেখা ঘুরে আসে ,তাকে বৃত্ত </a:t>
            </a:r>
            <a:r>
              <a:rPr lang="bn-BD" sz="3600">
                <a:latin typeface="NikoshBAN" pitchFamily="2" charset="0"/>
                <a:cs typeface="NikoshBAN" pitchFamily="2" charset="0"/>
              </a:rPr>
              <a:t>বলে</a:t>
            </a:r>
            <a:r>
              <a:rPr lang="bn-BD" sz="3600" smtClean="0">
                <a:latin typeface="NikoshBAN" pitchFamily="2" charset="0"/>
                <a:cs typeface="NikoshBAN" pitchFamily="2" charset="0"/>
              </a:rPr>
              <a:t>। </a:t>
            </a:r>
            <a:r>
              <a:rPr lang="bn-BD" sz="3600" smtClean="0">
                <a:solidFill>
                  <a:schemeClr val="bg1"/>
                </a:solidFill>
                <a:latin typeface="NikoshBAN" pitchFamily="2" charset="0"/>
                <a:cs typeface="NikoshBAN" pitchFamily="2" charset="0"/>
              </a:rPr>
              <a:t>অর্থাৎ</a:t>
            </a:r>
            <a:r>
              <a:rPr lang="bn-BD" sz="3600" dirty="0" smtClean="0">
                <a:solidFill>
                  <a:schemeClr val="bg1"/>
                </a:solidFill>
                <a:latin typeface="NikoshBAN" pitchFamily="2" charset="0"/>
                <a:cs typeface="NikoshBAN" pitchFamily="2" charset="0"/>
              </a:rPr>
              <a:t>, বৃত্তের পরিধিস্থ সকল বিন্দু কেন্দ্র থেকে সমদূরত্বে অবস্থিত।</a:t>
            </a:r>
            <a:endParaRPr lang="en-US" sz="3600" dirty="0">
              <a:solidFill>
                <a:schemeClr val="bg1"/>
              </a:solidFill>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198" y="0"/>
            <a:ext cx="6096002" cy="3809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570" y="777766"/>
            <a:ext cx="6532630" cy="3919577"/>
          </a:xfrm>
          <a:prstGeom prst="rect">
            <a:avLst/>
          </a:prstGeom>
        </p:spPr>
      </p:pic>
      <p:sp>
        <p:nvSpPr>
          <p:cNvPr id="3" name="TextBox 2"/>
          <p:cNvSpPr txBox="1"/>
          <p:nvPr/>
        </p:nvSpPr>
        <p:spPr>
          <a:xfrm>
            <a:off x="3352800" y="2819400"/>
            <a:ext cx="106680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কেন্দ্র</a:t>
            </a:r>
            <a:endParaRPr lang="en-US" sz="3600" dirty="0">
              <a:solidFill>
                <a:srgbClr val="FF0000"/>
              </a:solidFill>
              <a:latin typeface="NikoshBAN" pitchFamily="2" charset="0"/>
              <a:cs typeface="NikoshBAN" pitchFamily="2" charset="0"/>
            </a:endParaRPr>
          </a:p>
        </p:txBody>
      </p:sp>
      <p:sp>
        <p:nvSpPr>
          <p:cNvPr id="11" name="TextBox 10"/>
          <p:cNvSpPr txBox="1"/>
          <p:nvPr/>
        </p:nvSpPr>
        <p:spPr>
          <a:xfrm>
            <a:off x="3988918" y="1981200"/>
            <a:ext cx="556563" cy="646331"/>
          </a:xfrm>
          <a:prstGeom prst="rect">
            <a:avLst/>
          </a:prstGeom>
          <a:noFill/>
        </p:spPr>
        <p:txBody>
          <a:bodyPr wrap="none" rtlCol="0">
            <a:spAutoFit/>
          </a:bodyPr>
          <a:lstStyle/>
          <a:p>
            <a:r>
              <a:rPr lang="en-US" sz="3600" dirty="0" smtClean="0">
                <a:latin typeface="NikoshBAN" pitchFamily="2" charset="0"/>
                <a:cs typeface="NikoshBAN" pitchFamily="2" charset="0"/>
              </a:rPr>
              <a:t>O</a:t>
            </a:r>
            <a:endParaRPr lang="en-US" sz="3600" dirty="0">
              <a:latin typeface="NikoshBAN" pitchFamily="2" charset="0"/>
              <a:cs typeface="NikoshBAN" pitchFamily="2" charset="0"/>
            </a:endParaRPr>
          </a:p>
        </p:txBody>
      </p:sp>
      <p:sp>
        <p:nvSpPr>
          <p:cNvPr id="22" name="Rounded Rectangle 21"/>
          <p:cNvSpPr/>
          <p:nvPr/>
        </p:nvSpPr>
        <p:spPr>
          <a:xfrm>
            <a:off x="457200" y="4876800"/>
            <a:ext cx="8229600" cy="1295400"/>
          </a:xfrm>
          <a:prstGeom prst="roundRect">
            <a:avLst/>
          </a:prstGeom>
          <a:solidFill>
            <a:schemeClr val="accent6">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rgbClr val="002060"/>
                </a:solidFill>
                <a:latin typeface="NikoshBAN" pitchFamily="2" charset="0"/>
                <a:cs typeface="NikoshBAN" pitchFamily="2" charset="0"/>
              </a:rPr>
              <a:t>কেন্দ্র(</a:t>
            </a:r>
            <a:r>
              <a:rPr lang="en-US" sz="3200" dirty="0" smtClean="0">
                <a:solidFill>
                  <a:srgbClr val="002060"/>
                </a:solidFill>
                <a:latin typeface="NikoshBAN" pitchFamily="2" charset="0"/>
                <a:cs typeface="NikoshBAN" pitchFamily="2" charset="0"/>
              </a:rPr>
              <a:t>Centre</a:t>
            </a:r>
            <a:r>
              <a:rPr lang="en-US" sz="4000" dirty="0" smtClean="0">
                <a:solidFill>
                  <a:srgbClr val="002060"/>
                </a:solidFill>
                <a:latin typeface="NikoshBAN" pitchFamily="2" charset="0"/>
                <a:cs typeface="NikoshBAN" pitchFamily="2" charset="0"/>
              </a:rPr>
              <a:t>)</a:t>
            </a:r>
            <a:r>
              <a:rPr lang="bn-BD" sz="4000" dirty="0" smtClean="0">
                <a:solidFill>
                  <a:srgbClr val="002060"/>
                </a:solidFill>
                <a:latin typeface="NikoshBAN" pitchFamily="2" charset="0"/>
                <a:cs typeface="NikoshBAN" pitchFamily="2" charset="0"/>
              </a:rPr>
              <a:t>: বৃত্তের সকল বিন্দুর সেট হতে সমদূরবর্তী একটি নির্দিষ্ট বিন্দু, যা বৃত্তের অন্তস্থ।</a:t>
            </a:r>
            <a:endParaRPr lang="en-US" sz="40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28540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62000"/>
            <a:ext cx="6858000" cy="4114799"/>
          </a:xfrm>
          <a:prstGeom prst="rect">
            <a:avLst/>
          </a:prstGeom>
        </p:spPr>
      </p:pic>
      <p:sp>
        <p:nvSpPr>
          <p:cNvPr id="11" name="TextBox 10"/>
          <p:cNvSpPr txBox="1"/>
          <p:nvPr/>
        </p:nvSpPr>
        <p:spPr>
          <a:xfrm>
            <a:off x="3988918" y="1981200"/>
            <a:ext cx="556563" cy="646331"/>
          </a:xfrm>
          <a:prstGeom prst="rect">
            <a:avLst/>
          </a:prstGeom>
          <a:noFill/>
        </p:spPr>
        <p:txBody>
          <a:bodyPr wrap="none" rtlCol="0">
            <a:spAutoFit/>
          </a:bodyPr>
          <a:lstStyle/>
          <a:p>
            <a:r>
              <a:rPr lang="en-US" sz="3600" dirty="0" smtClean="0">
                <a:latin typeface="NikoshBAN" pitchFamily="2" charset="0"/>
                <a:cs typeface="NikoshBAN" pitchFamily="2" charset="0"/>
              </a:rPr>
              <a:t>O</a:t>
            </a:r>
            <a:endParaRPr lang="en-US" sz="3600" dirty="0">
              <a:latin typeface="NikoshBAN" pitchFamily="2" charset="0"/>
              <a:cs typeface="NikoshBAN" pitchFamily="2" charset="0"/>
            </a:endParaRPr>
          </a:p>
        </p:txBody>
      </p:sp>
      <p:cxnSp>
        <p:nvCxnSpPr>
          <p:cNvPr id="23" name="Straight Connector 22"/>
          <p:cNvCxnSpPr/>
          <p:nvPr/>
        </p:nvCxnSpPr>
        <p:spPr>
          <a:xfrm>
            <a:off x="2503757" y="2499375"/>
            <a:ext cx="2373043" cy="19964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083919" y="3657600"/>
            <a:ext cx="1649881" cy="475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14399" y="4133165"/>
            <a:ext cx="1409701" cy="646331"/>
          </a:xfrm>
          <a:prstGeom prst="rect">
            <a:avLst/>
          </a:prstGeom>
          <a:noFill/>
        </p:spPr>
        <p:txBody>
          <a:bodyPr wrap="square" rtlCol="0">
            <a:spAutoFit/>
          </a:bodyPr>
          <a:lstStyle/>
          <a:p>
            <a:r>
              <a:rPr lang="bn-BD" sz="3600" dirty="0" smtClean="0">
                <a:solidFill>
                  <a:srgbClr val="C00000"/>
                </a:solidFill>
                <a:latin typeface="NikoshBAN" pitchFamily="2" charset="0"/>
                <a:cs typeface="NikoshBAN" pitchFamily="2" charset="0"/>
              </a:rPr>
              <a:t>জ্যা </a:t>
            </a:r>
            <a:r>
              <a:rPr lang="en-US" sz="3200" dirty="0" smtClean="0">
                <a:solidFill>
                  <a:srgbClr val="C00000"/>
                </a:solidFill>
                <a:latin typeface="NikoshBAN" pitchFamily="2" charset="0"/>
                <a:cs typeface="NikoshBAN" pitchFamily="2" charset="0"/>
              </a:rPr>
              <a:t>DE</a:t>
            </a:r>
            <a:endParaRPr lang="en-US" sz="3200" dirty="0">
              <a:solidFill>
                <a:srgbClr val="C00000"/>
              </a:solidFill>
              <a:latin typeface="NikoshBAN" pitchFamily="2" charset="0"/>
              <a:cs typeface="NikoshBAN" pitchFamily="2" charset="0"/>
            </a:endParaRPr>
          </a:p>
        </p:txBody>
      </p:sp>
      <p:sp>
        <p:nvSpPr>
          <p:cNvPr id="30" name="TextBox 29"/>
          <p:cNvSpPr txBox="1"/>
          <p:nvPr/>
        </p:nvSpPr>
        <p:spPr>
          <a:xfrm>
            <a:off x="1926721" y="2209800"/>
            <a:ext cx="511679" cy="584775"/>
          </a:xfrm>
          <a:prstGeom prst="rect">
            <a:avLst/>
          </a:prstGeom>
          <a:noFill/>
        </p:spPr>
        <p:txBody>
          <a:bodyPr wrap="none" rtlCol="0">
            <a:spAutoFit/>
          </a:bodyPr>
          <a:lstStyle/>
          <a:p>
            <a:r>
              <a:rPr lang="en-US" sz="3200" dirty="0">
                <a:latin typeface="NikoshBAN" pitchFamily="2" charset="0"/>
                <a:cs typeface="NikoshBAN" pitchFamily="2" charset="0"/>
              </a:rPr>
              <a:t>D</a:t>
            </a:r>
          </a:p>
        </p:txBody>
      </p:sp>
      <p:sp>
        <p:nvSpPr>
          <p:cNvPr id="31" name="TextBox 30"/>
          <p:cNvSpPr txBox="1"/>
          <p:nvPr/>
        </p:nvSpPr>
        <p:spPr>
          <a:xfrm>
            <a:off x="4746866" y="4343400"/>
            <a:ext cx="434734" cy="707886"/>
          </a:xfrm>
          <a:prstGeom prst="rect">
            <a:avLst/>
          </a:prstGeom>
          <a:noFill/>
        </p:spPr>
        <p:txBody>
          <a:bodyPr wrap="none" rtlCol="0">
            <a:spAutoFit/>
          </a:bodyPr>
          <a:lstStyle/>
          <a:p>
            <a:r>
              <a:rPr lang="en-US" sz="4000" dirty="0" smtClean="0"/>
              <a:t>E</a:t>
            </a:r>
            <a:endParaRPr lang="en-US" sz="4000" dirty="0"/>
          </a:p>
        </p:txBody>
      </p:sp>
      <p:sp>
        <p:nvSpPr>
          <p:cNvPr id="22" name="Rounded Rectangle 21"/>
          <p:cNvSpPr/>
          <p:nvPr/>
        </p:nvSpPr>
        <p:spPr>
          <a:xfrm>
            <a:off x="457200" y="5410200"/>
            <a:ext cx="8229600" cy="1295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smtClean="0">
                <a:solidFill>
                  <a:schemeClr val="tx1">
                    <a:lumMod val="95000"/>
                    <a:lumOff val="5000"/>
                  </a:schemeClr>
                </a:solidFill>
                <a:latin typeface="NikoshBAN" pitchFamily="2" charset="0"/>
                <a:cs typeface="NikoshBAN" pitchFamily="2" charset="0"/>
              </a:rPr>
              <a:t>জ্যা</a:t>
            </a:r>
            <a:r>
              <a:rPr lang="en-US" sz="3200" dirty="0" smtClean="0">
                <a:solidFill>
                  <a:schemeClr val="tx1">
                    <a:lumMod val="95000"/>
                    <a:lumOff val="5000"/>
                  </a:schemeClr>
                </a:solidFill>
                <a:latin typeface="NikoshBAN" pitchFamily="2" charset="0"/>
                <a:cs typeface="NikoshBAN" pitchFamily="2" charset="0"/>
              </a:rPr>
              <a:t>(</a:t>
            </a:r>
            <a:r>
              <a:rPr lang="en-US" sz="2400" dirty="0" smtClean="0">
                <a:solidFill>
                  <a:schemeClr val="tx1">
                    <a:lumMod val="95000"/>
                    <a:lumOff val="5000"/>
                  </a:schemeClr>
                </a:solidFill>
                <a:latin typeface="NikoshBAN" pitchFamily="2" charset="0"/>
                <a:cs typeface="NikoshBAN" pitchFamily="2" charset="0"/>
              </a:rPr>
              <a:t>Chord</a:t>
            </a:r>
            <a:r>
              <a:rPr lang="en-US" sz="3200" dirty="0" smtClean="0">
                <a:solidFill>
                  <a:schemeClr val="tx1">
                    <a:lumMod val="95000"/>
                    <a:lumOff val="5000"/>
                  </a:schemeClr>
                </a:solidFill>
                <a:latin typeface="NikoshBAN" pitchFamily="2" charset="0"/>
                <a:cs typeface="NikoshBAN" pitchFamily="2" charset="0"/>
              </a:rPr>
              <a:t>)</a:t>
            </a:r>
            <a:r>
              <a:rPr lang="bn-BD" sz="3200" dirty="0" smtClean="0">
                <a:solidFill>
                  <a:schemeClr val="tx1">
                    <a:lumMod val="95000"/>
                    <a:lumOff val="5000"/>
                  </a:schemeClr>
                </a:solidFill>
                <a:latin typeface="NikoshBAN" pitchFamily="2" charset="0"/>
                <a:cs typeface="NikoshBAN" pitchFamily="2" charset="0"/>
              </a:rPr>
              <a:t>: পরিধির উপরস্থ যেকোন দুটি বিন্দুর সংযোজক রেখাংশকে জ্যা বলে। একটি বৃত্তের ব্যাস-ই বৃহত্তম জ্যা।</a:t>
            </a:r>
            <a:endParaRPr lang="en-US" sz="3200" dirty="0">
              <a:solidFill>
                <a:schemeClr val="tx1">
                  <a:lumMod val="95000"/>
                  <a:lumOff val="5000"/>
                </a:schemeClr>
              </a:solidFill>
              <a:latin typeface="NikoshBAN" pitchFamily="2" charset="0"/>
              <a:cs typeface="NikoshBAN" pitchFamily="2" charset="0"/>
            </a:endParaRPr>
          </a:p>
        </p:txBody>
      </p:sp>
    </p:spTree>
    <p:extLst>
      <p:ext uri="{BB962C8B-B14F-4D97-AF65-F5344CB8AC3E}">
        <p14:creationId xmlns:p14="http://schemas.microsoft.com/office/powerpoint/2010/main" val="309755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heckerboard(across)">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30" grpId="0"/>
      <p:bldP spid="31"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430</Words>
  <Application>Microsoft Office PowerPoint</Application>
  <PresentationFormat>On-screen Show (4:3)</PresentationFormat>
  <Paragraphs>99</Paragraphs>
  <Slides>20</Slides>
  <Notes>1</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Desire</dc:creator>
  <cp:lastModifiedBy>TSS</cp:lastModifiedBy>
  <cp:revision>59</cp:revision>
  <dcterms:created xsi:type="dcterms:W3CDTF">2006-08-16T00:00:00Z</dcterms:created>
  <dcterms:modified xsi:type="dcterms:W3CDTF">2020-06-28T12:04:44Z</dcterms:modified>
</cp:coreProperties>
</file>