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75" r:id="rId4"/>
    <p:sldId id="286" r:id="rId5"/>
    <p:sldId id="285" r:id="rId6"/>
    <p:sldId id="283" r:id="rId7"/>
    <p:sldId id="282" r:id="rId8"/>
    <p:sldId id="280" r:id="rId9"/>
    <p:sldId id="281" r:id="rId10"/>
    <p:sldId id="299" r:id="rId11"/>
    <p:sldId id="279" r:id="rId12"/>
    <p:sldId id="278" r:id="rId13"/>
    <p:sldId id="277" r:id="rId14"/>
    <p:sldId id="289" r:id="rId15"/>
    <p:sldId id="290" r:id="rId16"/>
    <p:sldId id="276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60" r:id="rId26"/>
    <p:sldId id="257" r:id="rId27"/>
    <p:sldId id="258" r:id="rId28"/>
    <p:sldId id="25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2262"/>
    <a:srgbClr val="FF5D9F"/>
    <a:srgbClr val="EAEF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8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2F30-99A5-4D11-BBF4-F3C4EB5CF833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2153-0CF0-4E6D-A528-7FFFD292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27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2F30-99A5-4D11-BBF4-F3C4EB5CF833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2153-0CF0-4E6D-A528-7FFFD292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51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2F30-99A5-4D11-BBF4-F3C4EB5CF833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2153-0CF0-4E6D-A528-7FFFD292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6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2F30-99A5-4D11-BBF4-F3C4EB5CF833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2153-0CF0-4E6D-A528-7FFFD292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3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2F30-99A5-4D11-BBF4-F3C4EB5CF833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2153-0CF0-4E6D-A528-7FFFD292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94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2F30-99A5-4D11-BBF4-F3C4EB5CF833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2153-0CF0-4E6D-A528-7FFFD292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1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2F30-99A5-4D11-BBF4-F3C4EB5CF833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2153-0CF0-4E6D-A528-7FFFD292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02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2F30-99A5-4D11-BBF4-F3C4EB5CF833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2153-0CF0-4E6D-A528-7FFFD292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20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2F30-99A5-4D11-BBF4-F3C4EB5CF833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2153-0CF0-4E6D-A528-7FFFD292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39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2F30-99A5-4D11-BBF4-F3C4EB5CF833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2153-0CF0-4E6D-A528-7FFFD292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72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2F30-99A5-4D11-BBF4-F3C4EB5CF833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2153-0CF0-4E6D-A528-7FFFD292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3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A2F30-99A5-4D11-BBF4-F3C4EB5CF833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E2153-0CF0-4E6D-A528-7FFFD292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0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270.png"/><Relationship Id="rId12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1.png"/><Relationship Id="rId10" Type="http://schemas.openxmlformats.org/officeDocument/2006/relationships/image" Target="../media/image300.png"/><Relationship Id="rId4" Type="http://schemas.openxmlformats.org/officeDocument/2006/relationships/image" Target="../media/image29.png"/><Relationship Id="rId9" Type="http://schemas.openxmlformats.org/officeDocument/2006/relationships/image" Target="../media/image290.png"/><Relationship Id="rId14" Type="http://schemas.openxmlformats.org/officeDocument/2006/relationships/image" Target="../media/image2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3" Type="http://schemas.openxmlformats.org/officeDocument/2006/relationships/audio" Target="../media/audio2.wav"/><Relationship Id="rId7" Type="http://schemas.openxmlformats.org/officeDocument/2006/relationships/image" Target="../media/image150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1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0.png"/><Relationship Id="rId14" Type="http://schemas.openxmlformats.org/officeDocument/2006/relationships/image" Target="../media/image2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32.jpeg"/><Relationship Id="rId4" Type="http://schemas.openxmlformats.org/officeDocument/2006/relationships/image" Target="../media/image3.gif"/><Relationship Id="rId9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5044" y="1736035"/>
            <a:ext cx="5535651" cy="31678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08" y="1736035"/>
            <a:ext cx="5566474" cy="31672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252" y="4200937"/>
            <a:ext cx="7506977" cy="24272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682" y="4200938"/>
            <a:ext cx="6148196" cy="24198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19390" y="366191"/>
            <a:ext cx="83154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Welcome to my class</a:t>
            </a:r>
            <a:endParaRPr lang="en-GB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71" t="-1704" r="31152" b="9101"/>
          <a:stretch/>
        </p:blipFill>
        <p:spPr>
          <a:xfrm>
            <a:off x="843156" y="-445909"/>
            <a:ext cx="1423851" cy="180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4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32 -0.05 L 0.11133 0.05671 L 0.14987 -0.05 L 0.19128 0.05671 L 0.23256 -0.05 L 0.27149 0.05671 L 0.31302 -0.05 L 0.35144 0.05671 L 0.39336 -0.05 L 0.43477 0.05671 L 0.47318 -0.05 L 0.51472 0.05671 L 0.55352 -0.05 L 0.59493 0.05671 L 0.6362 -0.05 L 0.67487 0.05671 L 0.71706 -0.05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31" y="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93932" y="387774"/>
            <a:ext cx="2674728" cy="415473"/>
            <a:chOff x="2444837" y="631065"/>
            <a:chExt cx="5707490" cy="513007"/>
          </a:xfrm>
        </p:grpSpPr>
        <p:sp>
          <p:nvSpPr>
            <p:cNvPr id="7" name="Rounded Rectangle 6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44837" y="654675"/>
              <a:ext cx="5679581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be verb</a:t>
              </a:r>
              <a:endPara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Down Arrow Callout 9"/>
          <p:cNvSpPr/>
          <p:nvPr/>
        </p:nvSpPr>
        <p:spPr>
          <a:xfrm>
            <a:off x="7307037" y="269249"/>
            <a:ext cx="4017044" cy="675851"/>
          </a:xfrm>
          <a:prstGeom prst="downArrowCallout">
            <a:avLst>
              <a:gd name="adj1" fmla="val 51275"/>
              <a:gd name="adj2" fmla="val 50407"/>
              <a:gd name="adj3" fmla="val 34740"/>
              <a:gd name="adj4" fmla="val 5591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Passive structure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2587685" y="432689"/>
            <a:ext cx="1940748" cy="632794"/>
          </a:xfrm>
          <a:prstGeom prst="downArrowCallout">
            <a:avLst>
              <a:gd name="adj1" fmla="val 15848"/>
              <a:gd name="adj2" fmla="val 33609"/>
              <a:gd name="adj3" fmla="val 21590"/>
              <a:gd name="adj4" fmla="val 69522"/>
            </a:avLst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037881"/>
              </p:ext>
            </p:extLst>
          </p:nvPr>
        </p:nvGraphicFramePr>
        <p:xfrm>
          <a:off x="349497" y="1116764"/>
          <a:ext cx="6113309" cy="534963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402446"/>
                <a:gridCol w="1358571"/>
                <a:gridCol w="3352292"/>
              </a:tblGrid>
              <a:tr h="43350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verb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used 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74458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en-GB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en-GB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et, shall,</a:t>
                      </a:r>
                      <a:r>
                        <a:rPr lang="en-GB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will, Can, could, may, might, ought to, am /is/are going to etc.</a:t>
                      </a:r>
                    </a:p>
                  </a:txBody>
                  <a:tcPr/>
                </a:tc>
              </a:tr>
              <a:tr h="433506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tense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am, is are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present</a:t>
                      </a:r>
                      <a:r>
                        <a:rPr lang="en-GB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tense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3506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tense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was,</a:t>
                      </a:r>
                      <a:r>
                        <a:rPr lang="en-GB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were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past</a:t>
                      </a:r>
                      <a:r>
                        <a:rPr lang="en-GB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tense</a:t>
                      </a:r>
                    </a:p>
                    <a:p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34837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</a:t>
                      </a:r>
                    </a:p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tense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being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passive=</a:t>
                      </a:r>
                      <a:r>
                        <a:rPr lang="en-GB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be+pp</a:t>
                      </a:r>
                      <a:r>
                        <a:rPr lang="en-GB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(v)</a:t>
                      </a:r>
                      <a:r>
                        <a:rPr lang="en-GB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as pp of v in passive so, </a:t>
                      </a:r>
                      <a:r>
                        <a:rPr lang="en-GB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ing+be</a:t>
                      </a:r>
                      <a:r>
                        <a:rPr lang="en-GB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GB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being </a:t>
                      </a:r>
                    </a:p>
                  </a:txBody>
                  <a:tcPr/>
                </a:tc>
              </a:tr>
              <a:tr h="433506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perfect 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tense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have, has, had</a:t>
                      </a:r>
                    </a:p>
                    <a:p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Down Arrow Callout 17"/>
          <p:cNvSpPr/>
          <p:nvPr/>
        </p:nvSpPr>
        <p:spPr>
          <a:xfrm>
            <a:off x="8559581" y="938956"/>
            <a:ext cx="755373" cy="601086"/>
          </a:xfrm>
          <a:prstGeom prst="downArrowCallout">
            <a:avLst>
              <a:gd name="adj1" fmla="val 15848"/>
              <a:gd name="adj2" fmla="val 33609"/>
              <a:gd name="adj3" fmla="val 21590"/>
              <a:gd name="adj4" fmla="val 69522"/>
            </a:avLst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021068" y="864191"/>
            <a:ext cx="2674728" cy="415473"/>
            <a:chOff x="2444837" y="631065"/>
            <a:chExt cx="5707490" cy="513007"/>
          </a:xfrm>
        </p:grpSpPr>
        <p:sp>
          <p:nvSpPr>
            <p:cNvPr id="16" name="Rounded Rectangle 15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444837" y="654675"/>
              <a:ext cx="5679582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be + pp</a:t>
              </a:r>
              <a:endPara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Down Arrow Callout 20"/>
          <p:cNvSpPr/>
          <p:nvPr/>
        </p:nvSpPr>
        <p:spPr>
          <a:xfrm>
            <a:off x="9537064" y="1005077"/>
            <a:ext cx="755373" cy="555812"/>
          </a:xfrm>
          <a:prstGeom prst="downArrowCallout">
            <a:avLst>
              <a:gd name="adj1" fmla="val 15848"/>
              <a:gd name="adj2" fmla="val 33609"/>
              <a:gd name="adj3" fmla="val 21590"/>
              <a:gd name="adj4" fmla="val 69522"/>
            </a:avLst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568880"/>
              </p:ext>
            </p:extLst>
          </p:nvPr>
        </p:nvGraphicFramePr>
        <p:xfrm>
          <a:off x="6787166" y="1465807"/>
          <a:ext cx="5002338" cy="521208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5002338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Let the dog be slept.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Proper rest should be taken.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is going to be done something. </a:t>
                      </a:r>
                      <a:endParaRPr lang="en-GB" sz="2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 is called Salma.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Students are given homework.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Doctor’s advice was followed.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Medicines were taken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properly.</a:t>
                      </a:r>
                      <a:endParaRPr lang="en-GB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Homework is being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done.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Lessons are being delivered.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am being taught.</a:t>
                      </a:r>
                      <a:endParaRPr lang="en-GB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Patient has been taken to hospital.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Nurses have been given training properly.</a:t>
                      </a:r>
                      <a:endParaRPr lang="en-GB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6490952" y="1706760"/>
            <a:ext cx="296214" cy="668402"/>
          </a:xfrm>
          <a:prstGeom prst="rightArrow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6490952" y="3520991"/>
            <a:ext cx="296214" cy="712629"/>
          </a:xfrm>
          <a:prstGeom prst="rightArrow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>
            <a:off x="6490952" y="4528222"/>
            <a:ext cx="296214" cy="671085"/>
          </a:xfrm>
          <a:prstGeom prst="rightArrow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>
            <a:off x="6490952" y="5688338"/>
            <a:ext cx="296214" cy="673682"/>
          </a:xfrm>
          <a:prstGeom prst="rightArrow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>
            <a:off x="6490952" y="2675268"/>
            <a:ext cx="296214" cy="632537"/>
          </a:xfrm>
          <a:prstGeom prst="rightArrow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8833392" y="4408172"/>
            <a:ext cx="1407344" cy="312542"/>
          </a:xfrm>
          <a:prstGeom prst="round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8648219" y="1514511"/>
            <a:ext cx="1092128" cy="355860"/>
          </a:xfrm>
          <a:prstGeom prst="round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8231536" y="3147969"/>
            <a:ext cx="1278941" cy="315882"/>
          </a:xfrm>
          <a:prstGeom prst="round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7729615" y="5164385"/>
            <a:ext cx="1635356" cy="316704"/>
          </a:xfrm>
          <a:prstGeom prst="round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8648219" y="4784253"/>
            <a:ext cx="2034497" cy="302189"/>
          </a:xfrm>
          <a:prstGeom prst="round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8670892" y="5984154"/>
            <a:ext cx="1427265" cy="355860"/>
          </a:xfrm>
          <a:prstGeom prst="round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8507896" y="5540479"/>
            <a:ext cx="1407344" cy="355860"/>
          </a:xfrm>
          <a:prstGeom prst="round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7687899" y="2741287"/>
            <a:ext cx="1077365" cy="304996"/>
          </a:xfrm>
          <a:prstGeom prst="round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9154527" y="3589750"/>
            <a:ext cx="1725507" cy="317346"/>
          </a:xfrm>
          <a:prstGeom prst="round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8490612" y="3992335"/>
            <a:ext cx="1424628" cy="272786"/>
          </a:xfrm>
          <a:prstGeom prst="round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9199732" y="2342592"/>
            <a:ext cx="1046452" cy="295497"/>
          </a:xfrm>
          <a:prstGeom prst="round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9485770" y="1924486"/>
            <a:ext cx="1210026" cy="355860"/>
          </a:xfrm>
          <a:prstGeom prst="round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29565" y="1630196"/>
            <a:ext cx="3255893" cy="1167080"/>
          </a:xfrm>
          <a:prstGeom prst="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3100631" y="4369249"/>
            <a:ext cx="3255893" cy="1167080"/>
          </a:xfrm>
          <a:prstGeom prst="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3087007" y="2889683"/>
            <a:ext cx="2531603" cy="418122"/>
          </a:xfrm>
          <a:prstGeom prst="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3113385" y="3605622"/>
            <a:ext cx="2254491" cy="418122"/>
          </a:xfrm>
          <a:prstGeom prst="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3171623" y="5645544"/>
            <a:ext cx="2531603" cy="418122"/>
          </a:xfrm>
          <a:prstGeom prst="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401483" y="2867134"/>
            <a:ext cx="1214567" cy="675107"/>
          </a:xfrm>
          <a:prstGeom prst="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18231" y="3635802"/>
            <a:ext cx="1214567" cy="675107"/>
          </a:xfrm>
          <a:prstGeom prst="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31110" y="4405021"/>
            <a:ext cx="1214567" cy="675107"/>
          </a:xfrm>
          <a:prstGeom prst="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375370" y="5711480"/>
            <a:ext cx="1075524" cy="675107"/>
          </a:xfrm>
          <a:prstGeom prst="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375370" y="1630196"/>
            <a:ext cx="813907" cy="415814"/>
          </a:xfrm>
          <a:prstGeom prst="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1645677" y="1663482"/>
            <a:ext cx="813907" cy="415814"/>
          </a:xfrm>
          <a:prstGeom prst="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1852255" y="2879352"/>
            <a:ext cx="1170357" cy="415814"/>
          </a:xfrm>
          <a:prstGeom prst="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1773777" y="3635801"/>
            <a:ext cx="840186" cy="708831"/>
          </a:xfrm>
          <a:prstGeom prst="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1800056" y="4512496"/>
            <a:ext cx="813907" cy="415814"/>
          </a:xfrm>
          <a:prstGeom prst="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1822807" y="5658475"/>
            <a:ext cx="813907" cy="415814"/>
          </a:xfrm>
          <a:prstGeom prst="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54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8" grpId="0" animBg="1"/>
      <p:bldP spid="21" grpId="0" animBg="1"/>
      <p:bldP spid="11" grpId="0" animBg="1"/>
      <p:bldP spid="22" grpId="0" animBg="1"/>
      <p:bldP spid="23" grpId="0" animBg="1"/>
      <p:bldP spid="24" grpId="0" animBg="1"/>
      <p:bldP spid="25" grpId="0" animBg="1"/>
      <p:bldP spid="1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1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08369" y="374292"/>
            <a:ext cx="7144559" cy="513007"/>
            <a:chOff x="2444838" y="631065"/>
            <a:chExt cx="5707489" cy="513007"/>
          </a:xfrm>
        </p:grpSpPr>
        <p:sp>
          <p:nvSpPr>
            <p:cNvPr id="7" name="Rounded Rectangle 6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Observe the following sentences.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943637" y="4483055"/>
            <a:ext cx="2741546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 have  a pen.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7" y="245504"/>
            <a:ext cx="2400300" cy="2400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3150498" y="1083435"/>
            <a:ext cx="7345784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Active: The boy  is  playing  football.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30966" y="2611393"/>
            <a:ext cx="9124413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Passive: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ootball  is  being  played  by The boy.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7857829" y="2688832"/>
            <a:ext cx="1299049" cy="779809"/>
          </a:xfrm>
          <a:prstGeom prst="downArrowCallou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Callout 13"/>
          <p:cNvSpPr/>
          <p:nvPr/>
        </p:nvSpPr>
        <p:spPr>
          <a:xfrm>
            <a:off x="7115576" y="1163590"/>
            <a:ext cx="1435996" cy="740269"/>
          </a:xfrm>
          <a:prstGeom prst="downArrowCallou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Callout 14"/>
          <p:cNvSpPr/>
          <p:nvPr/>
        </p:nvSpPr>
        <p:spPr>
          <a:xfrm>
            <a:off x="3476029" y="4581787"/>
            <a:ext cx="865225" cy="656822"/>
          </a:xfrm>
          <a:prstGeom prst="downArrowCallou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Callout 15"/>
          <p:cNvSpPr/>
          <p:nvPr/>
        </p:nvSpPr>
        <p:spPr>
          <a:xfrm>
            <a:off x="6629533" y="2681083"/>
            <a:ext cx="1104230" cy="787559"/>
          </a:xfrm>
          <a:prstGeom prst="downArrowCallou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Callout 17"/>
          <p:cNvSpPr/>
          <p:nvPr/>
        </p:nvSpPr>
        <p:spPr>
          <a:xfrm>
            <a:off x="6518989" y="1163591"/>
            <a:ext cx="487120" cy="740270"/>
          </a:xfrm>
          <a:prstGeom prst="downArrowCallout">
            <a:avLst>
              <a:gd name="adj1" fmla="val 35576"/>
              <a:gd name="adj2" fmla="val 30288"/>
              <a:gd name="adj3" fmla="val 25000"/>
              <a:gd name="adj4" fmla="val 64977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5764696" y="4483056"/>
            <a:ext cx="6198437" cy="48939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intransitive v. /non action./linking/principal v.</a:t>
            </a:r>
            <a:endParaRPr lang="en-GB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35399" y="5972577"/>
            <a:ext cx="8873592" cy="48939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Note: Only action/transitive verb can be turned into passive.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411925" y="1927705"/>
            <a:ext cx="4101787" cy="48939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transitive verb/action verb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887531" y="1899733"/>
            <a:ext cx="2228045" cy="48939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auxiliary verb</a:t>
            </a:r>
          </a:p>
          <a:p>
            <a:pPr algn="ctr"/>
            <a:endParaRPr lang="en-GB" sz="2800" dirty="0"/>
          </a:p>
        </p:txBody>
      </p:sp>
      <p:sp>
        <p:nvSpPr>
          <p:cNvPr id="23" name="Rounded Rectangle 22"/>
          <p:cNvSpPr/>
          <p:nvPr/>
        </p:nvSpPr>
        <p:spPr>
          <a:xfrm>
            <a:off x="6778312" y="3466276"/>
            <a:ext cx="685644" cy="489397"/>
          </a:xfrm>
          <a:prstGeom prst="round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4922" y="2866712"/>
            <a:ext cx="1122608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Down Arrow Callout 24"/>
          <p:cNvSpPr/>
          <p:nvPr/>
        </p:nvSpPr>
        <p:spPr>
          <a:xfrm>
            <a:off x="6008126" y="2688832"/>
            <a:ext cx="470078" cy="747010"/>
          </a:xfrm>
          <a:prstGeom prst="downArrowCallout">
            <a:avLst>
              <a:gd name="adj1" fmla="val 35959"/>
              <a:gd name="adj2" fmla="val 35959"/>
              <a:gd name="adj3" fmla="val 27739"/>
              <a:gd name="adj4" fmla="val 63016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2970142" y="5249572"/>
            <a:ext cx="4057778" cy="48939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possible to make passive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41254" y="3469546"/>
            <a:ext cx="2228045" cy="48939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GB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auxiliary verb</a:t>
            </a:r>
          </a:p>
          <a:p>
            <a:pPr algn="ctr"/>
            <a:endParaRPr lang="en-GB" sz="2800" dirty="0"/>
          </a:p>
        </p:txBody>
      </p:sp>
      <p:sp>
        <p:nvSpPr>
          <p:cNvPr id="28" name="Rounded Rectangle 27"/>
          <p:cNvSpPr/>
          <p:nvPr/>
        </p:nvSpPr>
        <p:spPr>
          <a:xfrm>
            <a:off x="7741918" y="3466276"/>
            <a:ext cx="1211046" cy="489397"/>
          </a:xfrm>
          <a:prstGeom prst="round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vt. pp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20044" y="2655348"/>
            <a:ext cx="1721210" cy="410411"/>
          </a:xfrm>
          <a:prstGeom prst="roundRect">
            <a:avLst/>
          </a:prstGeom>
          <a:noFill/>
          <a:ln w="38100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7" y="4155347"/>
            <a:ext cx="2374543" cy="21665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1" name="U-Turn Arrow 30"/>
          <p:cNvSpPr/>
          <p:nvPr/>
        </p:nvSpPr>
        <p:spPr>
          <a:xfrm>
            <a:off x="3780976" y="4141288"/>
            <a:ext cx="5468097" cy="426440"/>
          </a:xfrm>
          <a:prstGeom prst="utur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Left-Up Arrow 32"/>
          <p:cNvSpPr/>
          <p:nvPr/>
        </p:nvSpPr>
        <p:spPr>
          <a:xfrm>
            <a:off x="7041041" y="5008193"/>
            <a:ext cx="3211887" cy="612055"/>
          </a:xfrm>
          <a:prstGeom prst="leftUpArrow">
            <a:avLst>
              <a:gd name="adj1" fmla="val 20670"/>
              <a:gd name="adj2" fmla="val 19823"/>
              <a:gd name="adj3" fmla="val 1708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eft Arrow Callout 16"/>
          <p:cNvSpPr/>
          <p:nvPr/>
        </p:nvSpPr>
        <p:spPr>
          <a:xfrm>
            <a:off x="9024570" y="3330363"/>
            <a:ext cx="2080752" cy="785179"/>
          </a:xfrm>
          <a:prstGeom prst="leftArrowCallout">
            <a:avLst>
              <a:gd name="adj1" fmla="val 28376"/>
              <a:gd name="adj2" fmla="val 31751"/>
              <a:gd name="adj3" fmla="val 14873"/>
              <a:gd name="adj4" fmla="val 91606"/>
            </a:avLst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passive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4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9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9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1" grpId="1" animBg="1"/>
      <p:bldP spid="33" grpId="0" animBg="1"/>
      <p:bldP spid="33" grpId="1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18333" y="360610"/>
            <a:ext cx="8501458" cy="513007"/>
            <a:chOff x="2444838" y="631065"/>
            <a:chExt cx="5707489" cy="513007"/>
          </a:xfrm>
        </p:grpSpPr>
        <p:sp>
          <p:nvSpPr>
            <p:cNvPr id="7" name="Rounded Rectangle 6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Individual Work                                 3 min.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809" y="873617"/>
            <a:ext cx="2117623" cy="2314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731295" y="3314250"/>
            <a:ext cx="6509409" cy="5666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is active form?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9150" y="3948456"/>
            <a:ext cx="6554808" cy="5666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form?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0880" y="4629265"/>
            <a:ext cx="6573078" cy="5666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Number of “be verb” ?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3087" y="5310074"/>
            <a:ext cx="6717618" cy="5666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verb can be turned into passive?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7809" y="5957486"/>
            <a:ext cx="6896149" cy="5666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form of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 “ know” (present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ind.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?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32176" y="3267817"/>
            <a:ext cx="3922643" cy="5666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does the work 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32176" y="3908700"/>
            <a:ext cx="3922643" cy="6159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done by the subject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32176" y="4665602"/>
            <a:ext cx="3922643" cy="5666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32176" y="5331105"/>
            <a:ext cx="3922643" cy="5666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Transitive/action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32176" y="5971988"/>
            <a:ext cx="3922643" cy="5666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known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684960" y="1101878"/>
            <a:ext cx="4042036" cy="1550259"/>
            <a:chOff x="1545463" y="2430428"/>
            <a:chExt cx="2253804" cy="2463544"/>
          </a:xfrm>
        </p:grpSpPr>
        <p:sp>
          <p:nvSpPr>
            <p:cNvPr id="23" name="Down Arrow 22"/>
            <p:cNvSpPr/>
            <p:nvPr/>
          </p:nvSpPr>
          <p:spPr>
            <a:xfrm>
              <a:off x="1648495" y="2472744"/>
              <a:ext cx="2047741" cy="2331076"/>
            </a:xfrm>
            <a:prstGeom prst="downArrow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left side writing to check</a:t>
              </a:r>
              <a:endPara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1545463" y="2430428"/>
              <a:ext cx="2253804" cy="2463544"/>
            </a:xfrm>
            <a:prstGeom prst="downArrow">
              <a:avLst>
                <a:gd name="adj1" fmla="val 50000"/>
                <a:gd name="adj2" fmla="val 51714"/>
              </a:avLst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679" y="1139171"/>
            <a:ext cx="2104060" cy="18160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4934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tx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10558" y="203914"/>
            <a:ext cx="5707489" cy="513007"/>
            <a:chOff x="2444838" y="631065"/>
            <a:chExt cx="5707489" cy="513007"/>
          </a:xfrm>
        </p:grpSpPr>
        <p:sp>
          <p:nvSpPr>
            <p:cNvPr id="11" name="Rounded Rectangle 10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Tense wise passive form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83493"/>
              </p:ext>
            </p:extLst>
          </p:nvPr>
        </p:nvGraphicFramePr>
        <p:xfrm>
          <a:off x="319826" y="716921"/>
          <a:ext cx="5568343" cy="28041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37255"/>
                <a:gridCol w="1751526"/>
                <a:gridCol w="22795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tense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passive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ind.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write</a:t>
                      </a:r>
                      <a:endParaRPr lang="en-GB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am/is/are</a:t>
                      </a:r>
                      <a:r>
                        <a:rPr lang="en-US" sz="2200" b="1" i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written</a:t>
                      </a:r>
                      <a:endParaRPr lang="en-GB" sz="2200" b="1" i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ind.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wrote </a:t>
                      </a:r>
                      <a:endParaRPr lang="en-GB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was/were</a:t>
                      </a:r>
                      <a:r>
                        <a:rPr lang="en-US" sz="2200" b="1" i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written</a:t>
                      </a:r>
                      <a:endParaRPr lang="en-GB" sz="2200" b="1" i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future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ind.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shall/</a:t>
                      </a:r>
                      <a:r>
                        <a:rPr lang="en-US" sz="2200" dirty="0" err="1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wii</a:t>
                      </a:r>
                      <a:r>
                        <a:rPr lang="en-US" sz="2200" dirty="0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r>
                        <a:rPr lang="en-US" sz="2200" dirty="0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can/may(etc.)</a:t>
                      </a:r>
                    </a:p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write</a:t>
                      </a:r>
                      <a:endParaRPr lang="en-GB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[shall/</a:t>
                      </a:r>
                      <a:r>
                        <a:rPr lang="en-US" sz="2200" dirty="0" err="1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wii</a:t>
                      </a:r>
                      <a:r>
                        <a:rPr lang="en-US" sz="2200" dirty="0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/can</a:t>
                      </a:r>
                    </a:p>
                    <a:p>
                      <a:r>
                        <a:rPr lang="en-US" sz="2200" dirty="0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/may(etc.) ] </a:t>
                      </a:r>
                    </a:p>
                    <a:p>
                      <a:r>
                        <a:rPr lang="en-US" sz="2200" b="1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lang="en-US" sz="2200" b="1" i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written</a:t>
                      </a:r>
                      <a:endParaRPr lang="en-GB" sz="2200" b="1" i="1" u="sng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089204"/>
              </p:ext>
            </p:extLst>
          </p:nvPr>
        </p:nvGraphicFramePr>
        <p:xfrm>
          <a:off x="297798" y="3593410"/>
          <a:ext cx="5593213" cy="1645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58762"/>
                <a:gridCol w="1762662"/>
                <a:gridCol w="22717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am/is/are </a:t>
                      </a: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writing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[am/is/are]</a:t>
                      </a:r>
                    </a:p>
                    <a:p>
                      <a:r>
                        <a:rPr lang="en-US" sz="2400" b="1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being</a:t>
                      </a:r>
                      <a:r>
                        <a:rPr lang="en-US" sz="2400" b="1" i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written</a:t>
                      </a:r>
                      <a:endParaRPr lang="en-GB" sz="2400" b="1" i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was/were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writing 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[was/were]</a:t>
                      </a:r>
                    </a:p>
                    <a:p>
                      <a:r>
                        <a:rPr lang="en-US" sz="2400" b="1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being</a:t>
                      </a:r>
                      <a:r>
                        <a:rPr lang="en-US" sz="2400" b="1" i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written</a:t>
                      </a:r>
                      <a:endParaRPr lang="en-GB" sz="2400" b="1" i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368500"/>
              </p:ext>
            </p:extLst>
          </p:nvPr>
        </p:nvGraphicFramePr>
        <p:xfrm>
          <a:off x="6267909" y="824397"/>
          <a:ext cx="5568343" cy="21031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395347"/>
                <a:gridCol w="1726010"/>
                <a:gridCol w="24469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tense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passive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perfect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have/has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written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400" dirty="0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have/has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  <a:p>
                      <a:r>
                        <a:rPr lang="en-US" sz="2400" b="1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been</a:t>
                      </a:r>
                      <a:r>
                        <a:rPr lang="en-US" sz="2400" b="1" i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written</a:t>
                      </a:r>
                      <a:endParaRPr lang="en-GB" sz="2400" b="1" i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perfect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had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written</a:t>
                      </a:r>
                      <a:endParaRPr lang="en-GB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400" dirty="0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had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  <a:p>
                      <a:r>
                        <a:rPr lang="en-US" sz="2400" b="1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been</a:t>
                      </a:r>
                      <a:r>
                        <a:rPr lang="en-US" sz="2400" b="1" i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written</a:t>
                      </a:r>
                      <a:endParaRPr lang="en-GB" sz="2400" b="1" i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998394"/>
              </p:ext>
            </p:extLst>
          </p:nvPr>
        </p:nvGraphicFramePr>
        <p:xfrm>
          <a:off x="271294" y="5323586"/>
          <a:ext cx="5678931" cy="132116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47409"/>
                <a:gridCol w="1837772"/>
                <a:gridCol w="2293750"/>
              </a:tblGrid>
              <a:tr h="1321167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</a:p>
                    <a:p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indicating</a:t>
                      </a:r>
                    </a:p>
                    <a:p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Future</a:t>
                      </a:r>
                      <a:endParaRPr lang="en-GB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am/</a:t>
                      </a:r>
                      <a:r>
                        <a:rPr lang="en-US" sz="2400" b="1" u="none" dirty="0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baseline="0" dirty="0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is/</a:t>
                      </a:r>
                      <a:r>
                        <a:rPr lang="en-US" sz="2400" b="1" u="none" baseline="0" dirty="0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sng" baseline="0" dirty="0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</a:t>
                      </a:r>
                      <a:r>
                        <a:rPr lang="en-US" sz="2400" b="1" u="sng" dirty="0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going</a:t>
                      </a:r>
                      <a:r>
                        <a:rPr lang="en-US" sz="2400" b="1" u="sng" baseline="0" dirty="0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</a:t>
                      </a:r>
                      <a:r>
                        <a:rPr lang="en-US" sz="2400" b="1" u="none" baseline="0" dirty="0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400" b="1" u="none" dirty="0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am/</a:t>
                      </a:r>
                      <a:r>
                        <a:rPr lang="en-US" sz="2400" b="1" u="none" baseline="0" dirty="0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is/are </a:t>
                      </a:r>
                      <a:r>
                        <a:rPr lang="en-US" sz="2400" b="1" u="none" dirty="0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going</a:t>
                      </a:r>
                      <a:r>
                        <a:rPr lang="en-US" sz="2400" b="1" u="none" baseline="0" dirty="0" smtClean="0">
                          <a:solidFill>
                            <a:srgbClr val="FF5D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</a:t>
                      </a:r>
                      <a:r>
                        <a:rPr lang="en-US" sz="2400" b="1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</a:t>
                      </a:r>
                    </a:p>
                    <a:p>
                      <a:r>
                        <a:rPr lang="en-US" sz="2400" b="1" i="1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lang="en-US" sz="2400" b="1" i="1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written</a:t>
                      </a:r>
                      <a:endParaRPr lang="en-GB" sz="2400" i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ounded Rectangular Callout 15"/>
          <p:cNvSpPr/>
          <p:nvPr/>
        </p:nvSpPr>
        <p:spPr>
          <a:xfrm>
            <a:off x="6216713" y="3271234"/>
            <a:ext cx="5725733" cy="3245476"/>
          </a:xfrm>
          <a:prstGeom prst="wedgeRoundRectCallout">
            <a:avLst>
              <a:gd name="adj1" fmla="val -65168"/>
              <a:gd name="adj2" fmla="val -66669"/>
              <a:gd name="adj3" fmla="val 16667"/>
            </a:avLst>
          </a:prstGeom>
          <a:noFill/>
          <a:ln w="28575" cap="rnd" cmpd="sng" algn="ctr">
            <a:solidFill>
              <a:srgbClr val="4D030A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just"/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words written in pink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are auxiliary verb. So, they are subject verb agreement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Students have to remind that ---------- </a:t>
            </a:r>
            <a:r>
              <a:rPr lang="en-US" sz="2800" b="1" i="1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passive </a:t>
            </a:r>
          </a:p>
          <a:p>
            <a:pPr algn="just"/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be+past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participle form of verb. auxiliaries are not the condition of passive.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319826" y="181608"/>
            <a:ext cx="5836298" cy="489397"/>
          </a:xfrm>
          <a:prstGeom prst="rightArrowCallout">
            <a:avLst>
              <a:gd name="adj1" fmla="val 35526"/>
              <a:gd name="adj2" fmla="val 50000"/>
              <a:gd name="adj3" fmla="val 25000"/>
              <a:gd name="adj4" fmla="val 9547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 that are important to know</a:t>
            </a:r>
            <a:endParaRPr lang="en-GB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93206" y="1247668"/>
            <a:ext cx="2150772" cy="415814"/>
          </a:xfrm>
          <a:prstGeom prst="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3694" y="1247668"/>
            <a:ext cx="958588" cy="6970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77497" y="1247668"/>
            <a:ext cx="813907" cy="4158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93206" y="1944710"/>
            <a:ext cx="2150772" cy="415814"/>
          </a:xfrm>
          <a:prstGeom prst="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3694" y="2076483"/>
            <a:ext cx="1117054" cy="3354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77497" y="1996082"/>
            <a:ext cx="813907" cy="4158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93206" y="3167269"/>
            <a:ext cx="1522133" cy="356320"/>
          </a:xfrm>
          <a:prstGeom prst="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3694" y="2543669"/>
            <a:ext cx="1276080" cy="3354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44844" y="2474142"/>
            <a:ext cx="1548508" cy="9634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93206" y="4058336"/>
            <a:ext cx="1853437" cy="356320"/>
          </a:xfrm>
          <a:prstGeom prst="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6330" y="3752603"/>
            <a:ext cx="1429461" cy="6114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10858" y="3752604"/>
            <a:ext cx="1269664" cy="6114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35" y="4816975"/>
            <a:ext cx="1853437" cy="356320"/>
          </a:xfrm>
          <a:prstGeom prst="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1543" y="4524779"/>
            <a:ext cx="1429461" cy="7128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10858" y="4524780"/>
            <a:ext cx="1269664" cy="6485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93352" y="6159178"/>
            <a:ext cx="1853437" cy="356320"/>
          </a:xfrm>
          <a:prstGeom prst="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0069" y="5399654"/>
            <a:ext cx="1429461" cy="11170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11004" y="5398301"/>
            <a:ext cx="1475535" cy="10919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437516" y="1730710"/>
            <a:ext cx="1853437" cy="356320"/>
          </a:xfrm>
          <a:prstGeom prst="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38464" y="1294840"/>
            <a:ext cx="1116493" cy="7816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88343" y="1364974"/>
            <a:ext cx="1164109" cy="6850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445230" y="2533215"/>
            <a:ext cx="1631286" cy="356320"/>
          </a:xfrm>
          <a:prstGeom prst="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282773" y="2202379"/>
            <a:ext cx="1116493" cy="6767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88343" y="2152617"/>
            <a:ext cx="1483563" cy="6850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4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42503" y="233221"/>
            <a:ext cx="5707489" cy="513007"/>
            <a:chOff x="2444838" y="631065"/>
            <a:chExt cx="5707489" cy="513007"/>
          </a:xfrm>
        </p:grpSpPr>
        <p:sp>
          <p:nvSpPr>
            <p:cNvPr id="12" name="Rounded Rectangle 11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Tense wise more examples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87722" y="907644"/>
            <a:ext cx="4271399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Active: He knows me.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5525" y="1489404"/>
            <a:ext cx="5140723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Passive: I was known to him.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9919" y="2370387"/>
            <a:ext cx="5973556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Active: The boys drew pictures.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7722" y="2952147"/>
            <a:ext cx="7169146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Passive: Pictures were drawn by the boys.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9918" y="3786254"/>
            <a:ext cx="7280953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Active: The boys will/can draw pictures.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7721" y="4368014"/>
            <a:ext cx="8315365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Passive: Pictures will/can be  drawn by the boys.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95325" y="5230332"/>
            <a:ext cx="7738061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Active: The boys are going to draw pictures.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63128" y="5812092"/>
            <a:ext cx="8826325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Passive: Pictures are going to be drawn by the boys.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5682" y="-25758"/>
            <a:ext cx="12207682" cy="6858000"/>
          </a:xfrm>
          <a:prstGeom prst="rect">
            <a:avLst/>
          </a:prstGeom>
          <a:noFill/>
          <a:ln w="38100">
            <a:solidFill>
              <a:srgbClr val="2447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920507" y="1020367"/>
            <a:ext cx="1697818" cy="413073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Active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923681" y="1525213"/>
            <a:ext cx="1720358" cy="421625"/>
          </a:xfrm>
          <a:prstGeom prst="roundRect">
            <a:avLst/>
          </a:prstGeom>
          <a:noFill/>
          <a:ln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Passive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U-Turn Arrow 5"/>
          <p:cNvSpPr/>
          <p:nvPr/>
        </p:nvSpPr>
        <p:spPr>
          <a:xfrm>
            <a:off x="2813007" y="827652"/>
            <a:ext cx="5970853" cy="192716"/>
          </a:xfrm>
          <a:prstGeom prst="utur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U-Turn Arrow 24"/>
          <p:cNvSpPr/>
          <p:nvPr/>
        </p:nvSpPr>
        <p:spPr>
          <a:xfrm flipV="1">
            <a:off x="3188497" y="2008197"/>
            <a:ext cx="5970853" cy="187181"/>
          </a:xfrm>
          <a:prstGeom prst="utur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501160" y="1020367"/>
            <a:ext cx="1117803" cy="32943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139057" y="1541339"/>
            <a:ext cx="1892029" cy="374496"/>
          </a:xfrm>
          <a:prstGeom prst="roundRect">
            <a:avLst/>
          </a:prstGeom>
          <a:noFill/>
          <a:ln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040058" y="2464194"/>
            <a:ext cx="1697818" cy="413073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Active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043232" y="2969040"/>
            <a:ext cx="1720358" cy="421625"/>
          </a:xfrm>
          <a:prstGeom prst="roundRect">
            <a:avLst/>
          </a:prstGeom>
          <a:noFill/>
          <a:ln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Passive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U-Turn Arrow 29"/>
          <p:cNvSpPr/>
          <p:nvPr/>
        </p:nvSpPr>
        <p:spPr>
          <a:xfrm>
            <a:off x="3799268" y="2272651"/>
            <a:ext cx="5104143" cy="191544"/>
          </a:xfrm>
          <a:prstGeom prst="utur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U-Turn Arrow 30"/>
          <p:cNvSpPr/>
          <p:nvPr/>
        </p:nvSpPr>
        <p:spPr>
          <a:xfrm flipV="1">
            <a:off x="4172755" y="3431058"/>
            <a:ext cx="5106146" cy="149761"/>
          </a:xfrm>
          <a:prstGeom prst="utur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472185" y="2450355"/>
            <a:ext cx="829360" cy="32943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55530" y="3014184"/>
            <a:ext cx="1892029" cy="374496"/>
          </a:xfrm>
          <a:prstGeom prst="roundRect">
            <a:avLst/>
          </a:prstGeom>
          <a:noFill/>
          <a:ln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465558" y="3869422"/>
            <a:ext cx="1697818" cy="413073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Active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468732" y="4374268"/>
            <a:ext cx="1720358" cy="421625"/>
          </a:xfrm>
          <a:prstGeom prst="roundRect">
            <a:avLst/>
          </a:prstGeom>
          <a:noFill/>
          <a:ln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Passive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U-Turn Arrow 35"/>
          <p:cNvSpPr/>
          <p:nvPr/>
        </p:nvSpPr>
        <p:spPr>
          <a:xfrm>
            <a:off x="5224768" y="3677879"/>
            <a:ext cx="5104143" cy="191544"/>
          </a:xfrm>
          <a:prstGeom prst="utur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U-Turn Arrow 36"/>
          <p:cNvSpPr/>
          <p:nvPr/>
        </p:nvSpPr>
        <p:spPr>
          <a:xfrm flipV="1">
            <a:off x="5598255" y="4836286"/>
            <a:ext cx="5106146" cy="149761"/>
          </a:xfrm>
          <a:prstGeom prst="utur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897685" y="3855583"/>
            <a:ext cx="829360" cy="32943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781030" y="4419412"/>
            <a:ext cx="1658407" cy="374496"/>
          </a:xfrm>
          <a:prstGeom prst="roundRect">
            <a:avLst/>
          </a:prstGeom>
          <a:noFill/>
          <a:ln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960316" y="5300891"/>
            <a:ext cx="1697818" cy="413073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Active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963490" y="5805737"/>
            <a:ext cx="1720358" cy="421625"/>
          </a:xfrm>
          <a:prstGeom prst="roundRect">
            <a:avLst/>
          </a:prstGeom>
          <a:noFill/>
          <a:ln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Passive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U-Turn Arrow 41"/>
          <p:cNvSpPr/>
          <p:nvPr/>
        </p:nvSpPr>
        <p:spPr>
          <a:xfrm>
            <a:off x="5719526" y="5109348"/>
            <a:ext cx="5104143" cy="191544"/>
          </a:xfrm>
          <a:prstGeom prst="utur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U-Turn Arrow 42"/>
          <p:cNvSpPr/>
          <p:nvPr/>
        </p:nvSpPr>
        <p:spPr>
          <a:xfrm flipV="1">
            <a:off x="6093013" y="6267755"/>
            <a:ext cx="5106146" cy="149761"/>
          </a:xfrm>
          <a:prstGeom prst="utur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392443" y="5287052"/>
            <a:ext cx="829360" cy="32943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275789" y="5850881"/>
            <a:ext cx="1537136" cy="374496"/>
          </a:xfrm>
          <a:prstGeom prst="roundRect">
            <a:avLst/>
          </a:prstGeom>
          <a:noFill/>
          <a:ln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59854" y="6362163"/>
            <a:ext cx="10887418" cy="2653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3" grpId="1" animBg="1"/>
      <p:bldP spid="24" grpId="0" animBg="1"/>
      <p:bldP spid="6" grpId="0" animBg="1"/>
      <p:bldP spid="6" grpId="1" animBg="1"/>
      <p:bldP spid="25" grpId="0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2" grpId="0" animBg="1"/>
      <p:bldP spid="32" grpId="1" animBg="1"/>
      <p:bldP spid="33" grpId="0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8" grpId="0" animBg="1"/>
      <p:bldP spid="38" grpId="1" animBg="1"/>
      <p:bldP spid="39" grpId="0" animBg="1"/>
      <p:bldP spid="40" grpId="0" animBg="1"/>
      <p:bldP spid="40" grpId="1" animBg="1"/>
      <p:bldP spid="41" grpId="0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751362" y="263698"/>
            <a:ext cx="6757021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Active: The baby is drawing pictures.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9165" y="845458"/>
            <a:ext cx="8244531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Passive: Pictures are being drawn by the baby.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3558" y="1584772"/>
            <a:ext cx="7239980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Active: The boy  was drawing pictures.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1361" y="2166532"/>
            <a:ext cx="8560063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Passive: Pictures were being drawn by the boys.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83557" y="2900618"/>
            <a:ext cx="6827855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Active: The boy  has drawn pictures.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51361" y="3482378"/>
            <a:ext cx="8392638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Passive: Pictures have been drawn by the boys.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51361" y="4181909"/>
            <a:ext cx="6827855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Active: The boy  had drawn pictures.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19165" y="4763669"/>
            <a:ext cx="8244531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Passive: Pictures had been drawn by the boys.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5682" y="-25758"/>
            <a:ext cx="12207682" cy="6858000"/>
          </a:xfrm>
          <a:prstGeom prst="rect">
            <a:avLst/>
          </a:prstGeom>
          <a:noFill/>
          <a:ln w="38100">
            <a:solidFill>
              <a:srgbClr val="2447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9018930" y="393749"/>
            <a:ext cx="1697818" cy="413073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Active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022104" y="898595"/>
            <a:ext cx="1720358" cy="421625"/>
          </a:xfrm>
          <a:prstGeom prst="round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Passive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U-Turn Arrow 24"/>
          <p:cNvSpPr/>
          <p:nvPr/>
        </p:nvSpPr>
        <p:spPr>
          <a:xfrm>
            <a:off x="4778140" y="237940"/>
            <a:ext cx="5104143" cy="155810"/>
          </a:xfrm>
          <a:prstGeom prst="utur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U-Turn Arrow 25"/>
          <p:cNvSpPr/>
          <p:nvPr/>
        </p:nvSpPr>
        <p:spPr>
          <a:xfrm flipV="1">
            <a:off x="5151627" y="1360613"/>
            <a:ext cx="5106146" cy="149761"/>
          </a:xfrm>
          <a:prstGeom prst="uturnArrow">
            <a:avLst/>
          </a:prstGeom>
          <a:solidFill>
            <a:srgbClr val="FF5D9F"/>
          </a:solidFill>
          <a:ln>
            <a:solidFill>
              <a:srgbClr val="F2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451057" y="379910"/>
            <a:ext cx="1420482" cy="32943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559121" y="943739"/>
            <a:ext cx="2060620" cy="374496"/>
          </a:xfrm>
          <a:prstGeom prst="round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534086" y="1733937"/>
            <a:ext cx="1697818" cy="413073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Active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537260" y="2238783"/>
            <a:ext cx="1720358" cy="421625"/>
          </a:xfrm>
          <a:prstGeom prst="round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Passive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U-Turn Arrow 30"/>
          <p:cNvSpPr/>
          <p:nvPr/>
        </p:nvSpPr>
        <p:spPr>
          <a:xfrm>
            <a:off x="5293296" y="1542394"/>
            <a:ext cx="5104143" cy="191544"/>
          </a:xfrm>
          <a:prstGeom prst="utur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U-Turn Arrow 31"/>
          <p:cNvSpPr/>
          <p:nvPr/>
        </p:nvSpPr>
        <p:spPr>
          <a:xfrm flipV="1">
            <a:off x="5589431" y="2611286"/>
            <a:ext cx="5106146" cy="149761"/>
          </a:xfrm>
          <a:prstGeom prst="uturnArrow">
            <a:avLst/>
          </a:prstGeom>
          <a:solidFill>
            <a:srgbClr val="FF5D9F"/>
          </a:solidFill>
          <a:ln>
            <a:solidFill>
              <a:srgbClr val="F2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849559" y="1720098"/>
            <a:ext cx="1332300" cy="32943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849559" y="2283927"/>
            <a:ext cx="2066396" cy="374496"/>
          </a:xfrm>
          <a:prstGeom prst="round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310130" y="2969787"/>
            <a:ext cx="1697818" cy="413073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Active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313304" y="3474633"/>
            <a:ext cx="1720358" cy="421625"/>
          </a:xfrm>
          <a:prstGeom prst="round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Passive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U-Turn Arrow 36"/>
          <p:cNvSpPr/>
          <p:nvPr/>
        </p:nvSpPr>
        <p:spPr>
          <a:xfrm>
            <a:off x="5069340" y="2778244"/>
            <a:ext cx="5104143" cy="191544"/>
          </a:xfrm>
          <a:prstGeom prst="utur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U-Turn Arrow 37"/>
          <p:cNvSpPr/>
          <p:nvPr/>
        </p:nvSpPr>
        <p:spPr>
          <a:xfrm flipV="1">
            <a:off x="5442827" y="3936651"/>
            <a:ext cx="5106146" cy="149761"/>
          </a:xfrm>
          <a:prstGeom prst="uturnArrow">
            <a:avLst/>
          </a:prstGeom>
          <a:solidFill>
            <a:srgbClr val="FF5D9F"/>
          </a:solidFill>
          <a:ln>
            <a:solidFill>
              <a:srgbClr val="F2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742257" y="2955948"/>
            <a:ext cx="1027478" cy="32943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849559" y="3519777"/>
            <a:ext cx="1924728" cy="374496"/>
          </a:xfrm>
          <a:prstGeom prst="round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330180" y="4294209"/>
            <a:ext cx="1697818" cy="413073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Active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333354" y="4799055"/>
            <a:ext cx="1720358" cy="421625"/>
          </a:xfrm>
          <a:prstGeom prst="round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Passive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U-Turn Arrow 42"/>
          <p:cNvSpPr/>
          <p:nvPr/>
        </p:nvSpPr>
        <p:spPr>
          <a:xfrm>
            <a:off x="5089390" y="4102666"/>
            <a:ext cx="5104143" cy="191544"/>
          </a:xfrm>
          <a:prstGeom prst="utur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U-Turn Arrow 43"/>
          <p:cNvSpPr/>
          <p:nvPr/>
        </p:nvSpPr>
        <p:spPr>
          <a:xfrm flipV="1">
            <a:off x="5575969" y="5169922"/>
            <a:ext cx="5106146" cy="149761"/>
          </a:xfrm>
          <a:prstGeom prst="uturnArrow">
            <a:avLst/>
          </a:prstGeom>
          <a:solidFill>
            <a:srgbClr val="FF5D9F"/>
          </a:solidFill>
          <a:ln>
            <a:solidFill>
              <a:srgbClr val="F2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762307" y="4280370"/>
            <a:ext cx="1109232" cy="32943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645653" y="4844199"/>
            <a:ext cx="1974088" cy="374496"/>
          </a:xfrm>
          <a:prstGeom prst="round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19165" y="5420322"/>
            <a:ext cx="10632256" cy="104721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Note: When we do active to passive object turns into subject and subject turns into object and so does the passive to active.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97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17" grpId="0" animBg="1"/>
      <p:bldP spid="17" grpId="1" animBg="1"/>
      <p:bldP spid="24" grpId="0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7" grpId="0" animBg="1"/>
      <p:bldP spid="37" grpId="1" animBg="1"/>
      <p:bldP spid="38" grpId="0" animBg="1"/>
      <p:bldP spid="39" grpId="0" animBg="1"/>
      <p:bldP spid="39" grpId="1" animBg="1"/>
      <p:bldP spid="40" grpId="0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5" grpId="0" animBg="1"/>
      <p:bldP spid="45" grpId="1" animBg="1"/>
      <p:bldP spid="46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62682" y="398266"/>
            <a:ext cx="3412623" cy="513007"/>
            <a:chOff x="2444838" y="631065"/>
            <a:chExt cx="5707489" cy="513007"/>
          </a:xfrm>
        </p:grpSpPr>
        <p:sp>
          <p:nvSpPr>
            <p:cNvPr id="7" name="Rounded Rectangle 6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Subject inanimate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8535630" y="4173612"/>
            <a:ext cx="3378980" cy="44400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Ani.sub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used as obj.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miley Face 24"/>
          <p:cNvSpPr/>
          <p:nvPr/>
        </p:nvSpPr>
        <p:spPr>
          <a:xfrm>
            <a:off x="469029" y="179670"/>
            <a:ext cx="954157" cy="887895"/>
          </a:xfrm>
          <a:prstGeom prst="smileyF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1355603" y="333926"/>
            <a:ext cx="4236816" cy="606978"/>
            <a:chOff x="856200" y="163877"/>
            <a:chExt cx="1059510" cy="385855"/>
          </a:xfrm>
        </p:grpSpPr>
        <p:sp>
          <p:nvSpPr>
            <p:cNvPr id="19" name="Rounded Rectangle 18"/>
            <p:cNvSpPr/>
            <p:nvPr/>
          </p:nvSpPr>
          <p:spPr>
            <a:xfrm>
              <a:off x="856200" y="163877"/>
              <a:ext cx="1059510" cy="385855"/>
            </a:xfrm>
            <a:prstGeom prst="round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dirty="0" smtClean="0"/>
                <a:t>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million dollar secrecy 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4"/>
            <p:cNvSpPr/>
            <p:nvPr/>
          </p:nvSpPr>
          <p:spPr>
            <a:xfrm>
              <a:off x="875036" y="182713"/>
              <a:ext cx="1021838" cy="348183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861434" y="216286"/>
            <a:ext cx="1530814" cy="1013891"/>
            <a:chOff x="2444838" y="631065"/>
            <a:chExt cx="5707489" cy="513007"/>
          </a:xfrm>
        </p:grpSpPr>
        <p:sp>
          <p:nvSpPr>
            <p:cNvPr id="28" name="Rounded Rectangle 27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Always Passive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Right Arrow 29"/>
          <p:cNvSpPr/>
          <p:nvPr/>
        </p:nvSpPr>
        <p:spPr>
          <a:xfrm>
            <a:off x="5676372" y="355148"/>
            <a:ext cx="263102" cy="622852"/>
          </a:xfrm>
          <a:prstGeom prst="rightArrow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Arrow 30"/>
          <p:cNvSpPr/>
          <p:nvPr/>
        </p:nvSpPr>
        <p:spPr>
          <a:xfrm>
            <a:off x="9545968" y="364257"/>
            <a:ext cx="263102" cy="622852"/>
          </a:xfrm>
          <a:prstGeom prst="rightArrow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3" t="1482" r="21721"/>
          <a:stretch/>
        </p:blipFill>
        <p:spPr>
          <a:xfrm>
            <a:off x="419427" y="1129811"/>
            <a:ext cx="1053359" cy="19130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32" t="6220" r="15206" b="4177"/>
          <a:stretch/>
        </p:blipFill>
        <p:spPr>
          <a:xfrm rot="13462444">
            <a:off x="9835405" y="1415341"/>
            <a:ext cx="2416975" cy="2226176"/>
          </a:xfrm>
          <a:prstGeom prst="rect">
            <a:avLst/>
          </a:prstGeom>
        </p:spPr>
      </p:pic>
      <p:sp>
        <p:nvSpPr>
          <p:cNvPr id="46" name="Rounded Rectangular Callout 45"/>
          <p:cNvSpPr/>
          <p:nvPr/>
        </p:nvSpPr>
        <p:spPr>
          <a:xfrm>
            <a:off x="1497185" y="2486827"/>
            <a:ext cx="7970726" cy="418691"/>
          </a:xfrm>
          <a:prstGeom prst="wedgeRoundRectCallout">
            <a:avLst>
              <a:gd name="adj1" fmla="val 57576"/>
              <a:gd name="adj2" fmla="val -47713"/>
              <a:gd name="adj3" fmla="val 16667"/>
            </a:avLst>
          </a:prstGeom>
          <a:noFill/>
          <a:ln w="9525" cap="rnd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present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flowers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being cultivated  commercially.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2058155" y="1417933"/>
            <a:ext cx="4433689" cy="425792"/>
          </a:xfrm>
          <a:prstGeom prst="wedgeRoundRectCallout">
            <a:avLst>
              <a:gd name="adj1" fmla="val -62921"/>
              <a:gd name="adj2" fmla="val -7570"/>
              <a:gd name="adj3" fmla="val 16667"/>
            </a:avLst>
          </a:prstGeom>
          <a:noFill/>
          <a:ln w="9525" cap="rnd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 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cooking.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U-Turn Arrow 47"/>
          <p:cNvSpPr/>
          <p:nvPr/>
        </p:nvSpPr>
        <p:spPr>
          <a:xfrm>
            <a:off x="2694959" y="1169124"/>
            <a:ext cx="4724734" cy="262940"/>
          </a:xfrm>
          <a:prstGeom prst="utur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U-Turn Arrow 48"/>
          <p:cNvSpPr/>
          <p:nvPr/>
        </p:nvSpPr>
        <p:spPr>
          <a:xfrm flipV="1">
            <a:off x="3838283" y="1881463"/>
            <a:ext cx="5099443" cy="21720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FF5D9F"/>
          </a:solidFill>
          <a:ln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416250" y="1474509"/>
            <a:ext cx="701227" cy="34090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165261" y="1487573"/>
            <a:ext cx="1097989" cy="340902"/>
          </a:xfrm>
          <a:prstGeom prst="round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565705" y="1446204"/>
            <a:ext cx="2005762" cy="42205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Inani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Sub.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82506" y="5932106"/>
            <a:ext cx="5336419" cy="38264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wind blows, 2.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iver flows.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635862" y="1446204"/>
            <a:ext cx="1478284" cy="340902"/>
          </a:xfrm>
          <a:prstGeom prst="round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790953" y="4275009"/>
            <a:ext cx="1404977" cy="340902"/>
          </a:xfrm>
          <a:prstGeom prst="round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123397" y="2501998"/>
            <a:ext cx="1139853" cy="34090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U-Turn Arrow 56"/>
          <p:cNvSpPr/>
          <p:nvPr/>
        </p:nvSpPr>
        <p:spPr>
          <a:xfrm flipV="1">
            <a:off x="5876835" y="1905970"/>
            <a:ext cx="3926912" cy="1157923"/>
          </a:xfrm>
          <a:custGeom>
            <a:avLst/>
            <a:gdLst>
              <a:gd name="connsiteX0" fmla="*/ 0 w 4012430"/>
              <a:gd name="connsiteY0" fmla="*/ 1006313 h 1006313"/>
              <a:gd name="connsiteX1" fmla="*/ 0 w 4012430"/>
              <a:gd name="connsiteY1" fmla="*/ 0 h 1006313"/>
              <a:gd name="connsiteX2" fmla="*/ 0 w 4012430"/>
              <a:gd name="connsiteY2" fmla="*/ 0 h 1006313"/>
              <a:gd name="connsiteX3" fmla="*/ 3933892 w 4012430"/>
              <a:gd name="connsiteY3" fmla="*/ 0 h 1006313"/>
              <a:gd name="connsiteX4" fmla="*/ 3933892 w 4012430"/>
              <a:gd name="connsiteY4" fmla="*/ 0 h 1006313"/>
              <a:gd name="connsiteX5" fmla="*/ 3933892 w 4012430"/>
              <a:gd name="connsiteY5" fmla="*/ 871699 h 1006313"/>
              <a:gd name="connsiteX6" fmla="*/ 4012430 w 4012430"/>
              <a:gd name="connsiteY6" fmla="*/ 871699 h 1006313"/>
              <a:gd name="connsiteX7" fmla="*/ 3890495 w 4012430"/>
              <a:gd name="connsiteY7" fmla="*/ 1006313 h 1006313"/>
              <a:gd name="connsiteX8" fmla="*/ 3768560 w 4012430"/>
              <a:gd name="connsiteY8" fmla="*/ 871699 h 1006313"/>
              <a:gd name="connsiteX9" fmla="*/ 3847098 w 4012430"/>
              <a:gd name="connsiteY9" fmla="*/ 871699 h 1006313"/>
              <a:gd name="connsiteX10" fmla="*/ 3847098 w 4012430"/>
              <a:gd name="connsiteY10" fmla="*/ 86794 h 1006313"/>
              <a:gd name="connsiteX11" fmla="*/ 3847098 w 4012430"/>
              <a:gd name="connsiteY11" fmla="*/ 86794 h 1006313"/>
              <a:gd name="connsiteX12" fmla="*/ 86794 w 4012430"/>
              <a:gd name="connsiteY12" fmla="*/ 86794 h 1006313"/>
              <a:gd name="connsiteX13" fmla="*/ 86794 w 4012430"/>
              <a:gd name="connsiteY13" fmla="*/ 86794 h 1006313"/>
              <a:gd name="connsiteX14" fmla="*/ 86794 w 4012430"/>
              <a:gd name="connsiteY14" fmla="*/ 1006313 h 1006313"/>
              <a:gd name="connsiteX15" fmla="*/ 0 w 4012430"/>
              <a:gd name="connsiteY15" fmla="*/ 1006313 h 1006313"/>
              <a:gd name="connsiteX0" fmla="*/ 0 w 4012430"/>
              <a:gd name="connsiteY0" fmla="*/ 396713 h 1006313"/>
              <a:gd name="connsiteX1" fmla="*/ 0 w 4012430"/>
              <a:gd name="connsiteY1" fmla="*/ 0 h 1006313"/>
              <a:gd name="connsiteX2" fmla="*/ 0 w 4012430"/>
              <a:gd name="connsiteY2" fmla="*/ 0 h 1006313"/>
              <a:gd name="connsiteX3" fmla="*/ 3933892 w 4012430"/>
              <a:gd name="connsiteY3" fmla="*/ 0 h 1006313"/>
              <a:gd name="connsiteX4" fmla="*/ 3933892 w 4012430"/>
              <a:gd name="connsiteY4" fmla="*/ 0 h 1006313"/>
              <a:gd name="connsiteX5" fmla="*/ 3933892 w 4012430"/>
              <a:gd name="connsiteY5" fmla="*/ 871699 h 1006313"/>
              <a:gd name="connsiteX6" fmla="*/ 4012430 w 4012430"/>
              <a:gd name="connsiteY6" fmla="*/ 871699 h 1006313"/>
              <a:gd name="connsiteX7" fmla="*/ 3890495 w 4012430"/>
              <a:gd name="connsiteY7" fmla="*/ 1006313 h 1006313"/>
              <a:gd name="connsiteX8" fmla="*/ 3768560 w 4012430"/>
              <a:gd name="connsiteY8" fmla="*/ 871699 h 1006313"/>
              <a:gd name="connsiteX9" fmla="*/ 3847098 w 4012430"/>
              <a:gd name="connsiteY9" fmla="*/ 871699 h 1006313"/>
              <a:gd name="connsiteX10" fmla="*/ 3847098 w 4012430"/>
              <a:gd name="connsiteY10" fmla="*/ 86794 h 1006313"/>
              <a:gd name="connsiteX11" fmla="*/ 3847098 w 4012430"/>
              <a:gd name="connsiteY11" fmla="*/ 86794 h 1006313"/>
              <a:gd name="connsiteX12" fmla="*/ 86794 w 4012430"/>
              <a:gd name="connsiteY12" fmla="*/ 86794 h 1006313"/>
              <a:gd name="connsiteX13" fmla="*/ 86794 w 4012430"/>
              <a:gd name="connsiteY13" fmla="*/ 86794 h 1006313"/>
              <a:gd name="connsiteX14" fmla="*/ 86794 w 4012430"/>
              <a:gd name="connsiteY14" fmla="*/ 1006313 h 1006313"/>
              <a:gd name="connsiteX15" fmla="*/ 0 w 4012430"/>
              <a:gd name="connsiteY15" fmla="*/ 396713 h 1006313"/>
              <a:gd name="connsiteX0" fmla="*/ 0 w 4012430"/>
              <a:gd name="connsiteY0" fmla="*/ 396713 h 1006313"/>
              <a:gd name="connsiteX1" fmla="*/ 0 w 4012430"/>
              <a:gd name="connsiteY1" fmla="*/ 0 h 1006313"/>
              <a:gd name="connsiteX2" fmla="*/ 0 w 4012430"/>
              <a:gd name="connsiteY2" fmla="*/ 0 h 1006313"/>
              <a:gd name="connsiteX3" fmla="*/ 3933892 w 4012430"/>
              <a:gd name="connsiteY3" fmla="*/ 0 h 1006313"/>
              <a:gd name="connsiteX4" fmla="*/ 3933892 w 4012430"/>
              <a:gd name="connsiteY4" fmla="*/ 0 h 1006313"/>
              <a:gd name="connsiteX5" fmla="*/ 3933892 w 4012430"/>
              <a:gd name="connsiteY5" fmla="*/ 871699 h 1006313"/>
              <a:gd name="connsiteX6" fmla="*/ 4012430 w 4012430"/>
              <a:gd name="connsiteY6" fmla="*/ 871699 h 1006313"/>
              <a:gd name="connsiteX7" fmla="*/ 3890495 w 4012430"/>
              <a:gd name="connsiteY7" fmla="*/ 1006313 h 1006313"/>
              <a:gd name="connsiteX8" fmla="*/ 3768560 w 4012430"/>
              <a:gd name="connsiteY8" fmla="*/ 871699 h 1006313"/>
              <a:gd name="connsiteX9" fmla="*/ 3847098 w 4012430"/>
              <a:gd name="connsiteY9" fmla="*/ 871699 h 1006313"/>
              <a:gd name="connsiteX10" fmla="*/ 3847098 w 4012430"/>
              <a:gd name="connsiteY10" fmla="*/ 86794 h 1006313"/>
              <a:gd name="connsiteX11" fmla="*/ 3847098 w 4012430"/>
              <a:gd name="connsiteY11" fmla="*/ 86794 h 1006313"/>
              <a:gd name="connsiteX12" fmla="*/ 86794 w 4012430"/>
              <a:gd name="connsiteY12" fmla="*/ 86794 h 1006313"/>
              <a:gd name="connsiteX13" fmla="*/ 86794 w 4012430"/>
              <a:gd name="connsiteY13" fmla="*/ 86794 h 1006313"/>
              <a:gd name="connsiteX14" fmla="*/ 100046 w 4012430"/>
              <a:gd name="connsiteY14" fmla="*/ 370209 h 1006313"/>
              <a:gd name="connsiteX15" fmla="*/ 0 w 4012430"/>
              <a:gd name="connsiteY15" fmla="*/ 396713 h 1006313"/>
              <a:gd name="connsiteX0" fmla="*/ 53008 w 4012430"/>
              <a:gd name="connsiteY0" fmla="*/ 171130 h 1006313"/>
              <a:gd name="connsiteX1" fmla="*/ 0 w 4012430"/>
              <a:gd name="connsiteY1" fmla="*/ 0 h 1006313"/>
              <a:gd name="connsiteX2" fmla="*/ 0 w 4012430"/>
              <a:gd name="connsiteY2" fmla="*/ 0 h 1006313"/>
              <a:gd name="connsiteX3" fmla="*/ 3933892 w 4012430"/>
              <a:gd name="connsiteY3" fmla="*/ 0 h 1006313"/>
              <a:gd name="connsiteX4" fmla="*/ 3933892 w 4012430"/>
              <a:gd name="connsiteY4" fmla="*/ 0 h 1006313"/>
              <a:gd name="connsiteX5" fmla="*/ 3933892 w 4012430"/>
              <a:gd name="connsiteY5" fmla="*/ 871699 h 1006313"/>
              <a:gd name="connsiteX6" fmla="*/ 4012430 w 4012430"/>
              <a:gd name="connsiteY6" fmla="*/ 871699 h 1006313"/>
              <a:gd name="connsiteX7" fmla="*/ 3890495 w 4012430"/>
              <a:gd name="connsiteY7" fmla="*/ 1006313 h 1006313"/>
              <a:gd name="connsiteX8" fmla="*/ 3768560 w 4012430"/>
              <a:gd name="connsiteY8" fmla="*/ 871699 h 1006313"/>
              <a:gd name="connsiteX9" fmla="*/ 3847098 w 4012430"/>
              <a:gd name="connsiteY9" fmla="*/ 871699 h 1006313"/>
              <a:gd name="connsiteX10" fmla="*/ 3847098 w 4012430"/>
              <a:gd name="connsiteY10" fmla="*/ 86794 h 1006313"/>
              <a:gd name="connsiteX11" fmla="*/ 3847098 w 4012430"/>
              <a:gd name="connsiteY11" fmla="*/ 86794 h 1006313"/>
              <a:gd name="connsiteX12" fmla="*/ 86794 w 4012430"/>
              <a:gd name="connsiteY12" fmla="*/ 86794 h 1006313"/>
              <a:gd name="connsiteX13" fmla="*/ 86794 w 4012430"/>
              <a:gd name="connsiteY13" fmla="*/ 86794 h 1006313"/>
              <a:gd name="connsiteX14" fmla="*/ 100046 w 4012430"/>
              <a:gd name="connsiteY14" fmla="*/ 370209 h 1006313"/>
              <a:gd name="connsiteX15" fmla="*/ 53008 w 4012430"/>
              <a:gd name="connsiteY15" fmla="*/ 171130 h 1006313"/>
              <a:gd name="connsiteX0" fmla="*/ 53008 w 4012430"/>
              <a:gd name="connsiteY0" fmla="*/ 171130 h 1006313"/>
              <a:gd name="connsiteX1" fmla="*/ 0 w 4012430"/>
              <a:gd name="connsiteY1" fmla="*/ 0 h 1006313"/>
              <a:gd name="connsiteX2" fmla="*/ 0 w 4012430"/>
              <a:gd name="connsiteY2" fmla="*/ 0 h 1006313"/>
              <a:gd name="connsiteX3" fmla="*/ 3933892 w 4012430"/>
              <a:gd name="connsiteY3" fmla="*/ 0 h 1006313"/>
              <a:gd name="connsiteX4" fmla="*/ 3933892 w 4012430"/>
              <a:gd name="connsiteY4" fmla="*/ 0 h 1006313"/>
              <a:gd name="connsiteX5" fmla="*/ 3933892 w 4012430"/>
              <a:gd name="connsiteY5" fmla="*/ 871699 h 1006313"/>
              <a:gd name="connsiteX6" fmla="*/ 4012430 w 4012430"/>
              <a:gd name="connsiteY6" fmla="*/ 871699 h 1006313"/>
              <a:gd name="connsiteX7" fmla="*/ 3890495 w 4012430"/>
              <a:gd name="connsiteY7" fmla="*/ 1006313 h 1006313"/>
              <a:gd name="connsiteX8" fmla="*/ 3768560 w 4012430"/>
              <a:gd name="connsiteY8" fmla="*/ 871699 h 1006313"/>
              <a:gd name="connsiteX9" fmla="*/ 3847098 w 4012430"/>
              <a:gd name="connsiteY9" fmla="*/ 871699 h 1006313"/>
              <a:gd name="connsiteX10" fmla="*/ 3847098 w 4012430"/>
              <a:gd name="connsiteY10" fmla="*/ 86794 h 1006313"/>
              <a:gd name="connsiteX11" fmla="*/ 3847098 w 4012430"/>
              <a:gd name="connsiteY11" fmla="*/ 86794 h 1006313"/>
              <a:gd name="connsiteX12" fmla="*/ 86794 w 4012430"/>
              <a:gd name="connsiteY12" fmla="*/ 86794 h 1006313"/>
              <a:gd name="connsiteX13" fmla="*/ 86794 w 4012430"/>
              <a:gd name="connsiteY13" fmla="*/ 86794 h 1006313"/>
              <a:gd name="connsiteX14" fmla="*/ 60290 w 4012430"/>
              <a:gd name="connsiteY14" fmla="*/ 178464 h 1006313"/>
              <a:gd name="connsiteX15" fmla="*/ 53008 w 4012430"/>
              <a:gd name="connsiteY15" fmla="*/ 171130 h 100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12430" h="1006313">
                <a:moveTo>
                  <a:pt x="53008" y="171130"/>
                </a:moveTo>
                <a:lnTo>
                  <a:pt x="0" y="0"/>
                </a:lnTo>
                <a:lnTo>
                  <a:pt x="0" y="0"/>
                </a:lnTo>
                <a:lnTo>
                  <a:pt x="3933892" y="0"/>
                </a:lnTo>
                <a:lnTo>
                  <a:pt x="3933892" y="0"/>
                </a:lnTo>
                <a:lnTo>
                  <a:pt x="3933892" y="871699"/>
                </a:lnTo>
                <a:lnTo>
                  <a:pt x="4012430" y="871699"/>
                </a:lnTo>
                <a:lnTo>
                  <a:pt x="3890495" y="1006313"/>
                </a:lnTo>
                <a:lnTo>
                  <a:pt x="3768560" y="871699"/>
                </a:lnTo>
                <a:lnTo>
                  <a:pt x="3847098" y="871699"/>
                </a:lnTo>
                <a:lnTo>
                  <a:pt x="3847098" y="86794"/>
                </a:lnTo>
                <a:lnTo>
                  <a:pt x="3847098" y="86794"/>
                </a:lnTo>
                <a:lnTo>
                  <a:pt x="86794" y="86794"/>
                </a:lnTo>
                <a:lnTo>
                  <a:pt x="86794" y="86794"/>
                </a:lnTo>
                <a:lnTo>
                  <a:pt x="60290" y="178464"/>
                </a:lnTo>
                <a:lnTo>
                  <a:pt x="53008" y="171130"/>
                </a:lnTo>
                <a:close/>
              </a:path>
            </a:pathLst>
          </a:custGeom>
          <a:solidFill>
            <a:srgbClr val="FF5D9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811755" y="2539804"/>
            <a:ext cx="2384175" cy="340902"/>
          </a:xfrm>
          <a:prstGeom prst="round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62068" y="3228746"/>
            <a:ext cx="6075329" cy="513007"/>
            <a:chOff x="2444838" y="631065"/>
            <a:chExt cx="5707489" cy="513007"/>
          </a:xfrm>
        </p:grpSpPr>
        <p:sp>
          <p:nvSpPr>
            <p:cNvPr id="61" name="Rounded Rectangle 60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But animate subject 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used as object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953299" y="3219773"/>
            <a:ext cx="1530814" cy="513007"/>
            <a:chOff x="2444838" y="631065"/>
            <a:chExt cx="5707489" cy="513007"/>
          </a:xfrm>
        </p:grpSpPr>
        <p:sp>
          <p:nvSpPr>
            <p:cNvPr id="64" name="Rounded Rectangle 63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Passive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6" name="Right Arrow 65"/>
          <p:cNvSpPr/>
          <p:nvPr/>
        </p:nvSpPr>
        <p:spPr>
          <a:xfrm>
            <a:off x="6627951" y="3166830"/>
            <a:ext cx="263102" cy="622852"/>
          </a:xfrm>
          <a:prstGeom prst="rightArrow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7" name="Group 66"/>
          <p:cNvGrpSpPr/>
          <p:nvPr/>
        </p:nvGrpSpPr>
        <p:grpSpPr>
          <a:xfrm>
            <a:off x="5892449" y="4622659"/>
            <a:ext cx="1530814" cy="286879"/>
            <a:chOff x="2444838" y="631065"/>
            <a:chExt cx="5707489" cy="513007"/>
          </a:xfrm>
        </p:grpSpPr>
        <p:sp>
          <p:nvSpPr>
            <p:cNvPr id="68" name="Rounded Rectangle 67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rgbClr val="FF5D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Passive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rgbClr val="FF5D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1" y="3816709"/>
            <a:ext cx="2429214" cy="1878172"/>
          </a:xfrm>
          <a:prstGeom prst="rect">
            <a:avLst/>
          </a:prstGeom>
        </p:spPr>
      </p:pic>
      <p:sp>
        <p:nvSpPr>
          <p:cNvPr id="71" name="Rounded Rectangular Callout 70"/>
          <p:cNvSpPr/>
          <p:nvPr/>
        </p:nvSpPr>
        <p:spPr>
          <a:xfrm>
            <a:off x="3357280" y="4199540"/>
            <a:ext cx="5089850" cy="425792"/>
          </a:xfrm>
          <a:prstGeom prst="wedgeRoundRectCallout">
            <a:avLst>
              <a:gd name="adj1" fmla="val -63859"/>
              <a:gd name="adj2" fmla="val 57789"/>
              <a:gd name="adj3" fmla="val 16667"/>
            </a:avLst>
          </a:prstGeom>
          <a:noFill/>
          <a:ln w="9525" cap="rnd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Bright students are given stipend.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U-Turn Arrow 71"/>
          <p:cNvSpPr/>
          <p:nvPr/>
        </p:nvSpPr>
        <p:spPr>
          <a:xfrm>
            <a:off x="4964067" y="3984088"/>
            <a:ext cx="4724734" cy="262940"/>
          </a:xfrm>
          <a:prstGeom prst="utur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502923" y="4280990"/>
            <a:ext cx="2213206" cy="34090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121173" y="5020887"/>
            <a:ext cx="8567244" cy="513007"/>
            <a:chOff x="2444838" y="631065"/>
            <a:chExt cx="5727160" cy="513007"/>
          </a:xfrm>
        </p:grpSpPr>
        <p:sp>
          <p:nvSpPr>
            <p:cNvPr id="75" name="Rounded Rectangle 74"/>
            <p:cNvSpPr/>
            <p:nvPr/>
          </p:nvSpPr>
          <p:spPr>
            <a:xfrm>
              <a:off x="2472745" y="631065"/>
              <a:ext cx="5699253" cy="489397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But some subs. seem to be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inani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but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aniate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As:  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8" name="U-Turn Arrow 56"/>
          <p:cNvSpPr/>
          <p:nvPr/>
        </p:nvSpPr>
        <p:spPr>
          <a:xfrm flipV="1">
            <a:off x="4162403" y="1844102"/>
            <a:ext cx="3010654" cy="695701"/>
          </a:xfrm>
          <a:custGeom>
            <a:avLst/>
            <a:gdLst>
              <a:gd name="connsiteX0" fmla="*/ 0 w 4012430"/>
              <a:gd name="connsiteY0" fmla="*/ 1006313 h 1006313"/>
              <a:gd name="connsiteX1" fmla="*/ 0 w 4012430"/>
              <a:gd name="connsiteY1" fmla="*/ 0 h 1006313"/>
              <a:gd name="connsiteX2" fmla="*/ 0 w 4012430"/>
              <a:gd name="connsiteY2" fmla="*/ 0 h 1006313"/>
              <a:gd name="connsiteX3" fmla="*/ 3933892 w 4012430"/>
              <a:gd name="connsiteY3" fmla="*/ 0 h 1006313"/>
              <a:gd name="connsiteX4" fmla="*/ 3933892 w 4012430"/>
              <a:gd name="connsiteY4" fmla="*/ 0 h 1006313"/>
              <a:gd name="connsiteX5" fmla="*/ 3933892 w 4012430"/>
              <a:gd name="connsiteY5" fmla="*/ 871699 h 1006313"/>
              <a:gd name="connsiteX6" fmla="*/ 4012430 w 4012430"/>
              <a:gd name="connsiteY6" fmla="*/ 871699 h 1006313"/>
              <a:gd name="connsiteX7" fmla="*/ 3890495 w 4012430"/>
              <a:gd name="connsiteY7" fmla="*/ 1006313 h 1006313"/>
              <a:gd name="connsiteX8" fmla="*/ 3768560 w 4012430"/>
              <a:gd name="connsiteY8" fmla="*/ 871699 h 1006313"/>
              <a:gd name="connsiteX9" fmla="*/ 3847098 w 4012430"/>
              <a:gd name="connsiteY9" fmla="*/ 871699 h 1006313"/>
              <a:gd name="connsiteX10" fmla="*/ 3847098 w 4012430"/>
              <a:gd name="connsiteY10" fmla="*/ 86794 h 1006313"/>
              <a:gd name="connsiteX11" fmla="*/ 3847098 w 4012430"/>
              <a:gd name="connsiteY11" fmla="*/ 86794 h 1006313"/>
              <a:gd name="connsiteX12" fmla="*/ 86794 w 4012430"/>
              <a:gd name="connsiteY12" fmla="*/ 86794 h 1006313"/>
              <a:gd name="connsiteX13" fmla="*/ 86794 w 4012430"/>
              <a:gd name="connsiteY13" fmla="*/ 86794 h 1006313"/>
              <a:gd name="connsiteX14" fmla="*/ 86794 w 4012430"/>
              <a:gd name="connsiteY14" fmla="*/ 1006313 h 1006313"/>
              <a:gd name="connsiteX15" fmla="*/ 0 w 4012430"/>
              <a:gd name="connsiteY15" fmla="*/ 1006313 h 1006313"/>
              <a:gd name="connsiteX0" fmla="*/ 0 w 4012430"/>
              <a:gd name="connsiteY0" fmla="*/ 396713 h 1006313"/>
              <a:gd name="connsiteX1" fmla="*/ 0 w 4012430"/>
              <a:gd name="connsiteY1" fmla="*/ 0 h 1006313"/>
              <a:gd name="connsiteX2" fmla="*/ 0 w 4012430"/>
              <a:gd name="connsiteY2" fmla="*/ 0 h 1006313"/>
              <a:gd name="connsiteX3" fmla="*/ 3933892 w 4012430"/>
              <a:gd name="connsiteY3" fmla="*/ 0 h 1006313"/>
              <a:gd name="connsiteX4" fmla="*/ 3933892 w 4012430"/>
              <a:gd name="connsiteY4" fmla="*/ 0 h 1006313"/>
              <a:gd name="connsiteX5" fmla="*/ 3933892 w 4012430"/>
              <a:gd name="connsiteY5" fmla="*/ 871699 h 1006313"/>
              <a:gd name="connsiteX6" fmla="*/ 4012430 w 4012430"/>
              <a:gd name="connsiteY6" fmla="*/ 871699 h 1006313"/>
              <a:gd name="connsiteX7" fmla="*/ 3890495 w 4012430"/>
              <a:gd name="connsiteY7" fmla="*/ 1006313 h 1006313"/>
              <a:gd name="connsiteX8" fmla="*/ 3768560 w 4012430"/>
              <a:gd name="connsiteY8" fmla="*/ 871699 h 1006313"/>
              <a:gd name="connsiteX9" fmla="*/ 3847098 w 4012430"/>
              <a:gd name="connsiteY9" fmla="*/ 871699 h 1006313"/>
              <a:gd name="connsiteX10" fmla="*/ 3847098 w 4012430"/>
              <a:gd name="connsiteY10" fmla="*/ 86794 h 1006313"/>
              <a:gd name="connsiteX11" fmla="*/ 3847098 w 4012430"/>
              <a:gd name="connsiteY11" fmla="*/ 86794 h 1006313"/>
              <a:gd name="connsiteX12" fmla="*/ 86794 w 4012430"/>
              <a:gd name="connsiteY12" fmla="*/ 86794 h 1006313"/>
              <a:gd name="connsiteX13" fmla="*/ 86794 w 4012430"/>
              <a:gd name="connsiteY13" fmla="*/ 86794 h 1006313"/>
              <a:gd name="connsiteX14" fmla="*/ 86794 w 4012430"/>
              <a:gd name="connsiteY14" fmla="*/ 1006313 h 1006313"/>
              <a:gd name="connsiteX15" fmla="*/ 0 w 4012430"/>
              <a:gd name="connsiteY15" fmla="*/ 396713 h 1006313"/>
              <a:gd name="connsiteX0" fmla="*/ 0 w 4012430"/>
              <a:gd name="connsiteY0" fmla="*/ 396713 h 1006313"/>
              <a:gd name="connsiteX1" fmla="*/ 0 w 4012430"/>
              <a:gd name="connsiteY1" fmla="*/ 0 h 1006313"/>
              <a:gd name="connsiteX2" fmla="*/ 0 w 4012430"/>
              <a:gd name="connsiteY2" fmla="*/ 0 h 1006313"/>
              <a:gd name="connsiteX3" fmla="*/ 3933892 w 4012430"/>
              <a:gd name="connsiteY3" fmla="*/ 0 h 1006313"/>
              <a:gd name="connsiteX4" fmla="*/ 3933892 w 4012430"/>
              <a:gd name="connsiteY4" fmla="*/ 0 h 1006313"/>
              <a:gd name="connsiteX5" fmla="*/ 3933892 w 4012430"/>
              <a:gd name="connsiteY5" fmla="*/ 871699 h 1006313"/>
              <a:gd name="connsiteX6" fmla="*/ 4012430 w 4012430"/>
              <a:gd name="connsiteY6" fmla="*/ 871699 h 1006313"/>
              <a:gd name="connsiteX7" fmla="*/ 3890495 w 4012430"/>
              <a:gd name="connsiteY7" fmla="*/ 1006313 h 1006313"/>
              <a:gd name="connsiteX8" fmla="*/ 3768560 w 4012430"/>
              <a:gd name="connsiteY8" fmla="*/ 871699 h 1006313"/>
              <a:gd name="connsiteX9" fmla="*/ 3847098 w 4012430"/>
              <a:gd name="connsiteY9" fmla="*/ 871699 h 1006313"/>
              <a:gd name="connsiteX10" fmla="*/ 3847098 w 4012430"/>
              <a:gd name="connsiteY10" fmla="*/ 86794 h 1006313"/>
              <a:gd name="connsiteX11" fmla="*/ 3847098 w 4012430"/>
              <a:gd name="connsiteY11" fmla="*/ 86794 h 1006313"/>
              <a:gd name="connsiteX12" fmla="*/ 86794 w 4012430"/>
              <a:gd name="connsiteY12" fmla="*/ 86794 h 1006313"/>
              <a:gd name="connsiteX13" fmla="*/ 86794 w 4012430"/>
              <a:gd name="connsiteY13" fmla="*/ 86794 h 1006313"/>
              <a:gd name="connsiteX14" fmla="*/ 100046 w 4012430"/>
              <a:gd name="connsiteY14" fmla="*/ 370209 h 1006313"/>
              <a:gd name="connsiteX15" fmla="*/ 0 w 4012430"/>
              <a:gd name="connsiteY15" fmla="*/ 396713 h 1006313"/>
              <a:gd name="connsiteX0" fmla="*/ 53008 w 4012430"/>
              <a:gd name="connsiteY0" fmla="*/ 171130 h 1006313"/>
              <a:gd name="connsiteX1" fmla="*/ 0 w 4012430"/>
              <a:gd name="connsiteY1" fmla="*/ 0 h 1006313"/>
              <a:gd name="connsiteX2" fmla="*/ 0 w 4012430"/>
              <a:gd name="connsiteY2" fmla="*/ 0 h 1006313"/>
              <a:gd name="connsiteX3" fmla="*/ 3933892 w 4012430"/>
              <a:gd name="connsiteY3" fmla="*/ 0 h 1006313"/>
              <a:gd name="connsiteX4" fmla="*/ 3933892 w 4012430"/>
              <a:gd name="connsiteY4" fmla="*/ 0 h 1006313"/>
              <a:gd name="connsiteX5" fmla="*/ 3933892 w 4012430"/>
              <a:gd name="connsiteY5" fmla="*/ 871699 h 1006313"/>
              <a:gd name="connsiteX6" fmla="*/ 4012430 w 4012430"/>
              <a:gd name="connsiteY6" fmla="*/ 871699 h 1006313"/>
              <a:gd name="connsiteX7" fmla="*/ 3890495 w 4012430"/>
              <a:gd name="connsiteY7" fmla="*/ 1006313 h 1006313"/>
              <a:gd name="connsiteX8" fmla="*/ 3768560 w 4012430"/>
              <a:gd name="connsiteY8" fmla="*/ 871699 h 1006313"/>
              <a:gd name="connsiteX9" fmla="*/ 3847098 w 4012430"/>
              <a:gd name="connsiteY9" fmla="*/ 871699 h 1006313"/>
              <a:gd name="connsiteX10" fmla="*/ 3847098 w 4012430"/>
              <a:gd name="connsiteY10" fmla="*/ 86794 h 1006313"/>
              <a:gd name="connsiteX11" fmla="*/ 3847098 w 4012430"/>
              <a:gd name="connsiteY11" fmla="*/ 86794 h 1006313"/>
              <a:gd name="connsiteX12" fmla="*/ 86794 w 4012430"/>
              <a:gd name="connsiteY12" fmla="*/ 86794 h 1006313"/>
              <a:gd name="connsiteX13" fmla="*/ 86794 w 4012430"/>
              <a:gd name="connsiteY13" fmla="*/ 86794 h 1006313"/>
              <a:gd name="connsiteX14" fmla="*/ 100046 w 4012430"/>
              <a:gd name="connsiteY14" fmla="*/ 370209 h 1006313"/>
              <a:gd name="connsiteX15" fmla="*/ 53008 w 4012430"/>
              <a:gd name="connsiteY15" fmla="*/ 171130 h 1006313"/>
              <a:gd name="connsiteX0" fmla="*/ 53008 w 4012430"/>
              <a:gd name="connsiteY0" fmla="*/ 171130 h 1006313"/>
              <a:gd name="connsiteX1" fmla="*/ 0 w 4012430"/>
              <a:gd name="connsiteY1" fmla="*/ 0 h 1006313"/>
              <a:gd name="connsiteX2" fmla="*/ 0 w 4012430"/>
              <a:gd name="connsiteY2" fmla="*/ 0 h 1006313"/>
              <a:gd name="connsiteX3" fmla="*/ 3933892 w 4012430"/>
              <a:gd name="connsiteY3" fmla="*/ 0 h 1006313"/>
              <a:gd name="connsiteX4" fmla="*/ 3933892 w 4012430"/>
              <a:gd name="connsiteY4" fmla="*/ 0 h 1006313"/>
              <a:gd name="connsiteX5" fmla="*/ 3933892 w 4012430"/>
              <a:gd name="connsiteY5" fmla="*/ 871699 h 1006313"/>
              <a:gd name="connsiteX6" fmla="*/ 4012430 w 4012430"/>
              <a:gd name="connsiteY6" fmla="*/ 871699 h 1006313"/>
              <a:gd name="connsiteX7" fmla="*/ 3890495 w 4012430"/>
              <a:gd name="connsiteY7" fmla="*/ 1006313 h 1006313"/>
              <a:gd name="connsiteX8" fmla="*/ 3768560 w 4012430"/>
              <a:gd name="connsiteY8" fmla="*/ 871699 h 1006313"/>
              <a:gd name="connsiteX9" fmla="*/ 3847098 w 4012430"/>
              <a:gd name="connsiteY9" fmla="*/ 871699 h 1006313"/>
              <a:gd name="connsiteX10" fmla="*/ 3847098 w 4012430"/>
              <a:gd name="connsiteY10" fmla="*/ 86794 h 1006313"/>
              <a:gd name="connsiteX11" fmla="*/ 3847098 w 4012430"/>
              <a:gd name="connsiteY11" fmla="*/ 86794 h 1006313"/>
              <a:gd name="connsiteX12" fmla="*/ 86794 w 4012430"/>
              <a:gd name="connsiteY12" fmla="*/ 86794 h 1006313"/>
              <a:gd name="connsiteX13" fmla="*/ 86794 w 4012430"/>
              <a:gd name="connsiteY13" fmla="*/ 86794 h 1006313"/>
              <a:gd name="connsiteX14" fmla="*/ 60290 w 4012430"/>
              <a:gd name="connsiteY14" fmla="*/ 178464 h 1006313"/>
              <a:gd name="connsiteX15" fmla="*/ 53008 w 4012430"/>
              <a:gd name="connsiteY15" fmla="*/ 171130 h 100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12430" h="1006313">
                <a:moveTo>
                  <a:pt x="53008" y="171130"/>
                </a:moveTo>
                <a:lnTo>
                  <a:pt x="0" y="0"/>
                </a:lnTo>
                <a:lnTo>
                  <a:pt x="0" y="0"/>
                </a:lnTo>
                <a:lnTo>
                  <a:pt x="3933892" y="0"/>
                </a:lnTo>
                <a:lnTo>
                  <a:pt x="3933892" y="0"/>
                </a:lnTo>
                <a:lnTo>
                  <a:pt x="3933892" y="871699"/>
                </a:lnTo>
                <a:lnTo>
                  <a:pt x="4012430" y="871699"/>
                </a:lnTo>
                <a:lnTo>
                  <a:pt x="3890495" y="1006313"/>
                </a:lnTo>
                <a:lnTo>
                  <a:pt x="3768560" y="871699"/>
                </a:lnTo>
                <a:lnTo>
                  <a:pt x="3847098" y="871699"/>
                </a:lnTo>
                <a:lnTo>
                  <a:pt x="3847098" y="86794"/>
                </a:lnTo>
                <a:lnTo>
                  <a:pt x="3847098" y="86794"/>
                </a:lnTo>
                <a:lnTo>
                  <a:pt x="86794" y="86794"/>
                </a:lnTo>
                <a:lnTo>
                  <a:pt x="86794" y="86794"/>
                </a:lnTo>
                <a:lnTo>
                  <a:pt x="60290" y="178464"/>
                </a:lnTo>
                <a:lnTo>
                  <a:pt x="53008" y="17113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5790953" y="5901500"/>
            <a:ext cx="6162835" cy="38264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So, these are always used as active.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35088" y="340903"/>
            <a:ext cx="1355764" cy="788908"/>
          </a:xfrm>
          <a:prstGeom prst="roundRect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ounded Rectangle 57"/>
          <p:cNvSpPr/>
          <p:nvPr/>
        </p:nvSpPr>
        <p:spPr>
          <a:xfrm>
            <a:off x="759854" y="6362163"/>
            <a:ext cx="10887418" cy="2653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6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5" grpId="0" animBg="1"/>
      <p:bldP spid="30" grpId="0" animBg="1"/>
      <p:bldP spid="31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8" grpId="2" animBg="1"/>
      <p:bldP spid="49" grpId="0" animBg="1"/>
      <p:bldP spid="49" grpId="1" animBg="1"/>
      <p:bldP spid="50" grpId="0" animBg="1"/>
      <p:bldP spid="50" grpId="1" animBg="1"/>
      <p:bldP spid="50" grpId="2" animBg="1"/>
      <p:bldP spid="51" grpId="0" animBg="1"/>
      <p:bldP spid="51" grpId="1" animBg="1"/>
      <p:bldP spid="52" grpId="0" animBg="1"/>
      <p:bldP spid="52" grpId="1" animBg="1"/>
      <p:bldP spid="52" grpId="2" animBg="1"/>
      <p:bldP spid="52" grpId="3" animBg="1"/>
      <p:bldP spid="52" grpId="4" animBg="1"/>
      <p:bldP spid="53" grpId="0" animBg="1"/>
      <p:bldP spid="54" grpId="0" animBg="1"/>
      <p:bldP spid="54" grpId="1" animBg="1"/>
      <p:bldP spid="55" grpId="0" animBg="1"/>
      <p:bldP spid="56" grpId="0" animBg="1"/>
      <p:bldP spid="56" grpId="1" animBg="1"/>
      <p:bldP spid="57" grpId="0" animBg="1"/>
      <p:bldP spid="57" grpId="1" animBg="1"/>
      <p:bldP spid="59" grpId="0" animBg="1"/>
      <p:bldP spid="59" grpId="1" animBg="1"/>
      <p:bldP spid="66" grpId="0" animBg="1"/>
      <p:bldP spid="71" grpId="0" animBg="1"/>
      <p:bldP spid="72" grpId="0" animBg="1"/>
      <p:bldP spid="72" grpId="1" animBg="1"/>
      <p:bldP spid="73" grpId="0" animBg="1"/>
      <p:bldP spid="73" grpId="1" animBg="1"/>
      <p:bldP spid="78" grpId="0" animBg="1"/>
      <p:bldP spid="78" grpId="1" animBg="1"/>
      <p:bldP spid="7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666739" y="1360790"/>
            <a:ext cx="6198477" cy="1872739"/>
          </a:xfrm>
          <a:prstGeom prst="roundRect">
            <a:avLst>
              <a:gd name="adj" fmla="val 61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Complete this story about a journey using the past simple passive or past continuous passive form of the verbs in the bracket below.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Pair work for language and litera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459" y="1200818"/>
            <a:ext cx="2362200" cy="19335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508" y="1005152"/>
            <a:ext cx="1645310" cy="14201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1949003" y="377931"/>
            <a:ext cx="9478850" cy="5137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 work                                                 5 min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5682" y="-25758"/>
            <a:ext cx="12207682" cy="6858000"/>
          </a:xfrm>
          <a:prstGeom prst="rect">
            <a:avLst/>
          </a:prstGeom>
          <a:noFill/>
          <a:ln w="38100">
            <a:solidFill>
              <a:srgbClr val="2447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122248"/>
              </p:ext>
            </p:extLst>
          </p:nvPr>
        </p:nvGraphicFramePr>
        <p:xfrm>
          <a:off x="6084194" y="470955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84194" y="4709553"/>
                        <a:ext cx="914400" cy="771525"/>
                      </a:xfrm>
                      <a:prstGeom prst="rect">
                        <a:avLst/>
                      </a:prstGeom>
                      <a:ln>
                        <a:solidFill>
                          <a:srgbClr val="FF5D9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>
            <a:off x="5477277" y="3664793"/>
            <a:ext cx="2422301" cy="87155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lick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9854" y="6362163"/>
            <a:ext cx="10887418" cy="2653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0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94194" y="281098"/>
            <a:ext cx="5707489" cy="513007"/>
            <a:chOff x="2444838" y="631065"/>
            <a:chExt cx="5707489" cy="513007"/>
          </a:xfrm>
        </p:grpSpPr>
        <p:sp>
          <p:nvSpPr>
            <p:cNvPr id="7" name="Rounded Rectangle 6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Passive of double objects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15682" y="-25758"/>
            <a:ext cx="12207682" cy="6858000"/>
          </a:xfrm>
          <a:prstGeom prst="rect">
            <a:avLst/>
          </a:prstGeom>
          <a:noFill/>
          <a:ln w="38100">
            <a:solidFill>
              <a:srgbClr val="2447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14400" y="981750"/>
            <a:ext cx="6877878" cy="40072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Rajib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teaches us English.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4399" y="1467889"/>
            <a:ext cx="8082054" cy="3724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taught English by </a:t>
            </a:r>
            <a:r>
              <a:rPr lang="en-GB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Rajib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14400" y="2362830"/>
            <a:ext cx="4837043" cy="3846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gave her a dress.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08521" y="2824400"/>
            <a:ext cx="6698228" cy="3655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was given a dress by me.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08520" y="1913434"/>
            <a:ext cx="7893163" cy="3724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is taught us by </a:t>
            </a:r>
            <a:r>
              <a:rPr lang="en-GB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Rajib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397409" y="3339320"/>
            <a:ext cx="5707489" cy="513007"/>
            <a:chOff x="2444838" y="631065"/>
            <a:chExt cx="5707489" cy="513007"/>
          </a:xfrm>
        </p:grpSpPr>
        <p:sp>
          <p:nvSpPr>
            <p:cNvPr id="24" name="Rounded Rectangle 23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Passive of present participle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261382" y="3920692"/>
            <a:ext cx="4700509" cy="40072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saw her dancing.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9629" y="4461220"/>
            <a:ext cx="6635328" cy="3724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was seen dancing by me.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743594" y="5122618"/>
            <a:ext cx="6517461" cy="40072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Nipa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feels the wind blowing 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85705" y="5963460"/>
            <a:ext cx="7365599" cy="3724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wind is felt blowing by </a:t>
            </a:r>
            <a:r>
              <a:rPr lang="en-GB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Nipa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444211" y="3341468"/>
            <a:ext cx="5707489" cy="513007"/>
            <a:chOff x="2444838" y="631065"/>
            <a:chExt cx="5707489" cy="513007"/>
          </a:xfrm>
        </p:grpSpPr>
        <p:sp>
          <p:nvSpPr>
            <p:cNvPr id="29" name="Rounded Rectangle 28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Passive of quasi passive 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2005964" y="3976352"/>
            <a:ext cx="5214194" cy="43731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oney tastes sweet.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532468" y="4564682"/>
            <a:ext cx="5636795" cy="5005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Honey is tasted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sweet.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688768" y="5336567"/>
            <a:ext cx="6125350" cy="51214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house is building.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094194" y="5943205"/>
            <a:ext cx="5816262" cy="4894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house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being built.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59854" y="6426558"/>
            <a:ext cx="10887418" cy="2653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835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3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97629" y="271803"/>
            <a:ext cx="6431832" cy="513007"/>
            <a:chOff x="2444838" y="631065"/>
            <a:chExt cx="5707489" cy="513007"/>
          </a:xfrm>
        </p:grpSpPr>
        <p:sp>
          <p:nvSpPr>
            <p:cNvPr id="7" name="Rounded Rectangle 6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Passive of Interrogative sentence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726103" y="4144659"/>
            <a:ext cx="8711072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writing the article?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(interrogative)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5682" y="-25758"/>
            <a:ext cx="12207682" cy="6858000"/>
          </a:xfrm>
          <a:prstGeom prst="rect">
            <a:avLst/>
          </a:prstGeom>
          <a:noFill/>
          <a:ln w="38100">
            <a:solidFill>
              <a:srgbClr val="2447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95" y="3785227"/>
            <a:ext cx="2127504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Rounded Rectangle 19"/>
          <p:cNvSpPr/>
          <p:nvPr/>
        </p:nvSpPr>
        <p:spPr>
          <a:xfrm>
            <a:off x="6444567" y="5289909"/>
            <a:ext cx="1662471" cy="398971"/>
          </a:xfrm>
          <a:prstGeom prst="roundRect">
            <a:avLst/>
          </a:prstGeom>
          <a:noFill/>
          <a:ln w="28575">
            <a:solidFill>
              <a:srgbClr val="FF5D9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2744862" y="4709975"/>
            <a:ext cx="8711072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 writing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article. (assertive)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726103" y="5250833"/>
            <a:ext cx="8711072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artic le is written by you. (assertive)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239617" y="2766681"/>
            <a:ext cx="9637521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pictures drawn by them? (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interrogative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622754" y="4766472"/>
            <a:ext cx="2653049" cy="403934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4238441" y="4225245"/>
            <a:ext cx="2658695" cy="36053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02" y="274989"/>
            <a:ext cx="2587682" cy="2340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ounded Rectangle 34"/>
          <p:cNvSpPr/>
          <p:nvPr/>
        </p:nvSpPr>
        <p:spPr>
          <a:xfrm>
            <a:off x="3023313" y="883600"/>
            <a:ext cx="8135017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they draw pictures? (interrogative)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050366" y="1478949"/>
            <a:ext cx="6862260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pictures. (assertive)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991374" y="2122815"/>
            <a:ext cx="8882574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pictures are drawn by them. (assertive)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613237" y="5806621"/>
            <a:ext cx="9295739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the article written by you? (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interrogative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Down Arrow Callout 40"/>
          <p:cNvSpPr/>
          <p:nvPr/>
        </p:nvSpPr>
        <p:spPr>
          <a:xfrm>
            <a:off x="7275803" y="3483013"/>
            <a:ext cx="2159745" cy="583096"/>
          </a:xfrm>
          <a:prstGeom prst="downArrowCallou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Similarly-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592135" y="992444"/>
            <a:ext cx="2305002" cy="36053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ounded Rectangle 42"/>
          <p:cNvSpPr/>
          <p:nvPr/>
        </p:nvSpPr>
        <p:spPr>
          <a:xfrm>
            <a:off x="4622754" y="1559728"/>
            <a:ext cx="1798601" cy="36053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ounded Rectangle 43"/>
          <p:cNvSpPr/>
          <p:nvPr/>
        </p:nvSpPr>
        <p:spPr>
          <a:xfrm>
            <a:off x="6745356" y="2184883"/>
            <a:ext cx="1669775" cy="360531"/>
          </a:xfrm>
          <a:prstGeom prst="roundRect">
            <a:avLst/>
          </a:prstGeom>
          <a:noFill/>
          <a:ln w="28575">
            <a:solidFill>
              <a:srgbClr val="FF5D9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ounded Rectangle 44"/>
          <p:cNvSpPr/>
          <p:nvPr/>
        </p:nvSpPr>
        <p:spPr>
          <a:xfrm>
            <a:off x="3880630" y="2860436"/>
            <a:ext cx="711505" cy="360531"/>
          </a:xfrm>
          <a:prstGeom prst="roundRect">
            <a:avLst/>
          </a:prstGeom>
          <a:noFill/>
          <a:ln w="28575">
            <a:solidFill>
              <a:srgbClr val="FF5D9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ounded Rectangle 45"/>
          <p:cNvSpPr/>
          <p:nvPr/>
        </p:nvSpPr>
        <p:spPr>
          <a:xfrm>
            <a:off x="6639340" y="2849869"/>
            <a:ext cx="1020417" cy="360531"/>
          </a:xfrm>
          <a:prstGeom prst="roundRect">
            <a:avLst/>
          </a:prstGeom>
          <a:noFill/>
          <a:ln w="28575">
            <a:solidFill>
              <a:srgbClr val="FF5D9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4426224" y="5873721"/>
            <a:ext cx="393059" cy="355195"/>
          </a:xfrm>
          <a:prstGeom prst="roundRect">
            <a:avLst/>
          </a:prstGeom>
          <a:noFill/>
          <a:ln w="28575">
            <a:solidFill>
              <a:srgbClr val="FF5D9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6515451" y="5915993"/>
            <a:ext cx="1232452" cy="343919"/>
          </a:xfrm>
          <a:prstGeom prst="roundRect">
            <a:avLst/>
          </a:prstGeom>
          <a:noFill/>
          <a:ln w="28575">
            <a:solidFill>
              <a:srgbClr val="FF5D9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759854" y="6362163"/>
            <a:ext cx="10887418" cy="2653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7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31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912480" y="2228010"/>
            <a:ext cx="5362908" cy="401909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Introduction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ABDUR RAZZAK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Head Teacher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Dhalahara westpara  Secondary               Girls’ School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abdurrazzakmt@gmail.com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Phone number: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01721588402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414" y="180479"/>
            <a:ext cx="1463040" cy="1737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7890772" y="296747"/>
            <a:ext cx="2762275" cy="620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Passive</a:t>
            </a:r>
            <a:endParaRPr lang="en-GB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16097" y="4545759"/>
            <a:ext cx="3511623" cy="17246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Class:9 &amp; 10     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U-12, page-180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 50 min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lh3.googleusercontent.com/6JAusUw9rAQoeIa0Yo3RN3x31snOaQpA2EOLZlUs9xSv-nSOKj1Vea3cv3loABpSDj7l=h75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53507" y="1036093"/>
            <a:ext cx="2482314" cy="344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759854" y="6362163"/>
            <a:ext cx="10887418" cy="2653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942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15682" y="-25758"/>
            <a:ext cx="12207682" cy="6858000"/>
          </a:xfrm>
          <a:prstGeom prst="rect">
            <a:avLst/>
          </a:prstGeom>
          <a:noFill/>
          <a:ln w="38100">
            <a:solidFill>
              <a:srgbClr val="2447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507767" y="272317"/>
            <a:ext cx="5707489" cy="513007"/>
            <a:chOff x="2444838" y="631065"/>
            <a:chExt cx="5707489" cy="513007"/>
          </a:xfrm>
        </p:grpSpPr>
        <p:sp>
          <p:nvSpPr>
            <p:cNvPr id="12" name="Rounded Rectangle 11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Some more </a:t>
              </a:r>
              <a:r>
                <a:rPr lang="en-GB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examples</a:t>
              </a:r>
            </a:p>
            <a:p>
              <a:pPr algn="ctr"/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914400" y="981750"/>
            <a:ext cx="5679583" cy="40072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he done the work?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14399" y="1467889"/>
            <a:ext cx="7206803" cy="3724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been done by him?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4400" y="1925510"/>
            <a:ext cx="7482625" cy="3846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I going to conduct the class ?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08520" y="2387080"/>
            <a:ext cx="8619793" cy="4645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going to be conducted by me?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6424" y="3645675"/>
            <a:ext cx="7640812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   did  the sum ?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(interrogative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04032" y="5614676"/>
            <a:ext cx="10363968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                                                       ? (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interrogative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0201" y="4628260"/>
            <a:ext cx="8882574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sum was done   by whom ? (assertive)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684683" y="2947073"/>
            <a:ext cx="5707489" cy="513007"/>
            <a:chOff x="2444838" y="631065"/>
            <a:chExt cx="5707489" cy="513007"/>
          </a:xfrm>
        </p:grpSpPr>
        <p:sp>
          <p:nvSpPr>
            <p:cNvPr id="26" name="Rounded Rectangle 25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Examples using </a:t>
              </a:r>
              <a:r>
                <a:rPr lang="en-GB" sz="3200" b="1" u="sng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</a:t>
              </a:r>
              <a:r>
                <a:rPr lang="en-GB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words</a:t>
              </a:r>
            </a:p>
            <a:p>
              <a:pPr algn="ctr"/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838607" y="3736016"/>
            <a:ext cx="892698" cy="746536"/>
            <a:chOff x="9793246" y="643944"/>
            <a:chExt cx="754706" cy="746536"/>
          </a:xfrm>
        </p:grpSpPr>
        <p:sp>
          <p:nvSpPr>
            <p:cNvPr id="37" name="Down Arrow Callout 36"/>
            <p:cNvSpPr/>
            <p:nvPr/>
          </p:nvSpPr>
          <p:spPr>
            <a:xfrm>
              <a:off x="9793246" y="643944"/>
              <a:ext cx="754706" cy="463639"/>
            </a:xfrm>
            <a:prstGeom prst="downArrowCallou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9793246" y="1081288"/>
              <a:ext cx="754706" cy="309192"/>
            </a:xfrm>
            <a:prstGeom prst="roundRec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081074" y="3747907"/>
            <a:ext cx="566011" cy="734645"/>
            <a:chOff x="9793246" y="643944"/>
            <a:chExt cx="478518" cy="734645"/>
          </a:xfrm>
        </p:grpSpPr>
        <p:sp>
          <p:nvSpPr>
            <p:cNvPr id="44" name="Down Arrow Callout 43"/>
            <p:cNvSpPr/>
            <p:nvPr/>
          </p:nvSpPr>
          <p:spPr>
            <a:xfrm>
              <a:off x="9793246" y="643944"/>
              <a:ext cx="478518" cy="463639"/>
            </a:xfrm>
            <a:prstGeom prst="downArrowCallou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9793246" y="1081288"/>
              <a:ext cx="478518" cy="297301"/>
            </a:xfrm>
            <a:prstGeom prst="roundRec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86178" y="3764848"/>
            <a:ext cx="1332882" cy="746536"/>
            <a:chOff x="9793246" y="643944"/>
            <a:chExt cx="754706" cy="746536"/>
          </a:xfrm>
        </p:grpSpPr>
        <p:sp>
          <p:nvSpPr>
            <p:cNvPr id="49" name="Down Arrow Callout 48"/>
            <p:cNvSpPr/>
            <p:nvPr/>
          </p:nvSpPr>
          <p:spPr>
            <a:xfrm>
              <a:off x="9793246" y="643944"/>
              <a:ext cx="754706" cy="463639"/>
            </a:xfrm>
            <a:prstGeom prst="downArrowCallou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9793246" y="1081288"/>
              <a:ext cx="754706" cy="309192"/>
            </a:xfrm>
            <a:prstGeom prst="roundRec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652680" y="4724078"/>
            <a:ext cx="1968991" cy="746536"/>
            <a:chOff x="9793246" y="643944"/>
            <a:chExt cx="754706" cy="746536"/>
          </a:xfrm>
        </p:grpSpPr>
        <p:sp>
          <p:nvSpPr>
            <p:cNvPr id="52" name="Down Arrow Callout 51"/>
            <p:cNvSpPr/>
            <p:nvPr/>
          </p:nvSpPr>
          <p:spPr>
            <a:xfrm>
              <a:off x="9957263" y="643944"/>
              <a:ext cx="549636" cy="463639"/>
            </a:xfrm>
            <a:prstGeom prst="downArrowCallou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9793246" y="1081288"/>
              <a:ext cx="754706" cy="309192"/>
            </a:xfrm>
            <a:prstGeom prst="roundRec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as sub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664165" y="4735969"/>
            <a:ext cx="682550" cy="734645"/>
            <a:chOff x="9793246" y="643944"/>
            <a:chExt cx="478518" cy="734645"/>
          </a:xfrm>
        </p:grpSpPr>
        <p:sp>
          <p:nvSpPr>
            <p:cNvPr id="55" name="Down Arrow Callout 54"/>
            <p:cNvSpPr/>
            <p:nvPr/>
          </p:nvSpPr>
          <p:spPr>
            <a:xfrm>
              <a:off x="9793246" y="643944"/>
              <a:ext cx="413483" cy="463639"/>
            </a:xfrm>
            <a:prstGeom prst="downArrowCallou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9793246" y="1081288"/>
              <a:ext cx="478518" cy="297301"/>
            </a:xfrm>
            <a:prstGeom prst="roundRec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385284" y="4750334"/>
            <a:ext cx="785738" cy="716343"/>
            <a:chOff x="9793246" y="643944"/>
            <a:chExt cx="413484" cy="716343"/>
          </a:xfrm>
        </p:grpSpPr>
        <p:sp>
          <p:nvSpPr>
            <p:cNvPr id="58" name="Down Arrow Callout 57"/>
            <p:cNvSpPr/>
            <p:nvPr/>
          </p:nvSpPr>
          <p:spPr>
            <a:xfrm>
              <a:off x="9793246" y="643944"/>
              <a:ext cx="413483" cy="463639"/>
            </a:xfrm>
            <a:prstGeom prst="downArrowCallou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9793247" y="1081288"/>
              <a:ext cx="413483" cy="278999"/>
            </a:xfrm>
            <a:prstGeom prst="roundRec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pp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264410" y="4753056"/>
            <a:ext cx="1942487" cy="742599"/>
            <a:chOff x="9793246" y="643944"/>
            <a:chExt cx="744547" cy="742599"/>
          </a:xfrm>
        </p:grpSpPr>
        <p:sp>
          <p:nvSpPr>
            <p:cNvPr id="61" name="Down Arrow Callout 60"/>
            <p:cNvSpPr/>
            <p:nvPr/>
          </p:nvSpPr>
          <p:spPr>
            <a:xfrm>
              <a:off x="9844101" y="643944"/>
              <a:ext cx="630313" cy="463639"/>
            </a:xfrm>
            <a:prstGeom prst="downArrowCallou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9793246" y="1081288"/>
              <a:ext cx="744547" cy="305255"/>
            </a:xfrm>
            <a:prstGeom prst="roundRec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ub as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5029407" y="1999784"/>
            <a:ext cx="1376384" cy="360531"/>
          </a:xfrm>
          <a:prstGeom prst="roundRect">
            <a:avLst/>
          </a:prstGeom>
          <a:noFill/>
          <a:ln w="28575">
            <a:solidFill>
              <a:srgbClr val="FF5D9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41"/>
          <p:cNvSpPr/>
          <p:nvPr/>
        </p:nvSpPr>
        <p:spPr>
          <a:xfrm>
            <a:off x="5888928" y="2401414"/>
            <a:ext cx="2232273" cy="360531"/>
          </a:xfrm>
          <a:prstGeom prst="roundRect">
            <a:avLst/>
          </a:prstGeom>
          <a:noFill/>
          <a:ln w="28575">
            <a:solidFill>
              <a:srgbClr val="FF5D9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Group 45"/>
          <p:cNvGrpSpPr/>
          <p:nvPr/>
        </p:nvGrpSpPr>
        <p:grpSpPr>
          <a:xfrm>
            <a:off x="1669967" y="5749805"/>
            <a:ext cx="1942487" cy="742599"/>
            <a:chOff x="9793246" y="643944"/>
            <a:chExt cx="744547" cy="742599"/>
          </a:xfrm>
        </p:grpSpPr>
        <p:sp>
          <p:nvSpPr>
            <p:cNvPr id="47" name="Down Arrow Callout 46"/>
            <p:cNvSpPr/>
            <p:nvPr/>
          </p:nvSpPr>
          <p:spPr>
            <a:xfrm>
              <a:off x="9844101" y="643944"/>
              <a:ext cx="641680" cy="463639"/>
            </a:xfrm>
            <a:prstGeom prst="downArrowCallou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 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whom</a:t>
              </a:r>
              <a:endParaRPr lang="en-US" sz="2800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9793246" y="1081288"/>
              <a:ext cx="744547" cy="305255"/>
            </a:xfrm>
            <a:prstGeom prst="roundRec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ub as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501943" y="4733129"/>
            <a:ext cx="844772" cy="734645"/>
            <a:chOff x="9793246" y="643944"/>
            <a:chExt cx="592247" cy="734645"/>
          </a:xfrm>
        </p:grpSpPr>
        <p:sp>
          <p:nvSpPr>
            <p:cNvPr id="65" name="Down Arrow Callout 64"/>
            <p:cNvSpPr/>
            <p:nvPr/>
          </p:nvSpPr>
          <p:spPr>
            <a:xfrm>
              <a:off x="9793246" y="643944"/>
              <a:ext cx="592247" cy="463639"/>
            </a:xfrm>
            <a:prstGeom prst="downArrowCallou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was</a:t>
              </a:r>
              <a:endParaRPr lang="en-US" sz="3200" dirty="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9793246" y="1081288"/>
              <a:ext cx="478518" cy="297301"/>
            </a:xfrm>
            <a:prstGeom prst="roundRec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678094" y="4745114"/>
            <a:ext cx="1968991" cy="746536"/>
            <a:chOff x="9793246" y="643944"/>
            <a:chExt cx="754706" cy="746536"/>
          </a:xfrm>
        </p:grpSpPr>
        <p:sp>
          <p:nvSpPr>
            <p:cNvPr id="68" name="Down Arrow Callout 67"/>
            <p:cNvSpPr/>
            <p:nvPr/>
          </p:nvSpPr>
          <p:spPr>
            <a:xfrm>
              <a:off x="9886917" y="643944"/>
              <a:ext cx="619981" cy="463639"/>
            </a:xfrm>
            <a:prstGeom prst="downArrowCallou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sum</a:t>
              </a:r>
              <a:endParaRPr lang="en-US" sz="2800" dirty="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9793246" y="1081288"/>
              <a:ext cx="754706" cy="309192"/>
            </a:xfrm>
            <a:prstGeom prst="roundRec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as sub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243669" y="4741470"/>
            <a:ext cx="889921" cy="716343"/>
            <a:chOff x="9793246" y="643944"/>
            <a:chExt cx="468309" cy="716343"/>
          </a:xfrm>
        </p:grpSpPr>
        <p:sp>
          <p:nvSpPr>
            <p:cNvPr id="71" name="Down Arrow Callout 70"/>
            <p:cNvSpPr/>
            <p:nvPr/>
          </p:nvSpPr>
          <p:spPr>
            <a:xfrm>
              <a:off x="9793246" y="643944"/>
              <a:ext cx="468309" cy="463639"/>
            </a:xfrm>
            <a:prstGeom prst="downArrowCallou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done</a:t>
              </a:r>
              <a:endParaRPr lang="en-US" sz="2800" dirty="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9793247" y="1081288"/>
              <a:ext cx="413483" cy="278999"/>
            </a:xfrm>
            <a:prstGeom prst="roundRec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pp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385284" y="5744419"/>
            <a:ext cx="2020507" cy="746536"/>
            <a:chOff x="9793246" y="643944"/>
            <a:chExt cx="774452" cy="746536"/>
          </a:xfrm>
        </p:grpSpPr>
        <p:sp>
          <p:nvSpPr>
            <p:cNvPr id="77" name="Down Arrow Callout 76"/>
            <p:cNvSpPr/>
            <p:nvPr/>
          </p:nvSpPr>
          <p:spPr>
            <a:xfrm>
              <a:off x="9957263" y="643944"/>
              <a:ext cx="610435" cy="463639"/>
            </a:xfrm>
            <a:prstGeom prst="downArrowCallou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sum</a:t>
              </a:r>
              <a:endParaRPr lang="en-US" sz="2800" dirty="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9793246" y="1081288"/>
              <a:ext cx="754706" cy="309192"/>
            </a:xfrm>
            <a:prstGeom prst="roundRec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as sub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112950" y="4733129"/>
            <a:ext cx="1942487" cy="742599"/>
            <a:chOff x="9793246" y="643944"/>
            <a:chExt cx="744547" cy="742599"/>
          </a:xfrm>
        </p:grpSpPr>
        <p:sp>
          <p:nvSpPr>
            <p:cNvPr id="83" name="Down Arrow Callout 82"/>
            <p:cNvSpPr/>
            <p:nvPr/>
          </p:nvSpPr>
          <p:spPr>
            <a:xfrm>
              <a:off x="9844101" y="643944"/>
              <a:ext cx="693692" cy="463639"/>
            </a:xfrm>
            <a:prstGeom prst="downArrowCallou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 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by 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whom</a:t>
              </a:r>
              <a:endParaRPr lang="en-US" sz="3200" dirty="0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9793246" y="1081288"/>
              <a:ext cx="744547" cy="305255"/>
            </a:xfrm>
            <a:prstGeom prst="roundRec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ub as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8985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29102 0.1416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0.00534 0.1465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0.2349 0.145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5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19726 0.14653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22" grpId="0" animBg="1"/>
      <p:bldP spid="24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54831" y="217912"/>
            <a:ext cx="2643997" cy="513007"/>
            <a:chOff x="2444838" y="631065"/>
            <a:chExt cx="5707489" cy="513007"/>
          </a:xfrm>
        </p:grpSpPr>
        <p:sp>
          <p:nvSpPr>
            <p:cNvPr id="7" name="Rounded Rectangle 6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Similarly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ectangle 9"/>
          <p:cNvSpPr/>
          <p:nvPr/>
        </p:nvSpPr>
        <p:spPr>
          <a:xfrm>
            <a:off x="-15682" y="-25758"/>
            <a:ext cx="12207682" cy="6858000"/>
          </a:xfrm>
          <a:prstGeom prst="rect">
            <a:avLst/>
          </a:prstGeom>
          <a:noFill/>
          <a:ln w="38100">
            <a:solidFill>
              <a:srgbClr val="2447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90502" y="814581"/>
            <a:ext cx="8380001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 are you talking to?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interrogative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0502" y="1795624"/>
            <a:ext cx="9718513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was being talked to by you?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interrogative)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28765" y="925528"/>
            <a:ext cx="1178364" cy="746536"/>
            <a:chOff x="9793246" y="643944"/>
            <a:chExt cx="754706" cy="746536"/>
          </a:xfrm>
        </p:grpSpPr>
        <p:sp>
          <p:nvSpPr>
            <p:cNvPr id="17" name="Down Arrow Callout 16"/>
            <p:cNvSpPr/>
            <p:nvPr/>
          </p:nvSpPr>
          <p:spPr>
            <a:xfrm>
              <a:off x="9793246" y="643944"/>
              <a:ext cx="754706" cy="463639"/>
            </a:xfrm>
            <a:prstGeom prst="downArrowCallou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9793246" y="1081288"/>
              <a:ext cx="754706" cy="309192"/>
            </a:xfrm>
            <a:prstGeom prst="roundRec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50455" y="941490"/>
            <a:ext cx="1253974" cy="689562"/>
            <a:chOff x="9793246" y="643944"/>
            <a:chExt cx="478518" cy="689562"/>
          </a:xfrm>
        </p:grpSpPr>
        <p:sp>
          <p:nvSpPr>
            <p:cNvPr id="20" name="Down Arrow Callout 19"/>
            <p:cNvSpPr/>
            <p:nvPr/>
          </p:nvSpPr>
          <p:spPr>
            <a:xfrm>
              <a:off x="9793246" y="643944"/>
              <a:ext cx="478518" cy="463639"/>
            </a:xfrm>
            <a:prstGeom prst="downArrowCallou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9793246" y="1036205"/>
              <a:ext cx="478518" cy="297301"/>
            </a:xfrm>
            <a:prstGeom prst="roundRec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89649" y="963899"/>
            <a:ext cx="807797" cy="757630"/>
            <a:chOff x="9658658" y="643944"/>
            <a:chExt cx="889294" cy="757630"/>
          </a:xfrm>
        </p:grpSpPr>
        <p:sp>
          <p:nvSpPr>
            <p:cNvPr id="23" name="Down Arrow Callout 22"/>
            <p:cNvSpPr/>
            <p:nvPr/>
          </p:nvSpPr>
          <p:spPr>
            <a:xfrm>
              <a:off x="9793246" y="643944"/>
              <a:ext cx="754706" cy="463639"/>
            </a:xfrm>
            <a:prstGeom prst="downArrowCallou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658658" y="1081288"/>
              <a:ext cx="889294" cy="320286"/>
            </a:xfrm>
            <a:prstGeom prst="roundRec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28765" y="1895084"/>
            <a:ext cx="960645" cy="746536"/>
            <a:chOff x="9793246" y="643944"/>
            <a:chExt cx="754706" cy="746536"/>
          </a:xfrm>
        </p:grpSpPr>
        <p:sp>
          <p:nvSpPr>
            <p:cNvPr id="26" name="Down Arrow Callout 25"/>
            <p:cNvSpPr/>
            <p:nvPr/>
          </p:nvSpPr>
          <p:spPr>
            <a:xfrm>
              <a:off x="9793246" y="643944"/>
              <a:ext cx="754706" cy="463639"/>
            </a:xfrm>
            <a:prstGeom prst="downArrowCallou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9793246" y="1081288"/>
              <a:ext cx="754706" cy="309192"/>
            </a:xfrm>
            <a:prstGeom prst="roundRec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45956" y="1848623"/>
            <a:ext cx="944096" cy="689562"/>
            <a:chOff x="9793246" y="643944"/>
            <a:chExt cx="478518" cy="689562"/>
          </a:xfrm>
        </p:grpSpPr>
        <p:sp>
          <p:nvSpPr>
            <p:cNvPr id="29" name="Down Arrow Callout 28"/>
            <p:cNvSpPr/>
            <p:nvPr/>
          </p:nvSpPr>
          <p:spPr>
            <a:xfrm>
              <a:off x="9793246" y="643944"/>
              <a:ext cx="478518" cy="463639"/>
            </a:xfrm>
            <a:prstGeom prst="downArrowCallou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9793246" y="1036205"/>
              <a:ext cx="478518" cy="297301"/>
            </a:xfrm>
            <a:prstGeom prst="roundRec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964057" y="1940240"/>
            <a:ext cx="1040371" cy="689562"/>
            <a:chOff x="9793246" y="643944"/>
            <a:chExt cx="478518" cy="689562"/>
          </a:xfrm>
        </p:grpSpPr>
        <p:sp>
          <p:nvSpPr>
            <p:cNvPr id="32" name="Down Arrow Callout 31"/>
            <p:cNvSpPr/>
            <p:nvPr/>
          </p:nvSpPr>
          <p:spPr>
            <a:xfrm>
              <a:off x="9793246" y="643944"/>
              <a:ext cx="478518" cy="463639"/>
            </a:xfrm>
            <a:prstGeom prst="downArrowCallou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9793246" y="1036205"/>
              <a:ext cx="478518" cy="297301"/>
            </a:xfrm>
            <a:prstGeom prst="roundRec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pp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881886" y="1951127"/>
            <a:ext cx="807797" cy="757630"/>
            <a:chOff x="9658658" y="643944"/>
            <a:chExt cx="889294" cy="757630"/>
          </a:xfrm>
        </p:grpSpPr>
        <p:sp>
          <p:nvSpPr>
            <p:cNvPr id="35" name="Down Arrow Callout 34"/>
            <p:cNvSpPr/>
            <p:nvPr/>
          </p:nvSpPr>
          <p:spPr>
            <a:xfrm>
              <a:off x="9793246" y="643944"/>
              <a:ext cx="754706" cy="463639"/>
            </a:xfrm>
            <a:prstGeom prst="downArrowCallou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9658658" y="1081288"/>
              <a:ext cx="889294" cy="320286"/>
            </a:xfrm>
            <a:prstGeom prst="roundRect">
              <a:avLst/>
            </a:prstGeom>
            <a:noFill/>
            <a:ln w="28575">
              <a:solidFill>
                <a:srgbClr val="C214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5748593" y="7513017"/>
            <a:ext cx="4229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does he need? (Active)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is needed by him? (Passive)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90502" y="2728829"/>
            <a:ext cx="5213925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he need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90502" y="3379472"/>
            <a:ext cx="5888594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needed by him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90502" y="4030115"/>
            <a:ext cx="6524698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had he done the work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90502" y="4680758"/>
            <a:ext cx="8114959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had the work been done by him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77249" y="5354002"/>
            <a:ext cx="7545115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can’t she solve the problem?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77250" y="6004645"/>
            <a:ext cx="9055863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Why  can the problem not be solved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her?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9507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46114" y="244416"/>
            <a:ext cx="6818432" cy="513007"/>
            <a:chOff x="2444838" y="631065"/>
            <a:chExt cx="5707489" cy="513007"/>
          </a:xfrm>
        </p:grpSpPr>
        <p:sp>
          <p:nvSpPr>
            <p:cNvPr id="7" name="Rounded Rectangle 6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Passive of </a:t>
              </a:r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Imperative </a:t>
              </a:r>
              <a:r>
                <a: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sentence</a:t>
              </a:r>
              <a:endParaRPr lang="en-GB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ectangle 9"/>
          <p:cNvSpPr/>
          <p:nvPr/>
        </p:nvSpPr>
        <p:spPr>
          <a:xfrm>
            <a:off x="-15682" y="-25758"/>
            <a:ext cx="12207682" cy="6858000"/>
          </a:xfrm>
          <a:prstGeom prst="rect">
            <a:avLst/>
          </a:prstGeom>
          <a:noFill/>
          <a:ln w="38100">
            <a:solidFill>
              <a:srgbClr val="2447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075048" y="810072"/>
            <a:ext cx="3907912" cy="3181083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imperative sentence sub. (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always understood. Sometimes so does the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also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word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At the same time verb in these sentences asks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permission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(to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allow)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take action. So,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used in passive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formin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case.  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https://static.wixstatic.com/media/bc95b8_ca3c4cb449474f648952b300a8d65dae~mv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553" y="962809"/>
            <a:ext cx="2070685" cy="14860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2658173" y="847293"/>
            <a:ext cx="5007684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  the book.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64273" y="1835444"/>
            <a:ext cx="5220770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   read   the book.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ight Brace 23"/>
          <p:cNvSpPr/>
          <p:nvPr/>
        </p:nvSpPr>
        <p:spPr>
          <a:xfrm>
            <a:off x="7846734" y="867337"/>
            <a:ext cx="228314" cy="1731473"/>
          </a:xfrm>
          <a:prstGeom prst="rightBrace">
            <a:avLst>
              <a:gd name="adj1" fmla="val 52960"/>
              <a:gd name="adj2" fmla="val 4762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946353" y="2792975"/>
            <a:ext cx="6818458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</a:t>
            </a:r>
            <a:r>
              <a:rPr lang="en-GB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 the book   be   read (by you).</a:t>
            </a:r>
            <a:endParaRPr lang="en-GB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057375" y="927408"/>
            <a:ext cx="1057964" cy="824015"/>
            <a:chOff x="9417963" y="5122898"/>
            <a:chExt cx="1568089" cy="862358"/>
          </a:xfrm>
        </p:grpSpPr>
        <p:sp>
          <p:nvSpPr>
            <p:cNvPr id="16" name="Up Arrow Callout 15"/>
            <p:cNvSpPr/>
            <p:nvPr/>
          </p:nvSpPr>
          <p:spPr>
            <a:xfrm>
              <a:off x="9417963" y="5459895"/>
              <a:ext cx="1568089" cy="525361"/>
            </a:xfrm>
            <a:prstGeom prst="upArrowCallou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erb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9517187" y="5122898"/>
              <a:ext cx="1369640" cy="336997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14354" y="910077"/>
            <a:ext cx="1586145" cy="824015"/>
            <a:chOff x="9417963" y="5122898"/>
            <a:chExt cx="1568089" cy="862358"/>
          </a:xfrm>
        </p:grpSpPr>
        <p:sp>
          <p:nvSpPr>
            <p:cNvPr id="28" name="Up Arrow Callout 27"/>
            <p:cNvSpPr/>
            <p:nvPr/>
          </p:nvSpPr>
          <p:spPr>
            <a:xfrm>
              <a:off x="9417963" y="5459895"/>
              <a:ext cx="1568089" cy="525361"/>
            </a:xfrm>
            <a:prstGeom prst="upArrowCallou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9517187" y="5122898"/>
              <a:ext cx="1369640" cy="336997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25052" y="1897846"/>
            <a:ext cx="931261" cy="783849"/>
            <a:chOff x="9417963" y="5122898"/>
            <a:chExt cx="1568089" cy="862358"/>
          </a:xfrm>
        </p:grpSpPr>
        <p:sp>
          <p:nvSpPr>
            <p:cNvPr id="31" name="Up Arrow Callout 30"/>
            <p:cNvSpPr/>
            <p:nvPr/>
          </p:nvSpPr>
          <p:spPr>
            <a:xfrm>
              <a:off x="9417963" y="5459895"/>
              <a:ext cx="1568089" cy="525361"/>
            </a:xfrm>
            <a:prstGeom prst="upArrowCallou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9628757" y="5122898"/>
              <a:ext cx="1098493" cy="336997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072525" y="1961068"/>
            <a:ext cx="1057964" cy="711275"/>
            <a:chOff x="9417963" y="5122898"/>
            <a:chExt cx="1568089" cy="862358"/>
          </a:xfrm>
        </p:grpSpPr>
        <p:sp>
          <p:nvSpPr>
            <p:cNvPr id="34" name="Up Arrow Callout 33"/>
            <p:cNvSpPr/>
            <p:nvPr/>
          </p:nvSpPr>
          <p:spPr>
            <a:xfrm>
              <a:off x="9417963" y="5459895"/>
              <a:ext cx="1568089" cy="525361"/>
            </a:xfrm>
            <a:prstGeom prst="upArrowCallou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erb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9517187" y="5122898"/>
              <a:ext cx="1369640" cy="336997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105969" y="1913504"/>
            <a:ext cx="1770901" cy="787506"/>
            <a:chOff x="9417963" y="5122898"/>
            <a:chExt cx="1568089" cy="862358"/>
          </a:xfrm>
        </p:grpSpPr>
        <p:sp>
          <p:nvSpPr>
            <p:cNvPr id="37" name="Up Arrow Callout 36"/>
            <p:cNvSpPr/>
            <p:nvPr/>
          </p:nvSpPr>
          <p:spPr>
            <a:xfrm>
              <a:off x="9417963" y="5459895"/>
              <a:ext cx="1568089" cy="525361"/>
            </a:xfrm>
            <a:prstGeom prst="upArrowCallou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9517187" y="5122898"/>
              <a:ext cx="1369640" cy="336997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692245" y="2917559"/>
            <a:ext cx="707827" cy="783849"/>
            <a:chOff x="9417963" y="5122898"/>
            <a:chExt cx="1568089" cy="862358"/>
          </a:xfrm>
        </p:grpSpPr>
        <p:sp>
          <p:nvSpPr>
            <p:cNvPr id="43" name="Up Arrow Callout 42"/>
            <p:cNvSpPr/>
            <p:nvPr/>
          </p:nvSpPr>
          <p:spPr>
            <a:xfrm>
              <a:off x="9417963" y="5459895"/>
              <a:ext cx="1568089" cy="525361"/>
            </a:xfrm>
            <a:prstGeom prst="upArrowCallout">
              <a:avLst/>
            </a:prstGeom>
            <a:noFill/>
            <a:ln w="28575">
              <a:solidFill>
                <a:srgbClr val="FF5D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9628757" y="5122898"/>
              <a:ext cx="1098493" cy="336997"/>
            </a:xfrm>
            <a:prstGeom prst="roundRect">
              <a:avLst/>
            </a:prstGeom>
            <a:noFill/>
            <a:ln w="28575">
              <a:solidFill>
                <a:srgbClr val="FF5D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215617" y="2927579"/>
            <a:ext cx="1394725" cy="759890"/>
            <a:chOff x="9517187" y="5122898"/>
            <a:chExt cx="1422171" cy="832117"/>
          </a:xfrm>
        </p:grpSpPr>
        <p:sp>
          <p:nvSpPr>
            <p:cNvPr id="46" name="Up Arrow Callout 45"/>
            <p:cNvSpPr/>
            <p:nvPr/>
          </p:nvSpPr>
          <p:spPr>
            <a:xfrm>
              <a:off x="9600702" y="5429654"/>
              <a:ext cx="1338656" cy="525361"/>
            </a:xfrm>
            <a:prstGeom prst="upArrowCallou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</a:t>
              </a:r>
              <a:endPara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9517187" y="5122898"/>
              <a:ext cx="1369640" cy="336997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87989" y="2927579"/>
            <a:ext cx="1255251" cy="736078"/>
            <a:chOff x="9971712" y="5172480"/>
            <a:chExt cx="1107492" cy="770329"/>
          </a:xfrm>
        </p:grpSpPr>
        <p:sp>
          <p:nvSpPr>
            <p:cNvPr id="52" name="Up Arrow Callout 51"/>
            <p:cNvSpPr/>
            <p:nvPr/>
          </p:nvSpPr>
          <p:spPr>
            <a:xfrm>
              <a:off x="9971712" y="5473884"/>
              <a:ext cx="1107492" cy="468925"/>
            </a:xfrm>
            <a:prstGeom prst="upArrowCallout">
              <a:avLst/>
            </a:prstGeom>
            <a:noFill/>
            <a:ln w="28575">
              <a:solidFill>
                <a:srgbClr val="FF5D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allow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10358604" y="5172480"/>
              <a:ext cx="528224" cy="287415"/>
            </a:xfrm>
            <a:prstGeom prst="roundRect">
              <a:avLst/>
            </a:prstGeom>
            <a:noFill/>
            <a:ln w="28575">
              <a:solidFill>
                <a:srgbClr val="FF5D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384667" y="2945005"/>
            <a:ext cx="803572" cy="711275"/>
            <a:chOff x="9517187" y="5122898"/>
            <a:chExt cx="1468865" cy="862358"/>
          </a:xfrm>
        </p:grpSpPr>
        <p:sp>
          <p:nvSpPr>
            <p:cNvPr id="56" name="Up Arrow Callout 55"/>
            <p:cNvSpPr/>
            <p:nvPr/>
          </p:nvSpPr>
          <p:spPr>
            <a:xfrm>
              <a:off x="9730729" y="5459895"/>
              <a:ext cx="1255323" cy="525361"/>
            </a:xfrm>
            <a:prstGeom prst="upArrowCallout">
              <a:avLst/>
            </a:prstGeom>
            <a:noFill/>
            <a:ln w="28575">
              <a:solidFill>
                <a:srgbClr val="FF5D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pp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9517187" y="5122898"/>
              <a:ext cx="1369640" cy="336997"/>
            </a:xfrm>
            <a:prstGeom prst="roundRect">
              <a:avLst/>
            </a:prstGeom>
            <a:noFill/>
            <a:ln w="28575">
              <a:solidFill>
                <a:srgbClr val="FF5D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0" name="Picture 2" descr="https://cdn3.vectorstock.com/i/1000x1000/85/52/a-young-boy-playing-football-at-the-field-vector-165855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r="13394" b="35418"/>
          <a:stretch/>
        </p:blipFill>
        <p:spPr bwMode="auto">
          <a:xfrm>
            <a:off x="342094" y="3838235"/>
            <a:ext cx="3210527" cy="25163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70" name="Rounded Rectangle 69"/>
          <p:cNvSpPr/>
          <p:nvPr/>
        </p:nvSpPr>
        <p:spPr>
          <a:xfrm>
            <a:off x="3714183" y="4100799"/>
            <a:ext cx="6423730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the boy  play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footnball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644768" y="5211741"/>
            <a:ext cx="7805109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</a:t>
            </a:r>
            <a:r>
              <a:rPr lang="en-GB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   football   be    played by  the boy.</a:t>
            </a:r>
            <a:endParaRPr lang="en-GB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6988780" y="4256802"/>
            <a:ext cx="1057964" cy="677276"/>
            <a:chOff x="9417963" y="5122898"/>
            <a:chExt cx="1568089" cy="862358"/>
          </a:xfrm>
        </p:grpSpPr>
        <p:sp>
          <p:nvSpPr>
            <p:cNvPr id="74" name="Up Arrow Callout 73"/>
            <p:cNvSpPr/>
            <p:nvPr/>
          </p:nvSpPr>
          <p:spPr>
            <a:xfrm>
              <a:off x="9417963" y="5459895"/>
              <a:ext cx="1568089" cy="525361"/>
            </a:xfrm>
            <a:prstGeom prst="upArrowCallou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erb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9517187" y="5122898"/>
              <a:ext cx="1369640" cy="336997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075048" y="4213605"/>
            <a:ext cx="1705056" cy="733466"/>
            <a:chOff x="9417963" y="5122898"/>
            <a:chExt cx="1568089" cy="862358"/>
          </a:xfrm>
        </p:grpSpPr>
        <p:sp>
          <p:nvSpPr>
            <p:cNvPr id="77" name="Up Arrow Callout 76"/>
            <p:cNvSpPr/>
            <p:nvPr/>
          </p:nvSpPr>
          <p:spPr>
            <a:xfrm>
              <a:off x="9417963" y="5459895"/>
              <a:ext cx="1568089" cy="525361"/>
            </a:xfrm>
            <a:prstGeom prst="upArrowCallou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9517187" y="5122898"/>
              <a:ext cx="1369640" cy="336997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433279" y="5333223"/>
            <a:ext cx="707827" cy="783849"/>
            <a:chOff x="9417963" y="5122898"/>
            <a:chExt cx="1568089" cy="862358"/>
          </a:xfrm>
        </p:grpSpPr>
        <p:sp>
          <p:nvSpPr>
            <p:cNvPr id="86" name="Up Arrow Callout 85"/>
            <p:cNvSpPr/>
            <p:nvPr/>
          </p:nvSpPr>
          <p:spPr>
            <a:xfrm>
              <a:off x="9417963" y="5459895"/>
              <a:ext cx="1568089" cy="525361"/>
            </a:xfrm>
            <a:prstGeom prst="upArrowCallout">
              <a:avLst/>
            </a:prstGeom>
            <a:noFill/>
            <a:ln w="28575">
              <a:solidFill>
                <a:srgbClr val="FF5D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9628757" y="5122898"/>
              <a:ext cx="1098493" cy="336997"/>
            </a:xfrm>
            <a:prstGeom prst="roundRect">
              <a:avLst/>
            </a:prstGeom>
            <a:noFill/>
            <a:ln w="28575">
              <a:solidFill>
                <a:srgbClr val="FF5D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957955" y="5312946"/>
            <a:ext cx="1394725" cy="759890"/>
            <a:chOff x="9517187" y="5122898"/>
            <a:chExt cx="1422171" cy="832117"/>
          </a:xfrm>
        </p:grpSpPr>
        <p:sp>
          <p:nvSpPr>
            <p:cNvPr id="89" name="Up Arrow Callout 88"/>
            <p:cNvSpPr/>
            <p:nvPr/>
          </p:nvSpPr>
          <p:spPr>
            <a:xfrm>
              <a:off x="9600702" y="5429654"/>
              <a:ext cx="1338656" cy="525361"/>
            </a:xfrm>
            <a:prstGeom prst="upArrowCallou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</a:t>
              </a:r>
              <a:endPara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9517187" y="5122898"/>
              <a:ext cx="1369640" cy="336997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728575" y="5352418"/>
            <a:ext cx="1255251" cy="736078"/>
            <a:chOff x="9971712" y="5172480"/>
            <a:chExt cx="1107492" cy="770329"/>
          </a:xfrm>
        </p:grpSpPr>
        <p:sp>
          <p:nvSpPr>
            <p:cNvPr id="92" name="Up Arrow Callout 91"/>
            <p:cNvSpPr/>
            <p:nvPr/>
          </p:nvSpPr>
          <p:spPr>
            <a:xfrm>
              <a:off x="9971712" y="5473884"/>
              <a:ext cx="1107492" cy="468925"/>
            </a:xfrm>
            <a:prstGeom prst="upArrowCallout">
              <a:avLst/>
            </a:prstGeom>
            <a:noFill/>
            <a:ln w="19050">
              <a:solidFill>
                <a:srgbClr val="FF5D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allow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10358604" y="5172480"/>
              <a:ext cx="528224" cy="287415"/>
            </a:xfrm>
            <a:prstGeom prst="roundRect">
              <a:avLst/>
            </a:prstGeom>
            <a:noFill/>
            <a:ln w="19050">
              <a:solidFill>
                <a:srgbClr val="FF5D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8318882" y="5346505"/>
            <a:ext cx="1142262" cy="711275"/>
            <a:chOff x="9517187" y="5122898"/>
            <a:chExt cx="1468865" cy="862358"/>
          </a:xfrm>
        </p:grpSpPr>
        <p:sp>
          <p:nvSpPr>
            <p:cNvPr id="95" name="Up Arrow Callout 94"/>
            <p:cNvSpPr/>
            <p:nvPr/>
          </p:nvSpPr>
          <p:spPr>
            <a:xfrm>
              <a:off x="9730729" y="5459895"/>
              <a:ext cx="1255323" cy="525361"/>
            </a:xfrm>
            <a:prstGeom prst="upArrowCallout">
              <a:avLst/>
            </a:prstGeom>
            <a:noFill/>
            <a:ln w="28575">
              <a:solidFill>
                <a:srgbClr val="FF5D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pp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9517187" y="5122898"/>
              <a:ext cx="1369640" cy="336997"/>
            </a:xfrm>
            <a:prstGeom prst="roundRect">
              <a:avLst/>
            </a:prstGeom>
            <a:noFill/>
            <a:ln w="28575">
              <a:solidFill>
                <a:srgbClr val="FF5D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656656" y="4223463"/>
            <a:ext cx="1354670" cy="733466"/>
            <a:chOff x="9417963" y="5122898"/>
            <a:chExt cx="1468864" cy="862358"/>
          </a:xfrm>
        </p:grpSpPr>
        <p:sp>
          <p:nvSpPr>
            <p:cNvPr id="98" name="Up Arrow Callout 97"/>
            <p:cNvSpPr/>
            <p:nvPr/>
          </p:nvSpPr>
          <p:spPr>
            <a:xfrm>
              <a:off x="9417963" y="5459895"/>
              <a:ext cx="1197630" cy="525361"/>
            </a:xfrm>
            <a:prstGeom prst="upArrowCallou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9517187" y="5122898"/>
              <a:ext cx="1369640" cy="336997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9902374" y="5331825"/>
            <a:ext cx="1394725" cy="759890"/>
            <a:chOff x="9517187" y="5122898"/>
            <a:chExt cx="1422171" cy="832117"/>
          </a:xfrm>
        </p:grpSpPr>
        <p:sp>
          <p:nvSpPr>
            <p:cNvPr id="107" name="Up Arrow Callout 106"/>
            <p:cNvSpPr/>
            <p:nvPr/>
          </p:nvSpPr>
          <p:spPr>
            <a:xfrm>
              <a:off x="9600702" y="5429654"/>
              <a:ext cx="1338656" cy="525361"/>
            </a:xfrm>
            <a:prstGeom prst="upArrowCallou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sub-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</a:t>
              </a:r>
              <a:endPara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9517187" y="5122898"/>
              <a:ext cx="1369640" cy="336997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1" name="Rounded Rectangle 70"/>
          <p:cNvSpPr/>
          <p:nvPr/>
        </p:nvSpPr>
        <p:spPr>
          <a:xfrm>
            <a:off x="759854" y="6362163"/>
            <a:ext cx="10887418" cy="2653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32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6" grpId="0" animBg="1"/>
      <p:bldP spid="70" grpId="0" animBg="1"/>
      <p:bldP spid="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15682" y="-25758"/>
            <a:ext cx="12207682" cy="6858000"/>
          </a:xfrm>
          <a:prstGeom prst="rect">
            <a:avLst/>
          </a:prstGeom>
          <a:noFill/>
          <a:ln w="38100">
            <a:solidFill>
              <a:srgbClr val="2447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37333" y="2401552"/>
            <a:ext cx="7708068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mother land should be  loved.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83787" y="308328"/>
            <a:ext cx="7044363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    the mother land.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53" y="308328"/>
            <a:ext cx="2100263" cy="2625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Rounded Rectangle 13"/>
          <p:cNvSpPr/>
          <p:nvPr/>
        </p:nvSpPr>
        <p:spPr>
          <a:xfrm>
            <a:off x="2610331" y="1308726"/>
            <a:ext cx="7421565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should) love the mother land.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937074" y="379196"/>
            <a:ext cx="1057964" cy="824015"/>
            <a:chOff x="9417963" y="5122898"/>
            <a:chExt cx="1568089" cy="862358"/>
          </a:xfrm>
        </p:grpSpPr>
        <p:sp>
          <p:nvSpPr>
            <p:cNvPr id="16" name="Up Arrow Callout 15"/>
            <p:cNvSpPr/>
            <p:nvPr/>
          </p:nvSpPr>
          <p:spPr>
            <a:xfrm>
              <a:off x="9417963" y="5459895"/>
              <a:ext cx="1568089" cy="525361"/>
            </a:xfrm>
            <a:prstGeom prst="upArrowCallou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erb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9517187" y="5122898"/>
              <a:ext cx="1369640" cy="336997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67629" y="379196"/>
            <a:ext cx="3003405" cy="824015"/>
            <a:chOff x="9417962" y="5122898"/>
            <a:chExt cx="1568089" cy="862358"/>
          </a:xfrm>
        </p:grpSpPr>
        <p:sp>
          <p:nvSpPr>
            <p:cNvPr id="19" name="Up Arrow Callout 18"/>
            <p:cNvSpPr/>
            <p:nvPr/>
          </p:nvSpPr>
          <p:spPr>
            <a:xfrm>
              <a:off x="9417962" y="5459895"/>
              <a:ext cx="1568089" cy="525361"/>
            </a:xfrm>
            <a:prstGeom prst="upArrowCallou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obbject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9517187" y="5122898"/>
              <a:ext cx="1369640" cy="336997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03235" y="1448362"/>
            <a:ext cx="1187242" cy="803554"/>
            <a:chOff x="9417963" y="5122898"/>
            <a:chExt cx="1568089" cy="862358"/>
          </a:xfrm>
        </p:grpSpPr>
        <p:sp>
          <p:nvSpPr>
            <p:cNvPr id="22" name="Up Arrow Callout 21"/>
            <p:cNvSpPr/>
            <p:nvPr/>
          </p:nvSpPr>
          <p:spPr>
            <a:xfrm>
              <a:off x="9417963" y="5459895"/>
              <a:ext cx="1568089" cy="525361"/>
            </a:xfrm>
            <a:prstGeom prst="upArrowCallou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erb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815612" y="5122898"/>
              <a:ext cx="1071216" cy="336997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69429" y="1420963"/>
            <a:ext cx="3221749" cy="798976"/>
            <a:chOff x="9343014" y="5094226"/>
            <a:chExt cx="1597440" cy="836154"/>
          </a:xfrm>
        </p:grpSpPr>
        <p:sp>
          <p:nvSpPr>
            <p:cNvPr id="25" name="Up Arrow Callout 24"/>
            <p:cNvSpPr/>
            <p:nvPr/>
          </p:nvSpPr>
          <p:spPr>
            <a:xfrm>
              <a:off x="9372365" y="5405019"/>
              <a:ext cx="1568089" cy="525361"/>
            </a:xfrm>
            <a:prstGeom prst="upArrowCallou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obbject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9343014" y="5094226"/>
              <a:ext cx="1369640" cy="336997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37295" y="2496548"/>
            <a:ext cx="828754" cy="734309"/>
            <a:chOff x="9417963" y="5122898"/>
            <a:chExt cx="1568089" cy="862358"/>
          </a:xfrm>
        </p:grpSpPr>
        <p:sp>
          <p:nvSpPr>
            <p:cNvPr id="28" name="Up Arrow Callout 27"/>
            <p:cNvSpPr/>
            <p:nvPr/>
          </p:nvSpPr>
          <p:spPr>
            <a:xfrm>
              <a:off x="9417963" y="5459895"/>
              <a:ext cx="1568089" cy="525361"/>
            </a:xfrm>
            <a:prstGeom prst="upArrowCallout">
              <a:avLst/>
            </a:prstGeom>
            <a:noFill/>
            <a:ln w="28575">
              <a:solidFill>
                <a:srgbClr val="F222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9628757" y="5122898"/>
              <a:ext cx="1098493" cy="336997"/>
            </a:xfrm>
            <a:prstGeom prst="roundRect">
              <a:avLst/>
            </a:prstGeom>
            <a:noFill/>
            <a:ln w="28575">
              <a:solidFill>
                <a:srgbClr val="F222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51389" y="2479178"/>
            <a:ext cx="2790549" cy="759890"/>
            <a:chOff x="9517187" y="5122898"/>
            <a:chExt cx="1422171" cy="832117"/>
          </a:xfrm>
        </p:grpSpPr>
        <p:sp>
          <p:nvSpPr>
            <p:cNvPr id="31" name="Up Arrow Callout 30"/>
            <p:cNvSpPr/>
            <p:nvPr/>
          </p:nvSpPr>
          <p:spPr>
            <a:xfrm>
              <a:off x="9600702" y="5429654"/>
              <a:ext cx="1338656" cy="525361"/>
            </a:xfrm>
            <a:prstGeom prst="upArrowCallou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-sub</a:t>
              </a:r>
              <a:endPara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9517187" y="5122898"/>
              <a:ext cx="1369640" cy="336997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894064" y="2519582"/>
            <a:ext cx="1207844" cy="711275"/>
            <a:chOff x="9517187" y="5122898"/>
            <a:chExt cx="1468865" cy="862358"/>
          </a:xfrm>
        </p:grpSpPr>
        <p:sp>
          <p:nvSpPr>
            <p:cNvPr id="34" name="Up Arrow Callout 33"/>
            <p:cNvSpPr/>
            <p:nvPr/>
          </p:nvSpPr>
          <p:spPr>
            <a:xfrm>
              <a:off x="9730729" y="5459895"/>
              <a:ext cx="1255323" cy="525361"/>
            </a:xfrm>
            <a:prstGeom prst="upArrowCallout">
              <a:avLst/>
            </a:prstGeom>
            <a:noFill/>
            <a:ln w="28575">
              <a:solidFill>
                <a:srgbClr val="F222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pp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9517187" y="5122898"/>
              <a:ext cx="1369640" cy="336997"/>
            </a:xfrm>
            <a:prstGeom prst="roundRect">
              <a:avLst/>
            </a:prstGeom>
            <a:noFill/>
            <a:ln w="28575">
              <a:solidFill>
                <a:srgbClr val="F222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3139313" y="3955651"/>
            <a:ext cx="6190217" cy="372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Your word should be kept.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139313" y="3461539"/>
            <a:ext cx="4997981" cy="3622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your word 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ight Arrow Callout 37"/>
          <p:cNvSpPr/>
          <p:nvPr/>
        </p:nvSpPr>
        <p:spPr>
          <a:xfrm>
            <a:off x="596348" y="3476542"/>
            <a:ext cx="2438400" cy="423470"/>
          </a:xfrm>
          <a:prstGeom prst="rightArrowCallout">
            <a:avLst>
              <a:gd name="adj1" fmla="val 37518"/>
              <a:gd name="adj2" fmla="val 29798"/>
              <a:gd name="adj3" fmla="val 24724"/>
              <a:gd name="adj4" fmla="val 924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Exceptions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143764" y="4987479"/>
            <a:ext cx="7471227" cy="372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You are requested to post the letter.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143764" y="4493367"/>
            <a:ext cx="5377384" cy="3622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post the letter.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139313" y="6006612"/>
            <a:ext cx="6669776" cy="372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Let a pencil be given for me.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139313" y="5512500"/>
            <a:ext cx="4997981" cy="3622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me a pencil.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59854" y="6362163"/>
            <a:ext cx="10887418" cy="2653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472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257128" y="1176609"/>
            <a:ext cx="5799547" cy="195114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Rewrite the following  newspaper headlines in complete sentence in passive form.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103" y="1129217"/>
            <a:ext cx="3547579" cy="24413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ounded Rectangle 10"/>
          <p:cNvSpPr/>
          <p:nvPr/>
        </p:nvSpPr>
        <p:spPr>
          <a:xfrm>
            <a:off x="1550504" y="368336"/>
            <a:ext cx="10031896" cy="592428"/>
          </a:xfrm>
          <a:prstGeom prst="roundRect">
            <a:avLst/>
          </a:prstGeom>
          <a:noFill/>
          <a:ln w="38100">
            <a:solidFill>
              <a:srgbClr val="4D0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 work                                    10 min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41" y="1150944"/>
            <a:ext cx="1645310" cy="14201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675860" y="3739007"/>
            <a:ext cx="10495723" cy="2516019"/>
          </a:xfrm>
          <a:prstGeom prst="roundRect">
            <a:avLst>
              <a:gd name="adj" fmla="val 10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Theft of valuable things at Dhanmondi. 2 killed. 3 injured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War criminals hanged in Bangladesh. People rejoice.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10 killed in Dhaka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Aricha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highway.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Polithine seized, 10 shop owners arrested.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5,00,000 saplings planted for roadside afforestation.   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9854" y="6362163"/>
            <a:ext cx="10887418" cy="2653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6290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631798" y="253136"/>
            <a:ext cx="3430051" cy="592428"/>
          </a:xfrm>
          <a:prstGeom prst="roundRect">
            <a:avLst/>
          </a:prstGeom>
          <a:noFill/>
          <a:ln w="38100">
            <a:solidFill>
              <a:srgbClr val="4D0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Evaluation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299620" y="939560"/>
                <a:ext cx="11569148" cy="566670"/>
              </a:xfrm>
              <a:prstGeom prst="roundRect">
                <a:avLst/>
              </a:prstGeom>
              <a:noFill/>
              <a:ln w="28575">
                <a:solidFill>
                  <a:srgbClr val="4D03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Tick (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the correct passive form of verb from alternatives.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20" y="939560"/>
                <a:ext cx="11569148" cy="566670"/>
              </a:xfrm>
              <a:prstGeom prst="roundRect">
                <a:avLst/>
              </a:prstGeom>
              <a:blipFill rotWithShape="0">
                <a:blip r:embed="rId4"/>
                <a:stretch>
                  <a:fillRect l="-1051" t="-17347" r="-841" b="-44898"/>
                </a:stretch>
              </a:blipFill>
              <a:ln w="28575">
                <a:solidFill>
                  <a:srgbClr val="4D030A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337599" y="2553389"/>
            <a:ext cx="4979757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be sold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2905" y="1731467"/>
            <a:ext cx="4354137" cy="539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 may (sell) the pen 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96672" y="2640100"/>
            <a:ext cx="3459641" cy="6844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(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sold 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37600" y="3376460"/>
            <a:ext cx="4979756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selling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4503" y="3513004"/>
            <a:ext cx="3511810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sell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496672" y="3540686"/>
                <a:ext cx="743914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0" name="Rounded 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672" y="3540686"/>
                <a:ext cx="743914" cy="56270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6425955" y="2619863"/>
                <a:ext cx="1378642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100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955" y="2619863"/>
                <a:ext cx="1378642" cy="562708"/>
              </a:xfrm>
              <a:prstGeom prst="roundRect">
                <a:avLst/>
              </a:prstGeom>
              <a:blipFill rotWithShape="0">
                <a:blip r:embed="rId8"/>
                <a:stretch>
                  <a:fillRect t="-47959" r="-47414" b="-26531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6543470" y="3409572"/>
                <a:ext cx="73250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470" y="3409572"/>
                <a:ext cx="732501" cy="56270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589433" y="2683504"/>
                <a:ext cx="745536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3" name="Rounded 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433" y="2683504"/>
                <a:ext cx="745536" cy="56270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525684" y="4344683"/>
            <a:ext cx="6319253" cy="566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My pen has (lost).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33949" y="5083890"/>
            <a:ext cx="3556390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lose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62182" y="5083560"/>
            <a:ext cx="3963368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loss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55079" y="5951752"/>
            <a:ext cx="3535260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lost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62181" y="5951752"/>
            <a:ext cx="3934271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 lost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>
              <a:xfrm>
                <a:off x="6492629" y="5132160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629" y="5132160"/>
                <a:ext cx="569220" cy="56270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>
              <a:xfrm>
                <a:off x="6492629" y="5977340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3" name="Rounded 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629" y="5977340"/>
                <a:ext cx="569220" cy="562708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1991075" y="5132160"/>
                <a:ext cx="56612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4" name="Rounded 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075" y="5132160"/>
                <a:ext cx="566125" cy="562708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1778700" y="6007050"/>
                <a:ext cx="131548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100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700" y="6007050"/>
                <a:ext cx="1315481" cy="562708"/>
              </a:xfrm>
              <a:prstGeom prst="roundRect">
                <a:avLst/>
              </a:prstGeom>
              <a:blipFill rotWithShape="0">
                <a:blip r:embed="rId14"/>
                <a:stretch>
                  <a:fillRect t="-46465" r="-4505" b="-2525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88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552892" y="791577"/>
            <a:ext cx="4007786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 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seen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505" y="191833"/>
            <a:ext cx="6888151" cy="539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 (saw) him reading.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63446" y="797169"/>
            <a:ext cx="3459641" cy="6844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seen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39582" y="1557831"/>
            <a:ext cx="4021096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63446" y="1589715"/>
            <a:ext cx="3511810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1747544" y="1658807"/>
                <a:ext cx="743914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44" y="1658807"/>
                <a:ext cx="743914" cy="56270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6643155" y="843654"/>
                <a:ext cx="1459806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>
                    <a:latin typeface="Times New Roman" panose="02020603050405020304" pitchFamily="18" charset="0"/>
                  </a:rPr>
                  <a:t> </a:t>
                </a:r>
                <a:endParaRPr lang="en-US" sz="28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2" algn="ctr"/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100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%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155" y="843654"/>
                <a:ext cx="1459806" cy="562708"/>
              </a:xfrm>
              <a:prstGeom prst="roundRect">
                <a:avLst/>
              </a:prstGeom>
              <a:blipFill rotWithShape="0">
                <a:blip r:embed="rId5"/>
                <a:stretch>
                  <a:fillRect t="-46465" r="-13469" b="-2525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6670187" y="1612704"/>
                <a:ext cx="73250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87" y="1612704"/>
                <a:ext cx="732501" cy="56270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1747544" y="839850"/>
                <a:ext cx="745536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44" y="839850"/>
                <a:ext cx="745536" cy="56270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68017" y="2398680"/>
            <a:ext cx="5628875" cy="566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By whom the pen was (steal)?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78239" y="3038238"/>
            <a:ext cx="4214258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steals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7544" y="3028710"/>
            <a:ext cx="4189252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steal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99368" y="3805232"/>
            <a:ext cx="4193129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stealing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47544" y="3801559"/>
            <a:ext cx="4196948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stolen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6670187" y="3091270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87" y="3091270"/>
                <a:ext cx="569220" cy="56270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6669544" y="3867776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544" y="3867776"/>
                <a:ext cx="569220" cy="56270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1961612" y="3104712"/>
                <a:ext cx="56612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612" y="3104712"/>
                <a:ext cx="566125" cy="56270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1747544" y="3867776"/>
                <a:ext cx="1368267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>
                    <a:latin typeface="Times New Roman" panose="02020603050405020304" pitchFamily="18" charset="0"/>
                  </a:rPr>
                  <a:t> </a:t>
                </a:r>
                <a:endParaRPr lang="en-US" dirty="0" smtClean="0">
                  <a:latin typeface="Times New Roman" panose="02020603050405020304" pitchFamily="18" charset="0"/>
                </a:endParaRPr>
              </a:p>
              <a:p>
                <a:pPr marL="0" lvl="2" algn="ctr"/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%</a:t>
                </a:r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44" y="3867776"/>
                <a:ext cx="1368267" cy="562708"/>
              </a:xfrm>
              <a:prstGeom prst="roundRect">
                <a:avLst/>
              </a:prstGeom>
              <a:blipFill rotWithShape="0">
                <a:blip r:embed="rId11"/>
                <a:stretch>
                  <a:fillRect t="-46465" r="-2609" b="-2626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405219" y="4540273"/>
            <a:ext cx="4770037" cy="566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Let the work (do).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17912" y="5132945"/>
            <a:ext cx="3714129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91459" y="5195439"/>
            <a:ext cx="3605434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45496" y="5911076"/>
            <a:ext cx="3692999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91458" y="5968288"/>
            <a:ext cx="3605436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done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7618226" y="5283172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226" y="5283172"/>
                <a:ext cx="569220" cy="562708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7618226" y="5996107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226" y="5996107"/>
                <a:ext cx="569220" cy="562708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2690348" y="5245013"/>
                <a:ext cx="56612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48" y="5245013"/>
                <a:ext cx="566125" cy="562708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>
              <a:xfrm>
                <a:off x="2569451" y="6035658"/>
                <a:ext cx="1329433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%</a:t>
                </a:r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451" y="6035658"/>
                <a:ext cx="1329433" cy="562708"/>
              </a:xfrm>
              <a:prstGeom prst="roundRect">
                <a:avLst/>
              </a:prstGeom>
              <a:blipFill rotWithShape="0">
                <a:blip r:embed="rId15"/>
                <a:stretch>
                  <a:fillRect t="-46939" r="-4000" b="-26531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60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4369168" y="528346"/>
            <a:ext cx="3430051" cy="592428"/>
          </a:xfrm>
          <a:prstGeom prst="roundRect">
            <a:avLst/>
          </a:prstGeom>
          <a:noFill/>
          <a:ln w="38100">
            <a:solidFill>
              <a:srgbClr val="4D0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 work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3870269" y="1386736"/>
            <a:ext cx="4524488" cy="2868377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40817" y="4590911"/>
            <a:ext cx="10448694" cy="539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ten sentences about corona virus using passive form.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0817" y="6207616"/>
            <a:ext cx="10887418" cy="2653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2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5044" y="1736035"/>
            <a:ext cx="5535651" cy="31678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08" y="1736035"/>
            <a:ext cx="5566474" cy="31672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252" y="4200937"/>
            <a:ext cx="7506977" cy="2427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682" y="4200938"/>
            <a:ext cx="6148196" cy="24198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19390" y="366191"/>
            <a:ext cx="71865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See you next class</a:t>
            </a:r>
            <a:endParaRPr lang="en-GB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71" t="-1704" r="31152" b="9101"/>
          <a:stretch/>
        </p:blipFill>
        <p:spPr>
          <a:xfrm>
            <a:off x="843156" y="-445909"/>
            <a:ext cx="1423851" cy="18026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6090215" y="-43363"/>
            <a:ext cx="6206498" cy="6758848"/>
            <a:chOff x="1126053" y="152400"/>
            <a:chExt cx="6206498" cy="675884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6588" y="152400"/>
              <a:ext cx="1432864" cy="675884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6053" y="152400"/>
              <a:ext cx="2099122" cy="675884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9452" y="152400"/>
              <a:ext cx="1432864" cy="67588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99687" y="152400"/>
              <a:ext cx="1432864" cy="675884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1974365" y="-57463"/>
            <a:ext cx="6543071" cy="6767848"/>
            <a:chOff x="5648929" y="0"/>
            <a:chExt cx="6543071" cy="676784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94140" y="0"/>
              <a:ext cx="2197860" cy="676784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9694" y="0"/>
              <a:ext cx="1457325" cy="676784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8929" y="0"/>
              <a:ext cx="1457325" cy="67678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98809" y="0"/>
              <a:ext cx="1457325" cy="6767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8379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32 -0.03288 L 0.10625 0.05671 L 0.14011 -0.03288 L 0.17644 0.05671 L 0.21263 -0.03288 L 0.24675 0.05671 L 0.28321 -0.03288 L 0.31693 0.05671 L 0.35365 -0.03288 L 0.38998 0.05671 L 0.4237 -0.03288 L 0.46016 0.05671 L 0.49414 -0.03288 L 0.5306 0.05671 L 0.5668 -0.03288 L 0.60066 0.05671 L 0.63776 -0.03288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44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75599 -0.01736 L -0.50052 -0.0018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26" y="76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45091 -0.0037 L 0.47747 -0.0087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1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09874" y="355224"/>
            <a:ext cx="5707489" cy="513007"/>
            <a:chOff x="2444838" y="631065"/>
            <a:chExt cx="5707489" cy="513007"/>
          </a:xfrm>
        </p:grpSpPr>
        <p:sp>
          <p:nvSpPr>
            <p:cNvPr id="7" name="Rounded Rectangle 6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Observe, imagine and say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08" y="1169435"/>
            <a:ext cx="5009322" cy="37158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Up Arrow Callout 9"/>
          <p:cNvSpPr/>
          <p:nvPr/>
        </p:nvSpPr>
        <p:spPr>
          <a:xfrm>
            <a:off x="747960" y="4378703"/>
            <a:ext cx="2190758" cy="1732167"/>
          </a:xfrm>
          <a:prstGeom prst="upArrow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active for dollar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3036217" y="4378703"/>
            <a:ext cx="2177507" cy="1732167"/>
          </a:xfrm>
          <a:prstGeom prst="upArrow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totally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inactive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6164" y="1185121"/>
            <a:ext cx="6277707" cy="37622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ounded Rectangle 12"/>
          <p:cNvSpPr/>
          <p:nvPr/>
        </p:nvSpPr>
        <p:spPr>
          <a:xfrm>
            <a:off x="5233175" y="5099132"/>
            <a:ext cx="6847019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types of sentences are here?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385115" y="5424443"/>
            <a:ext cx="2167115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two types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Up Arrow Callout 14"/>
          <p:cNvSpPr/>
          <p:nvPr/>
        </p:nvSpPr>
        <p:spPr>
          <a:xfrm>
            <a:off x="5488343" y="4982236"/>
            <a:ext cx="2725062" cy="1258169"/>
          </a:xfrm>
          <a:prstGeom prst="upArrow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one is</a:t>
            </a:r>
            <a:r>
              <a:rPr 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Up Arrow Callout 15"/>
          <p:cNvSpPr/>
          <p:nvPr/>
        </p:nvSpPr>
        <p:spPr>
          <a:xfrm>
            <a:off x="8321773" y="4982236"/>
            <a:ext cx="3651233" cy="1258169"/>
          </a:xfrm>
          <a:prstGeom prst="upArrow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this one is </a:t>
            </a:r>
            <a:r>
              <a:rPr 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93014" y="5442671"/>
            <a:ext cx="2921936" cy="620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Passive Voice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25749" y="5478829"/>
            <a:ext cx="2762275" cy="620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Active Voice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9854" y="6362163"/>
            <a:ext cx="10887418" cy="2653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06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</p:grp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744447"/>
              </p:ext>
            </p:extLst>
          </p:nvPr>
        </p:nvGraphicFramePr>
        <p:xfrm>
          <a:off x="6268372" y="1504996"/>
          <a:ext cx="646566" cy="545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68372" y="1504996"/>
                        <a:ext cx="646566" cy="545541"/>
                      </a:xfrm>
                      <a:prstGeom prst="rect">
                        <a:avLst/>
                      </a:prstGeom>
                      <a:ln w="38100"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061193" y="528446"/>
            <a:ext cx="5707489" cy="513007"/>
            <a:chOff x="2444838" y="631065"/>
            <a:chExt cx="5707489" cy="513007"/>
          </a:xfrm>
        </p:grpSpPr>
        <p:sp>
          <p:nvSpPr>
            <p:cNvPr id="8" name="Rounded Rectangle 7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Let’s enjoy a video clip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923226" y="1487792"/>
            <a:ext cx="6475685" cy="103173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Would you enjoy the video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If so, follow the sentences below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23226" y="2651891"/>
            <a:ext cx="7421698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funny dog is seen to play football.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50186" y="2765746"/>
            <a:ext cx="1311966" cy="34075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27" y="826207"/>
            <a:ext cx="3396307" cy="21579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Rounded Rectangle 13"/>
          <p:cNvSpPr/>
          <p:nvPr/>
        </p:nvSpPr>
        <p:spPr>
          <a:xfrm>
            <a:off x="1105024" y="3546134"/>
            <a:ext cx="9463585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Football is played by the funny dog is enjoyable.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11395" y="3601264"/>
            <a:ext cx="1795671" cy="422853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1105024" y="4524134"/>
            <a:ext cx="7760682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So, let the dog be played football.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07066" y="4588307"/>
            <a:ext cx="1795671" cy="422853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1643864" y="5428616"/>
            <a:ext cx="9675619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Would you tell me what type of voice they are 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133147" y="5402858"/>
            <a:ext cx="3208558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passive voice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59854" y="6362163"/>
            <a:ext cx="10887418" cy="2653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83025" y="339067"/>
            <a:ext cx="9104243" cy="61748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4062612" y="770213"/>
            <a:ext cx="3881250" cy="483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72613" y="595044"/>
            <a:ext cx="6897098" cy="483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guise what is today’s lesson?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54426" y="1521791"/>
            <a:ext cx="3235528" cy="7973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PASSIVE</a:t>
            </a:r>
            <a:endParaRPr lang="en-GB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8804" y="6248575"/>
            <a:ext cx="10887418" cy="2653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06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439020" y="535341"/>
            <a:ext cx="4393601" cy="64801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Learning outcomes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7993" y="1358004"/>
            <a:ext cx="11252402" cy="4122675"/>
            <a:chOff x="1169519" y="1786261"/>
            <a:chExt cx="9163450" cy="4122675"/>
          </a:xfrm>
        </p:grpSpPr>
        <p:grpSp>
          <p:nvGrpSpPr>
            <p:cNvPr id="14" name="Group 13"/>
            <p:cNvGrpSpPr/>
            <p:nvPr/>
          </p:nvGrpSpPr>
          <p:grpSpPr>
            <a:xfrm>
              <a:off x="1169519" y="1786261"/>
              <a:ext cx="9163450" cy="4122675"/>
              <a:chOff x="1599649" y="1731270"/>
              <a:chExt cx="9163450" cy="412267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634388" y="1731270"/>
                <a:ext cx="9128711" cy="946598"/>
                <a:chOff x="1788936" y="2606031"/>
                <a:chExt cx="9128711" cy="946598"/>
              </a:xfrm>
            </p:grpSpPr>
            <p:sp>
              <p:nvSpPr>
                <p:cNvPr id="45" name="Down Arrow Callout 44"/>
                <p:cNvSpPr/>
                <p:nvPr/>
              </p:nvSpPr>
              <p:spPr>
                <a:xfrm>
                  <a:off x="1788936" y="2609694"/>
                  <a:ext cx="1339403" cy="942935"/>
                </a:xfrm>
                <a:prstGeom prst="downArrowCallout">
                  <a:avLst>
                    <a:gd name="adj1" fmla="val 32017"/>
                    <a:gd name="adj2" fmla="val 25000"/>
                    <a:gd name="adj3" fmla="val 39035"/>
                    <a:gd name="adj4" fmla="val 64977"/>
                  </a:avLst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71500" indent="-571500" algn="ctr">
                    <a:buFont typeface="Wingdings" panose="05000000000000000000" pitchFamily="2" charset="2"/>
                    <a:buChar char="v"/>
                  </a:pPr>
                  <a:r>
                    <a:rPr lang="bn-IN" sz="36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GB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1803184" y="2609694"/>
                  <a:ext cx="584209" cy="562452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2529882" y="2606031"/>
                  <a:ext cx="584209" cy="562452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Isosceles Triangle 47"/>
                <p:cNvSpPr/>
                <p:nvPr/>
              </p:nvSpPr>
              <p:spPr>
                <a:xfrm rot="10800000">
                  <a:off x="1803185" y="2626237"/>
                  <a:ext cx="455967" cy="413567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 rot="10800000">
                  <a:off x="2643873" y="2626237"/>
                  <a:ext cx="455967" cy="413567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Rounded Rectangle 49"/>
                <p:cNvSpPr/>
                <p:nvPr/>
              </p:nvSpPr>
              <p:spPr>
                <a:xfrm>
                  <a:off x="3119155" y="2626756"/>
                  <a:ext cx="7798492" cy="542246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bn-IN" sz="3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After the end of the lesson the learners will be able to-</a:t>
                  </a:r>
                  <a:r>
                    <a:rPr lang="en-US" sz="3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--</a:t>
                  </a:r>
                  <a:endParaRPr lang="en-GB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1599649" y="2453631"/>
                <a:ext cx="9163450" cy="3400314"/>
                <a:chOff x="504018" y="2395471"/>
                <a:chExt cx="9163450" cy="3400314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504018" y="2395471"/>
                  <a:ext cx="1434638" cy="3400314"/>
                  <a:chOff x="594170" y="2408350"/>
                  <a:chExt cx="1434638" cy="3400314"/>
                </a:xfrm>
              </p:grpSpPr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631057" y="2408350"/>
                    <a:ext cx="1339403" cy="946598"/>
                    <a:chOff x="759853" y="1851705"/>
                    <a:chExt cx="1210614" cy="736949"/>
                  </a:xfrm>
                </p:grpSpPr>
                <p:sp>
                  <p:nvSpPr>
                    <p:cNvPr id="40" name="Down Arrow Callout 39"/>
                    <p:cNvSpPr/>
                    <p:nvPr/>
                  </p:nvSpPr>
                  <p:spPr>
                    <a:xfrm>
                      <a:off x="759853" y="1854557"/>
                      <a:ext cx="1210614" cy="734097"/>
                    </a:xfrm>
                    <a:prstGeom prst="downArrowCallout">
                      <a:avLst>
                        <a:gd name="adj1" fmla="val 32017"/>
                        <a:gd name="adj2" fmla="val 25000"/>
                        <a:gd name="adj3" fmla="val 39035"/>
                        <a:gd name="adj4" fmla="val 64977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GB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1" name="Isosceles Triangle 40"/>
                    <p:cNvSpPr/>
                    <p:nvPr/>
                  </p:nvSpPr>
                  <p:spPr>
                    <a:xfrm>
                      <a:off x="772731" y="1854557"/>
                      <a:ext cx="528035" cy="437882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2" name="Isosceles Triangle 41"/>
                    <p:cNvSpPr/>
                    <p:nvPr/>
                  </p:nvSpPr>
                  <p:spPr>
                    <a:xfrm>
                      <a:off x="1429554" y="1851705"/>
                      <a:ext cx="528035" cy="437882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3" name="Isosceles Triangle 42"/>
                    <p:cNvSpPr/>
                    <p:nvPr/>
                  </p:nvSpPr>
                  <p:spPr>
                    <a:xfrm rot="10800000">
                      <a:off x="772732" y="1867436"/>
                      <a:ext cx="412124" cy="321972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4" name="Isosceles Triangle 43"/>
                    <p:cNvSpPr/>
                    <p:nvPr/>
                  </p:nvSpPr>
                  <p:spPr>
                    <a:xfrm rot="10800000">
                      <a:off x="1532584" y="1867436"/>
                      <a:ext cx="412124" cy="321972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628909" y="3137104"/>
                    <a:ext cx="1339403" cy="946598"/>
                    <a:chOff x="759853" y="1851705"/>
                    <a:chExt cx="1210614" cy="736949"/>
                  </a:xfrm>
                </p:grpSpPr>
                <p:sp>
                  <p:nvSpPr>
                    <p:cNvPr id="35" name="Down Arrow Callout 34"/>
                    <p:cNvSpPr/>
                    <p:nvPr/>
                  </p:nvSpPr>
                  <p:spPr>
                    <a:xfrm>
                      <a:off x="759853" y="1854557"/>
                      <a:ext cx="1210614" cy="734097"/>
                    </a:xfrm>
                    <a:prstGeom prst="downArrowCallout">
                      <a:avLst>
                        <a:gd name="adj1" fmla="val 32017"/>
                        <a:gd name="adj2" fmla="val 25000"/>
                        <a:gd name="adj3" fmla="val 39035"/>
                        <a:gd name="adj4" fmla="val 64977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GB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6" name="Isosceles Triangle 35"/>
                    <p:cNvSpPr/>
                    <p:nvPr/>
                  </p:nvSpPr>
                  <p:spPr>
                    <a:xfrm>
                      <a:off x="772731" y="1854557"/>
                      <a:ext cx="528035" cy="437882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7" name="Isosceles Triangle 36"/>
                    <p:cNvSpPr/>
                    <p:nvPr/>
                  </p:nvSpPr>
                  <p:spPr>
                    <a:xfrm>
                      <a:off x="1429554" y="1851705"/>
                      <a:ext cx="528035" cy="437882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8" name="Isosceles Triangle 37"/>
                    <p:cNvSpPr/>
                    <p:nvPr/>
                  </p:nvSpPr>
                  <p:spPr>
                    <a:xfrm rot="10800000">
                      <a:off x="772732" y="1867436"/>
                      <a:ext cx="412124" cy="321972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9" name="Isosceles Triangle 38"/>
                    <p:cNvSpPr/>
                    <p:nvPr/>
                  </p:nvSpPr>
                  <p:spPr>
                    <a:xfrm rot="10800000">
                      <a:off x="1532584" y="1867436"/>
                      <a:ext cx="412124" cy="321972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639640" y="3859296"/>
                    <a:ext cx="1339403" cy="946595"/>
                    <a:chOff x="759853" y="1851706"/>
                    <a:chExt cx="1210614" cy="736947"/>
                  </a:xfrm>
                </p:grpSpPr>
                <p:sp>
                  <p:nvSpPr>
                    <p:cNvPr id="30" name="Down Arrow Callout 29"/>
                    <p:cNvSpPr/>
                    <p:nvPr/>
                  </p:nvSpPr>
                  <p:spPr>
                    <a:xfrm>
                      <a:off x="759853" y="1854556"/>
                      <a:ext cx="1210614" cy="734097"/>
                    </a:xfrm>
                    <a:prstGeom prst="downArrowCallout">
                      <a:avLst>
                        <a:gd name="adj1" fmla="val 32017"/>
                        <a:gd name="adj2" fmla="val 0"/>
                        <a:gd name="adj3" fmla="val 39035"/>
                        <a:gd name="adj4" fmla="val 64977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GB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" name="Isosceles Triangle 30"/>
                    <p:cNvSpPr/>
                    <p:nvPr/>
                  </p:nvSpPr>
                  <p:spPr>
                    <a:xfrm>
                      <a:off x="772731" y="1854557"/>
                      <a:ext cx="528035" cy="437882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2" name="Isosceles Triangle 31"/>
                    <p:cNvSpPr/>
                    <p:nvPr/>
                  </p:nvSpPr>
                  <p:spPr>
                    <a:xfrm>
                      <a:off x="1429554" y="1851706"/>
                      <a:ext cx="528035" cy="437882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3" name="Isosceles Triangle 32"/>
                    <p:cNvSpPr/>
                    <p:nvPr/>
                  </p:nvSpPr>
                  <p:spPr>
                    <a:xfrm rot="10800000">
                      <a:off x="772732" y="1867436"/>
                      <a:ext cx="412124" cy="321972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4" name="Isosceles Triangle 33"/>
                    <p:cNvSpPr/>
                    <p:nvPr/>
                  </p:nvSpPr>
                  <p:spPr>
                    <a:xfrm rot="10800000">
                      <a:off x="1532584" y="1867436"/>
                      <a:ext cx="412124" cy="321972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29" name="Rectangle 28"/>
                  <p:cNvSpPr/>
                  <p:nvPr/>
                </p:nvSpPr>
                <p:spPr>
                  <a:xfrm>
                    <a:off x="594170" y="5530848"/>
                    <a:ext cx="1434638" cy="277816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perspectiveRelaxedModerately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3" name="Rounded Rectangle 22"/>
                <p:cNvSpPr/>
                <p:nvPr/>
              </p:nvSpPr>
              <p:spPr>
                <a:xfrm>
                  <a:off x="1871123" y="2416196"/>
                  <a:ext cx="7796345" cy="542246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define </a:t>
                  </a:r>
                  <a:r>
                    <a:rPr lang="en-US" sz="3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 passive.</a:t>
                  </a:r>
                  <a:endParaRPr lang="en-GB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1862540" y="3161222"/>
                  <a:ext cx="7804928" cy="542246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differentiate between </a:t>
                  </a:r>
                  <a:r>
                    <a:rPr lang="en-US" sz="3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active and passive form.</a:t>
                  </a:r>
                  <a:endParaRPr lang="en-GB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1884002" y="3866623"/>
                  <a:ext cx="7783466" cy="542246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use </a:t>
                  </a:r>
                  <a:r>
                    <a:rPr lang="en-US" sz="3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passive form of verb in 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their real life</a:t>
                  </a:r>
                  <a:r>
                    <a:rPr lang="en-US" sz="3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GB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13" name="Straight Connector 12"/>
            <p:cNvCxnSpPr/>
            <p:nvPr/>
          </p:nvCxnSpPr>
          <p:spPr>
            <a:xfrm>
              <a:off x="1865692" y="4531190"/>
              <a:ext cx="23983" cy="12467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ounded Rectangle 50"/>
          <p:cNvSpPr/>
          <p:nvPr/>
        </p:nvSpPr>
        <p:spPr>
          <a:xfrm>
            <a:off x="759854" y="6336405"/>
            <a:ext cx="10887418" cy="2653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58090" y="399246"/>
            <a:ext cx="5707489" cy="513007"/>
            <a:chOff x="2444838" y="631065"/>
            <a:chExt cx="5707489" cy="513007"/>
          </a:xfrm>
        </p:grpSpPr>
        <p:sp>
          <p:nvSpPr>
            <p:cNvPr id="7" name="Rounded Rectangle 6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Let’s do some work on it. 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709343" y="4989963"/>
            <a:ext cx="3490417" cy="48939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be verb, no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13623" y="1160923"/>
            <a:ext cx="6903911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Jute     is   called   the golden fibre.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09343" y="399246"/>
            <a:ext cx="7593683" cy="513007"/>
            <a:chOff x="2444838" y="631065"/>
            <a:chExt cx="5707489" cy="513007"/>
          </a:xfrm>
        </p:grpSpPr>
        <p:sp>
          <p:nvSpPr>
            <p:cNvPr id="12" name="Rounded Rectangle 11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Observe the following sentences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5" r="14348"/>
          <a:stretch/>
        </p:blipFill>
        <p:spPr>
          <a:xfrm>
            <a:off x="338830" y="1055876"/>
            <a:ext cx="4055796" cy="2725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Down Arrow Callout 15"/>
          <p:cNvSpPr/>
          <p:nvPr/>
        </p:nvSpPr>
        <p:spPr>
          <a:xfrm>
            <a:off x="6225885" y="1230217"/>
            <a:ext cx="543339" cy="746321"/>
          </a:xfrm>
          <a:prstGeom prst="downArrowCallout">
            <a:avLst>
              <a:gd name="adj1" fmla="val 21364"/>
              <a:gd name="adj2" fmla="val 41363"/>
              <a:gd name="adj3" fmla="val 25000"/>
              <a:gd name="adj4" fmla="val 64977"/>
            </a:avLst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Callout 16"/>
          <p:cNvSpPr/>
          <p:nvPr/>
        </p:nvSpPr>
        <p:spPr>
          <a:xfrm>
            <a:off x="6928723" y="1224476"/>
            <a:ext cx="1232452" cy="760504"/>
          </a:xfrm>
          <a:prstGeom prst="downArrowCallout">
            <a:avLst>
              <a:gd name="adj1" fmla="val 15848"/>
              <a:gd name="adj2" fmla="val 33609"/>
              <a:gd name="adj3" fmla="val 25000"/>
              <a:gd name="adj4" fmla="val 64977"/>
            </a:avLst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6928723" y="1936059"/>
            <a:ext cx="5066345" cy="489397"/>
          </a:xfrm>
          <a:prstGeom prst="roundRect">
            <a:avLst/>
          </a:prstGeom>
          <a:noFill/>
          <a:ln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chemeClr val="tx1"/>
                </a:solidFill>
              </a:rPr>
              <a:t>  past participle form of verb 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(pp)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54441" y="1931742"/>
            <a:ext cx="1450115" cy="489397"/>
          </a:xfrm>
          <a:prstGeom prst="roundRect">
            <a:avLst/>
          </a:prstGeom>
          <a:noFill/>
          <a:ln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verb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3514" y="4130854"/>
            <a:ext cx="6565305" cy="48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People  call  jute the golden fibre.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Down Arrow Callout 21"/>
          <p:cNvSpPr/>
          <p:nvPr/>
        </p:nvSpPr>
        <p:spPr>
          <a:xfrm>
            <a:off x="1709343" y="4186987"/>
            <a:ext cx="926437" cy="740210"/>
          </a:xfrm>
          <a:prstGeom prst="downArrowCallout">
            <a:avLst>
              <a:gd name="adj1" fmla="val 15848"/>
              <a:gd name="adj2" fmla="val 33609"/>
              <a:gd name="adj3" fmla="val 25000"/>
              <a:gd name="adj4" fmla="val 64977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own Arrow Callout 22"/>
          <p:cNvSpPr/>
          <p:nvPr/>
        </p:nvSpPr>
        <p:spPr>
          <a:xfrm>
            <a:off x="154324" y="4194138"/>
            <a:ext cx="1485173" cy="1348506"/>
          </a:xfrm>
          <a:prstGeom prst="downArrowCallout">
            <a:avLst>
              <a:gd name="adj1" fmla="val 14064"/>
              <a:gd name="adj2" fmla="val 21117"/>
              <a:gd name="adj3" fmla="val 25000"/>
              <a:gd name="adj4" fmla="val 25743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Down Arrow Callout 23"/>
          <p:cNvSpPr/>
          <p:nvPr/>
        </p:nvSpPr>
        <p:spPr>
          <a:xfrm>
            <a:off x="4882798" y="1279570"/>
            <a:ext cx="899738" cy="1353518"/>
          </a:xfrm>
          <a:prstGeom prst="downArrowCallout">
            <a:avLst>
              <a:gd name="adj1" fmla="val 15848"/>
              <a:gd name="adj2" fmla="val 16432"/>
              <a:gd name="adj3" fmla="val 25000"/>
              <a:gd name="adj4" fmla="val 22814"/>
            </a:avLst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7642836" y="2711195"/>
            <a:ext cx="3163558" cy="715964"/>
          </a:xfrm>
          <a:prstGeom prst="roundRect">
            <a:avLst/>
          </a:prstGeom>
          <a:noFill/>
          <a:ln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ight Arrow Callout 27"/>
          <p:cNvSpPr/>
          <p:nvPr/>
        </p:nvSpPr>
        <p:spPr>
          <a:xfrm>
            <a:off x="539536" y="5495231"/>
            <a:ext cx="2347722" cy="826232"/>
          </a:xfrm>
          <a:prstGeom prst="rightArrowCallout">
            <a:avLst>
              <a:gd name="adj1" fmla="val 35587"/>
              <a:gd name="adj2" fmla="val 38859"/>
              <a:gd name="adj3" fmla="val 17942"/>
              <a:gd name="adj4" fmla="val 86947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subject does the work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ight Arrow Callout 28"/>
          <p:cNvSpPr/>
          <p:nvPr/>
        </p:nvSpPr>
        <p:spPr>
          <a:xfrm>
            <a:off x="4568178" y="2658930"/>
            <a:ext cx="3038570" cy="870708"/>
          </a:xfrm>
          <a:prstGeom prst="rightArrowCallout">
            <a:avLst>
              <a:gd name="adj1" fmla="val 35587"/>
              <a:gd name="adj2" fmla="val 38859"/>
              <a:gd name="adj3" fmla="val 17942"/>
              <a:gd name="adj4" fmla="val 91113"/>
            </a:avLst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work is done by the subject.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951653" y="5569186"/>
            <a:ext cx="2716598" cy="71596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Active voice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84194" y="2691410"/>
            <a:ext cx="1219200" cy="393729"/>
          </a:xfrm>
          <a:prstGeom prst="ellipse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Up Arrow Callout 17"/>
          <p:cNvSpPr/>
          <p:nvPr/>
        </p:nvSpPr>
        <p:spPr>
          <a:xfrm>
            <a:off x="6693794" y="3366301"/>
            <a:ext cx="5278381" cy="2738285"/>
          </a:xfrm>
          <a:prstGeom prst="upArrowCallout">
            <a:avLst>
              <a:gd name="adj1" fmla="val 25000"/>
              <a:gd name="adj2" fmla="val 25000"/>
              <a:gd name="adj3" fmla="val 8786"/>
              <a:gd name="adj4" fmla="val 8691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 point: We use passive when object is more important than subject and passives are more used in formal situation such as media report and public information. As: we never call </a:t>
            </a:r>
            <a:r>
              <a:rPr lang="en-US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call jute the golden fibre.</a:t>
            </a:r>
            <a:endParaRPr lang="en-GB" sz="2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3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16229" y="498543"/>
            <a:ext cx="7070971" cy="513007"/>
            <a:chOff x="2444838" y="631065"/>
            <a:chExt cx="5707489" cy="513007"/>
          </a:xfrm>
        </p:grpSpPr>
        <p:sp>
          <p:nvSpPr>
            <p:cNvPr id="7" name="Rounded Rectangle 6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Tajmahal   has   been   built   in India.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5690094" y="1433604"/>
            <a:ext cx="2117969" cy="48939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auxiliary verb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6" y="332586"/>
            <a:ext cx="4112591" cy="2768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Down Arrow Callout 10"/>
          <p:cNvSpPr/>
          <p:nvPr/>
        </p:nvSpPr>
        <p:spPr>
          <a:xfrm>
            <a:off x="7929642" y="585673"/>
            <a:ext cx="809572" cy="795982"/>
          </a:xfrm>
          <a:prstGeom prst="downArrowCallout">
            <a:avLst>
              <a:gd name="adj1" fmla="val 15848"/>
              <a:gd name="adj2" fmla="val 33609"/>
              <a:gd name="adj3" fmla="val 25000"/>
              <a:gd name="adj4" fmla="val 64977"/>
            </a:avLst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Callout 11"/>
          <p:cNvSpPr/>
          <p:nvPr/>
        </p:nvSpPr>
        <p:spPr>
          <a:xfrm>
            <a:off x="6936434" y="641445"/>
            <a:ext cx="789583" cy="740210"/>
          </a:xfrm>
          <a:prstGeom prst="downArrowCallout">
            <a:avLst>
              <a:gd name="adj1" fmla="val 15848"/>
              <a:gd name="adj2" fmla="val 33609"/>
              <a:gd name="adj3" fmla="val 25000"/>
              <a:gd name="adj4" fmla="val 64977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597190" y="3328396"/>
            <a:ext cx="7290010" cy="513007"/>
            <a:chOff x="2444838" y="631065"/>
            <a:chExt cx="5707489" cy="513007"/>
          </a:xfrm>
        </p:grpSpPr>
        <p:sp>
          <p:nvSpPr>
            <p:cNvPr id="14" name="Rounded Rectangle 13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GB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Teachers’   have   been   given   training on </a:t>
              </a:r>
              <a:r>
                <a:rPr lang="en-GB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ICT.</a:t>
              </a:r>
              <a:endPara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18" y="3255428"/>
            <a:ext cx="4151059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Down Arrow Callout 16"/>
          <p:cNvSpPr/>
          <p:nvPr/>
        </p:nvSpPr>
        <p:spPr>
          <a:xfrm>
            <a:off x="9002077" y="578763"/>
            <a:ext cx="809572" cy="795982"/>
          </a:xfrm>
          <a:prstGeom prst="downArrowCallout">
            <a:avLst>
              <a:gd name="adj1" fmla="val 15848"/>
              <a:gd name="adj2" fmla="val 33609"/>
              <a:gd name="adj3" fmla="val 25000"/>
              <a:gd name="adj4" fmla="val 64977"/>
            </a:avLst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Callout 17"/>
          <p:cNvSpPr/>
          <p:nvPr/>
        </p:nvSpPr>
        <p:spPr>
          <a:xfrm>
            <a:off x="7511604" y="3491522"/>
            <a:ext cx="717996" cy="740210"/>
          </a:xfrm>
          <a:prstGeom prst="downArrowCallout">
            <a:avLst>
              <a:gd name="adj1" fmla="val 15848"/>
              <a:gd name="adj2" fmla="val 33609"/>
              <a:gd name="adj3" fmla="val 25000"/>
              <a:gd name="adj4" fmla="val 64977"/>
            </a:avLst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Callout 18"/>
          <p:cNvSpPr/>
          <p:nvPr/>
        </p:nvSpPr>
        <p:spPr>
          <a:xfrm>
            <a:off x="6531648" y="3491522"/>
            <a:ext cx="789583" cy="740210"/>
          </a:xfrm>
          <a:prstGeom prst="downArrowCallout">
            <a:avLst>
              <a:gd name="adj1" fmla="val 15848"/>
              <a:gd name="adj2" fmla="val 33609"/>
              <a:gd name="adj3" fmla="val 25000"/>
              <a:gd name="adj4" fmla="val 64977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Callout 19"/>
          <p:cNvSpPr/>
          <p:nvPr/>
        </p:nvSpPr>
        <p:spPr>
          <a:xfrm>
            <a:off x="8372006" y="3491522"/>
            <a:ext cx="975135" cy="733300"/>
          </a:xfrm>
          <a:prstGeom prst="downArrowCallout">
            <a:avLst>
              <a:gd name="adj1" fmla="val 15848"/>
              <a:gd name="adj2" fmla="val 33609"/>
              <a:gd name="adj3" fmla="val 25000"/>
              <a:gd name="adj4" fmla="val 64977"/>
            </a:avLst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5277732" y="4231732"/>
            <a:ext cx="2091466" cy="48939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auxiliary verb</a:t>
            </a:r>
            <a:endParaRPr lang="en-GB" sz="2400" dirty="0"/>
          </a:p>
        </p:txBody>
      </p:sp>
      <p:sp>
        <p:nvSpPr>
          <p:cNvPr id="28" name="Up Arrow Callout 27"/>
          <p:cNvSpPr/>
          <p:nvPr/>
        </p:nvSpPr>
        <p:spPr>
          <a:xfrm>
            <a:off x="4816229" y="1908009"/>
            <a:ext cx="2909787" cy="1192999"/>
          </a:xfrm>
          <a:prstGeom prst="upArrowCallou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sub. V. agreement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 both in A/P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Up Arrow Callout 28"/>
          <p:cNvSpPr/>
          <p:nvPr/>
        </p:nvSpPr>
        <p:spPr>
          <a:xfrm>
            <a:off x="4596358" y="4730024"/>
            <a:ext cx="2865325" cy="1404615"/>
          </a:xfrm>
          <a:prstGeom prst="upArrowCallou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sub. V. 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both in 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A/P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67220" y="2058662"/>
            <a:ext cx="3286539" cy="489397"/>
          </a:xfrm>
          <a:prstGeom prst="roundRect">
            <a:avLst/>
          </a:prstGeom>
          <a:noFill/>
          <a:ln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used only in passive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Down Arrow Callout 31"/>
          <p:cNvSpPr/>
          <p:nvPr/>
        </p:nvSpPr>
        <p:spPr>
          <a:xfrm>
            <a:off x="7967220" y="1420146"/>
            <a:ext cx="809572" cy="639519"/>
          </a:xfrm>
          <a:prstGeom prst="downArrowCallout">
            <a:avLst>
              <a:gd name="adj1" fmla="val 15848"/>
              <a:gd name="adj2" fmla="val 33609"/>
              <a:gd name="adj3" fmla="val 25000"/>
              <a:gd name="adj4" fmla="val 64977"/>
            </a:avLst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 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Down Arrow Callout 32"/>
          <p:cNvSpPr/>
          <p:nvPr/>
        </p:nvSpPr>
        <p:spPr>
          <a:xfrm>
            <a:off x="9039655" y="1413236"/>
            <a:ext cx="809572" cy="639519"/>
          </a:xfrm>
          <a:prstGeom prst="downArrowCallout">
            <a:avLst>
              <a:gd name="adj1" fmla="val 15848"/>
              <a:gd name="adj2" fmla="val 33609"/>
              <a:gd name="adj3" fmla="val 25000"/>
              <a:gd name="adj4" fmla="val 64977"/>
            </a:avLst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 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503618" y="4888515"/>
            <a:ext cx="3164855" cy="489397"/>
          </a:xfrm>
          <a:prstGeom prst="roundRect">
            <a:avLst/>
          </a:prstGeom>
          <a:noFill/>
          <a:ln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only in passive</a:t>
            </a:r>
          </a:p>
        </p:txBody>
      </p:sp>
      <p:sp>
        <p:nvSpPr>
          <p:cNvPr id="35" name="Down Arrow Callout 34"/>
          <p:cNvSpPr/>
          <p:nvPr/>
        </p:nvSpPr>
        <p:spPr>
          <a:xfrm>
            <a:off x="7490366" y="4256705"/>
            <a:ext cx="809572" cy="639519"/>
          </a:xfrm>
          <a:prstGeom prst="downArrowCallout">
            <a:avLst>
              <a:gd name="adj1" fmla="val 15848"/>
              <a:gd name="adj2" fmla="val 33609"/>
              <a:gd name="adj3" fmla="val 25000"/>
              <a:gd name="adj4" fmla="val 64977"/>
            </a:avLst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 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Down Arrow Callout 35"/>
          <p:cNvSpPr/>
          <p:nvPr/>
        </p:nvSpPr>
        <p:spPr>
          <a:xfrm>
            <a:off x="8454787" y="4256705"/>
            <a:ext cx="809572" cy="639519"/>
          </a:xfrm>
          <a:prstGeom prst="downArrowCallout">
            <a:avLst>
              <a:gd name="adj1" fmla="val 15848"/>
              <a:gd name="adj2" fmla="val 33609"/>
              <a:gd name="adj3" fmla="val 25000"/>
              <a:gd name="adj4" fmla="val 64977"/>
            </a:avLst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 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726016" y="2664703"/>
            <a:ext cx="3298299" cy="48939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A/P= active/passive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ight Arrow Callout 39"/>
          <p:cNvSpPr/>
          <p:nvPr/>
        </p:nvSpPr>
        <p:spPr>
          <a:xfrm>
            <a:off x="4530739" y="1420146"/>
            <a:ext cx="1282598" cy="455038"/>
          </a:xfrm>
          <a:prstGeom prst="rightArrowCallout">
            <a:avLst>
              <a:gd name="adj1" fmla="val 30825"/>
              <a:gd name="adj2" fmla="val 39562"/>
              <a:gd name="adj3" fmla="val 71597"/>
              <a:gd name="adj4" fmla="val 64977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27413" y="6320780"/>
            <a:ext cx="10887418" cy="2653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5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15" y="51515"/>
            <a:ext cx="12076090" cy="6742090"/>
            <a:chOff x="51515" y="51515"/>
            <a:chExt cx="12076090" cy="6742090"/>
          </a:xfrm>
        </p:grpSpPr>
        <p:sp>
          <p:nvSpPr>
            <p:cNvPr id="2" name="Rectangle 1"/>
            <p:cNvSpPr/>
            <p:nvPr/>
          </p:nvSpPr>
          <p:spPr>
            <a:xfrm>
              <a:off x="51515" y="51515"/>
              <a:ext cx="12076090" cy="674209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761" y="115910"/>
              <a:ext cx="11949449" cy="6606864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278" y="178156"/>
              <a:ext cx="11837832" cy="649310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GB" b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83743" y="838980"/>
            <a:ext cx="8401090" cy="415473"/>
            <a:chOff x="2444837" y="631065"/>
            <a:chExt cx="5707490" cy="513007"/>
          </a:xfrm>
        </p:grpSpPr>
        <p:sp>
          <p:nvSpPr>
            <p:cNvPr id="7" name="Rounded Rectangle 6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44837" y="654675"/>
              <a:ext cx="5679582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be                 +                                     pp</a:t>
              </a:r>
              <a:endPara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Down Arrow Callout 9"/>
          <p:cNvSpPr/>
          <p:nvPr/>
        </p:nvSpPr>
        <p:spPr>
          <a:xfrm>
            <a:off x="3902292" y="182339"/>
            <a:ext cx="4017044" cy="746788"/>
          </a:xfrm>
          <a:prstGeom prst="downArrowCallout">
            <a:avLst>
              <a:gd name="adj1" fmla="val 51275"/>
              <a:gd name="adj2" fmla="val 50407"/>
              <a:gd name="adj3" fmla="val 29566"/>
              <a:gd name="adj4" fmla="val 6108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Structure of Passive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3159286" y="853070"/>
            <a:ext cx="755373" cy="632794"/>
          </a:xfrm>
          <a:prstGeom prst="downArrowCallout">
            <a:avLst>
              <a:gd name="adj1" fmla="val 15848"/>
              <a:gd name="adj2" fmla="val 33609"/>
              <a:gd name="adj3" fmla="val 21590"/>
              <a:gd name="adj4" fmla="val 69522"/>
            </a:avLst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own Arrow Callout 17"/>
          <p:cNvSpPr/>
          <p:nvPr/>
        </p:nvSpPr>
        <p:spPr>
          <a:xfrm>
            <a:off x="10081824" y="906861"/>
            <a:ext cx="755373" cy="617767"/>
          </a:xfrm>
          <a:prstGeom prst="downArrowCallout">
            <a:avLst>
              <a:gd name="adj1" fmla="val 15848"/>
              <a:gd name="adj2" fmla="val 33609"/>
              <a:gd name="adj3" fmla="val 21590"/>
              <a:gd name="adj4" fmla="val 69522"/>
            </a:avLst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342955"/>
              </p:ext>
            </p:extLst>
          </p:nvPr>
        </p:nvGraphicFramePr>
        <p:xfrm>
          <a:off x="6267293" y="1355537"/>
          <a:ext cx="5635417" cy="53644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289240"/>
                <a:gridCol w="1615092"/>
                <a:gridCol w="2731085"/>
              </a:tblGrid>
              <a:tr h="567659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</a:t>
                      </a:r>
                      <a:endParaRPr lang="en-GB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</a:t>
                      </a:r>
                      <a:endParaRPr lang="en-GB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participle</a:t>
                      </a:r>
                      <a:endParaRPr lang="en-GB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90653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</a:t>
                      </a:r>
                    </a:p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</a:t>
                      </a:r>
                    </a:p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put</a:t>
                      </a:r>
                    </a:p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</a:t>
                      </a:r>
                    </a:p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solve</a:t>
                      </a:r>
                    </a:p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</a:t>
                      </a:r>
                    </a:p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</a:t>
                      </a:r>
                    </a:p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</a:t>
                      </a:r>
                    </a:p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know</a:t>
                      </a:r>
                    </a:p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went</a:t>
                      </a:r>
                    </a:p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played</a:t>
                      </a:r>
                    </a:p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put</a:t>
                      </a:r>
                    </a:p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</a:t>
                      </a:r>
                    </a:p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solved</a:t>
                      </a:r>
                    </a:p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made</a:t>
                      </a:r>
                    </a:p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saw</a:t>
                      </a:r>
                    </a:p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ate</a:t>
                      </a:r>
                    </a:p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</a:t>
                      </a:r>
                    </a:p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knew</a:t>
                      </a:r>
                    </a:p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gone</a:t>
                      </a:r>
                    </a:p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played</a:t>
                      </a:r>
                    </a:p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put</a:t>
                      </a:r>
                    </a:p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</a:t>
                      </a:r>
                    </a:p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solved</a:t>
                      </a:r>
                    </a:p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made</a:t>
                      </a:r>
                    </a:p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seen</a:t>
                      </a:r>
                    </a:p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eaten</a:t>
                      </a:r>
                    </a:p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done</a:t>
                      </a:r>
                    </a:p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known</a:t>
                      </a:r>
                    </a:p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begun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271454"/>
              </p:ext>
            </p:extLst>
          </p:nvPr>
        </p:nvGraphicFramePr>
        <p:xfrm>
          <a:off x="913236" y="1442027"/>
          <a:ext cx="4995263" cy="1188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9526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GB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 , am/is/are, </a:t>
                      </a:r>
                    </a:p>
                    <a:p>
                      <a:r>
                        <a:rPr lang="en-GB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was/were,</a:t>
                      </a:r>
                      <a:r>
                        <a:rPr lang="en-GB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GB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being,</a:t>
                      </a:r>
                      <a:r>
                        <a:rPr lang="en-GB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been</a:t>
                      </a:r>
                      <a:endParaRPr lang="en-GB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Down Arrow Callout 20"/>
          <p:cNvSpPr/>
          <p:nvPr/>
        </p:nvSpPr>
        <p:spPr>
          <a:xfrm>
            <a:off x="5511920" y="853070"/>
            <a:ext cx="755373" cy="632794"/>
          </a:xfrm>
          <a:prstGeom prst="downArrowCallout">
            <a:avLst>
              <a:gd name="adj1" fmla="val 15848"/>
              <a:gd name="adj2" fmla="val 0"/>
              <a:gd name="adj3" fmla="val 21590"/>
              <a:gd name="adj4" fmla="val 69522"/>
            </a:avLst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428964" y="2545770"/>
            <a:ext cx="5460642" cy="1648495"/>
          </a:xfrm>
          <a:prstGeom prst="upArrowCallout">
            <a:avLst>
              <a:gd name="adj1" fmla="val 15625"/>
              <a:gd name="adj2" fmla="val 17969"/>
              <a:gd name="adj3" fmla="val 25000"/>
              <a:gd name="adj4" fmla="val 649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above verbs are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erb and they are 8 in number.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5938" y="3178323"/>
            <a:ext cx="502276" cy="482037"/>
          </a:xfrm>
          <a:prstGeom prst="ellipse">
            <a:avLst/>
          </a:prstGeom>
          <a:noFill/>
          <a:ln w="28575">
            <a:solidFill>
              <a:srgbClr val="FF5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88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8" grpId="0" animBg="1"/>
      <p:bldP spid="21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2596</Words>
  <Application>Microsoft Office PowerPoint</Application>
  <PresentationFormat>Widescreen</PresentationFormat>
  <Paragraphs>491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Courier New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173</cp:revision>
  <dcterms:created xsi:type="dcterms:W3CDTF">2020-05-12T15:42:30Z</dcterms:created>
  <dcterms:modified xsi:type="dcterms:W3CDTF">2020-06-27T19:25:44Z</dcterms:modified>
</cp:coreProperties>
</file>