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99" r:id="rId3"/>
    <p:sldId id="258" r:id="rId4"/>
    <p:sldId id="259" r:id="rId5"/>
    <p:sldId id="260" r:id="rId6"/>
    <p:sldId id="262" r:id="rId7"/>
    <p:sldId id="263" r:id="rId8"/>
    <p:sldId id="293" r:id="rId9"/>
    <p:sldId id="317" r:id="rId10"/>
    <p:sldId id="326" r:id="rId11"/>
    <p:sldId id="330" r:id="rId12"/>
    <p:sldId id="327" r:id="rId13"/>
    <p:sldId id="322" r:id="rId14"/>
    <p:sldId id="328" r:id="rId15"/>
    <p:sldId id="304" r:id="rId16"/>
    <p:sldId id="314" r:id="rId17"/>
    <p:sldId id="318" r:id="rId18"/>
    <p:sldId id="312" r:id="rId19"/>
    <p:sldId id="319" r:id="rId20"/>
    <p:sldId id="313" r:id="rId21"/>
    <p:sldId id="305" r:id="rId22"/>
    <p:sldId id="323" r:id="rId23"/>
    <p:sldId id="331" r:id="rId24"/>
    <p:sldId id="337" r:id="rId25"/>
    <p:sldId id="332" r:id="rId26"/>
    <p:sldId id="338" r:id="rId27"/>
    <p:sldId id="333" r:id="rId28"/>
    <p:sldId id="339" r:id="rId29"/>
    <p:sldId id="334" r:id="rId30"/>
    <p:sldId id="336" r:id="rId31"/>
    <p:sldId id="282" r:id="rId32"/>
    <p:sldId id="283" r:id="rId33"/>
    <p:sldId id="284" r:id="rId34"/>
    <p:sldId id="280" r:id="rId35"/>
    <p:sldId id="341" r:id="rId36"/>
    <p:sldId id="340" r:id="rId37"/>
  </p:sldIdLst>
  <p:sldSz cx="12188825" cy="6858000"/>
  <p:notesSz cx="6858000" cy="9144000"/>
  <p:defaultTextStyle>
    <a:defPPr>
      <a:defRPr lang="en-US"/>
    </a:defPPr>
    <a:lvl1pPr marL="0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24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848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272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696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120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544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5968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392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546" y="-33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5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5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2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2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2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29-Jun-20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4" indent="0">
              <a:buNone/>
              <a:defRPr sz="2700" b="1"/>
            </a:lvl2pPr>
            <a:lvl3pPr marL="1218848" indent="0">
              <a:buNone/>
              <a:defRPr sz="2400" b="1"/>
            </a:lvl3pPr>
            <a:lvl4pPr marL="1828272" indent="0">
              <a:buNone/>
              <a:defRPr sz="2100" b="1"/>
            </a:lvl4pPr>
            <a:lvl5pPr marL="2437696" indent="0">
              <a:buNone/>
              <a:defRPr sz="2100" b="1"/>
            </a:lvl5pPr>
            <a:lvl6pPr marL="3047120" indent="0">
              <a:buNone/>
              <a:defRPr sz="2100" b="1"/>
            </a:lvl6pPr>
            <a:lvl7pPr marL="3656544" indent="0">
              <a:buNone/>
              <a:defRPr sz="2100" b="1"/>
            </a:lvl7pPr>
            <a:lvl8pPr marL="4265968" indent="0">
              <a:buNone/>
              <a:defRPr sz="2100" b="1"/>
            </a:lvl8pPr>
            <a:lvl9pPr marL="487539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4" indent="0">
              <a:buNone/>
              <a:defRPr sz="2700" b="1"/>
            </a:lvl2pPr>
            <a:lvl3pPr marL="1218848" indent="0">
              <a:buNone/>
              <a:defRPr sz="2400" b="1"/>
            </a:lvl3pPr>
            <a:lvl4pPr marL="1828272" indent="0">
              <a:buNone/>
              <a:defRPr sz="2100" b="1"/>
            </a:lvl4pPr>
            <a:lvl5pPr marL="2437696" indent="0">
              <a:buNone/>
              <a:defRPr sz="2100" b="1"/>
            </a:lvl5pPr>
            <a:lvl6pPr marL="3047120" indent="0">
              <a:buNone/>
              <a:defRPr sz="2100" b="1"/>
            </a:lvl6pPr>
            <a:lvl7pPr marL="3656544" indent="0">
              <a:buNone/>
              <a:defRPr sz="2100" b="1"/>
            </a:lvl7pPr>
            <a:lvl8pPr marL="4265968" indent="0">
              <a:buNone/>
              <a:defRPr sz="2100" b="1"/>
            </a:lvl8pPr>
            <a:lvl9pPr marL="487539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29-Jun-20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29-Jun-20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29-Jun-20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5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3" y="273053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5" y="1435103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4" indent="0">
              <a:buNone/>
              <a:defRPr sz="1600"/>
            </a:lvl2pPr>
            <a:lvl3pPr marL="1218848" indent="0">
              <a:buNone/>
              <a:defRPr sz="1300"/>
            </a:lvl3pPr>
            <a:lvl4pPr marL="1828272" indent="0">
              <a:buNone/>
              <a:defRPr sz="1200"/>
            </a:lvl4pPr>
            <a:lvl5pPr marL="2437696" indent="0">
              <a:buNone/>
              <a:defRPr sz="1200"/>
            </a:lvl5pPr>
            <a:lvl6pPr marL="3047120" indent="0">
              <a:buNone/>
              <a:defRPr sz="1200"/>
            </a:lvl6pPr>
            <a:lvl7pPr marL="3656544" indent="0">
              <a:buNone/>
              <a:defRPr sz="1200"/>
            </a:lvl7pPr>
            <a:lvl8pPr marL="4265968" indent="0">
              <a:buNone/>
              <a:defRPr sz="1200"/>
            </a:lvl8pPr>
            <a:lvl9pPr marL="487539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29-Jun-20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24" indent="0">
              <a:buNone/>
              <a:defRPr sz="3700"/>
            </a:lvl2pPr>
            <a:lvl3pPr marL="1218848" indent="0">
              <a:buNone/>
              <a:defRPr sz="3200"/>
            </a:lvl3pPr>
            <a:lvl4pPr marL="1828272" indent="0">
              <a:buNone/>
              <a:defRPr sz="2700"/>
            </a:lvl4pPr>
            <a:lvl5pPr marL="2437696" indent="0">
              <a:buNone/>
              <a:defRPr sz="2700"/>
            </a:lvl5pPr>
            <a:lvl6pPr marL="3047120" indent="0">
              <a:buNone/>
              <a:defRPr sz="2700"/>
            </a:lvl6pPr>
            <a:lvl7pPr marL="3656544" indent="0">
              <a:buNone/>
              <a:defRPr sz="2700"/>
            </a:lvl7pPr>
            <a:lvl8pPr marL="4265968" indent="0">
              <a:buNone/>
              <a:defRPr sz="2700"/>
            </a:lvl8pPr>
            <a:lvl9pPr marL="4875392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9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4" indent="0">
              <a:buNone/>
              <a:defRPr sz="1600"/>
            </a:lvl2pPr>
            <a:lvl3pPr marL="1218848" indent="0">
              <a:buNone/>
              <a:defRPr sz="1300"/>
            </a:lvl3pPr>
            <a:lvl4pPr marL="1828272" indent="0">
              <a:buNone/>
              <a:defRPr sz="1200"/>
            </a:lvl4pPr>
            <a:lvl5pPr marL="2437696" indent="0">
              <a:buNone/>
              <a:defRPr sz="1200"/>
            </a:lvl5pPr>
            <a:lvl6pPr marL="3047120" indent="0">
              <a:buNone/>
              <a:defRPr sz="1200"/>
            </a:lvl6pPr>
            <a:lvl7pPr marL="3656544" indent="0">
              <a:buNone/>
              <a:defRPr sz="1200"/>
            </a:lvl7pPr>
            <a:lvl8pPr marL="4265968" indent="0">
              <a:buNone/>
              <a:defRPr sz="1200"/>
            </a:lvl8pPr>
            <a:lvl9pPr marL="487539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29-Jun-20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85" tIns="60943" rIns="121885" bIns="609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85" tIns="60943" rIns="121885" bIns="609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DEB46-C1BB-47A5-AF69-E3DD565EC67F}" type="datetimeFigureOut">
              <a:rPr lang="en-US" smtClean="0"/>
              <a:pPr/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84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8" indent="-457068" algn="l" defTabSz="1218848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13" indent="-380889" algn="l" defTabSz="1218848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560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84" indent="-304712" algn="l" defTabSz="121884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408" indent="-304712" algn="l" defTabSz="121884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832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56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80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104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4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8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72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96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20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44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68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92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494212" y="53340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খ. ১৪ </a:t>
            </a:r>
            <a:r>
              <a:rPr lang="en-US" dirty="0" err="1" smtClean="0">
                <a:solidFill>
                  <a:srgbClr val="002060"/>
                </a:solidFill>
              </a:rPr>
              <a:t>থেকে</a:t>
            </a:r>
            <a:r>
              <a:rPr lang="en-US" dirty="0" smtClean="0">
                <a:solidFill>
                  <a:srgbClr val="002060"/>
                </a:solidFill>
              </a:rPr>
              <a:t> ২৫ </a:t>
            </a:r>
            <a:r>
              <a:rPr lang="en-US" dirty="0" err="1" smtClean="0">
                <a:solidFill>
                  <a:srgbClr val="002060"/>
                </a:solidFill>
              </a:rPr>
              <a:t>তারিখের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লেনদেনের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হিসাবের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শ্রেণিবিন্যাস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নির্ণয়</a:t>
            </a:r>
            <a:r>
              <a:rPr lang="en-US" dirty="0" smtClean="0">
                <a:solidFill>
                  <a:srgbClr val="002060"/>
                </a:solidFill>
              </a:rPr>
              <a:t>-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0412" y="1219200"/>
          <a:ext cx="7315200" cy="49590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3000"/>
                <a:gridCol w="3581400"/>
                <a:gridCol w="2590800"/>
              </a:tblGrid>
              <a:tr h="579682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তারিখ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বিবরণ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হিসাবের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শ্রেণিবিভাগ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11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২০১৮</a:t>
                      </a:r>
                    </a:p>
                    <a:p>
                      <a:pPr algn="l"/>
                      <a:r>
                        <a:rPr lang="en-US" dirty="0" smtClean="0"/>
                        <a:t>জুন-১৪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dirty="0" err="1" smtClean="0"/>
                        <a:t>বিজ্ঞাপন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হিসাব</a:t>
                      </a:r>
                      <a:endParaRPr lang="en-US" baseline="0" dirty="0" smtClean="0"/>
                    </a:p>
                    <a:p>
                      <a:pPr algn="l"/>
                      <a:r>
                        <a:rPr lang="en-US" baseline="0" dirty="0" err="1" smtClean="0"/>
                        <a:t>নগদান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হিসাব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err="1" smtClean="0"/>
                        <a:t>ব্যয়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হিসাব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2400" dirty="0" err="1" smtClean="0"/>
                        <a:t>সম্পদ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হিসাব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428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জুন-১৮</a:t>
                      </a:r>
                    </a:p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ক্রয়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হিসাব</a:t>
                      </a:r>
                      <a:endParaRPr lang="en-US" dirty="0" smtClean="0"/>
                    </a:p>
                    <a:p>
                      <a:pPr algn="l"/>
                      <a:r>
                        <a:rPr lang="en-US" dirty="0" err="1" smtClean="0"/>
                        <a:t>পাওনাদ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হিসাব</a:t>
                      </a:r>
                      <a:r>
                        <a:rPr lang="en-US" dirty="0" smtClean="0"/>
                        <a:t> </a:t>
                      </a:r>
                      <a:r>
                        <a:rPr lang="en-US" sz="2000" dirty="0" smtClean="0"/>
                        <a:t>( </a:t>
                      </a:r>
                      <a:r>
                        <a:rPr lang="en-US" sz="2000" dirty="0" err="1" smtClean="0"/>
                        <a:t>রাফি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লাইব্রেরি</a:t>
                      </a:r>
                      <a:r>
                        <a:rPr lang="en-US" sz="2000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ব্যয়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হিসাব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2400" dirty="0" err="1" smtClean="0"/>
                        <a:t>দায়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হিসাব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428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জুন-২০</a:t>
                      </a:r>
                    </a:p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উত্তোলন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হিসাব</a:t>
                      </a:r>
                      <a:endParaRPr lang="en-US" baseline="0" dirty="0" smtClean="0"/>
                    </a:p>
                    <a:p>
                      <a:pPr algn="l"/>
                      <a:r>
                        <a:rPr lang="en-US" baseline="0" dirty="0" err="1" smtClean="0"/>
                        <a:t>ক্রয়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হিসাব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মালিকানাস্বত্ব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হিসাব</a:t>
                      </a:r>
                      <a:endParaRPr lang="en-US" sz="2400" baseline="0" dirty="0" smtClean="0"/>
                    </a:p>
                    <a:p>
                      <a:pPr algn="ctr"/>
                      <a:r>
                        <a:rPr lang="en-US" sz="2400" baseline="0" dirty="0" err="1" smtClean="0"/>
                        <a:t>ব্যয়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হিসাব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428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জুন-২৫</a:t>
                      </a:r>
                    </a:p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দেনাদার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হিসাব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জাবেল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algn="l"/>
                      <a:r>
                        <a:rPr lang="en-US" dirty="0" err="1" smtClean="0"/>
                        <a:t>বিক্রয়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হিসাব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সম্পদ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হিসাব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2400" dirty="0" err="1" smtClean="0"/>
                        <a:t>আয়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হিসাব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C:\Users\Mahveen\Desktop\Screenshot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2" y="381000"/>
            <a:ext cx="4114800" cy="61722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 rot="16200000" flipV="1">
            <a:off x="1331914" y="3390899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79411" y="533400"/>
            <a:ext cx="11472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খ. ১৪ </a:t>
            </a:r>
            <a:r>
              <a:rPr lang="en-US" dirty="0" err="1" smtClean="0">
                <a:solidFill>
                  <a:srgbClr val="002060"/>
                </a:solidFill>
              </a:rPr>
              <a:t>থেকে</a:t>
            </a:r>
            <a:r>
              <a:rPr lang="en-US" dirty="0" smtClean="0">
                <a:solidFill>
                  <a:srgbClr val="002060"/>
                </a:solidFill>
              </a:rPr>
              <a:t> ২৫ </a:t>
            </a:r>
            <a:r>
              <a:rPr lang="en-US" dirty="0" err="1" smtClean="0">
                <a:solidFill>
                  <a:srgbClr val="002060"/>
                </a:solidFill>
              </a:rPr>
              <a:t>তারিখের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লেনদেনের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হিসাবের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শ্রেণিবিন্যাস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নির্ণয়</a:t>
            </a:r>
            <a:r>
              <a:rPr lang="en-US" dirty="0" smtClean="0">
                <a:solidFill>
                  <a:srgbClr val="002060"/>
                </a:solidFill>
              </a:rPr>
              <a:t>-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5612" y="1143000"/>
          <a:ext cx="11353800" cy="52577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74031"/>
                <a:gridCol w="5558631"/>
                <a:gridCol w="4021138"/>
              </a:tblGrid>
              <a:tr h="57968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solidFill>
                            <a:srgbClr val="002060"/>
                          </a:solidFill>
                        </a:rPr>
                        <a:t>তারিখ</a:t>
                      </a:r>
                      <a:endParaRPr lang="en-US" sz="3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solidFill>
                            <a:srgbClr val="002060"/>
                          </a:solidFill>
                        </a:rPr>
                        <a:t>বিবরণ</a:t>
                      </a:r>
                      <a:endParaRPr lang="en-US" sz="3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solidFill>
                            <a:srgbClr val="002060"/>
                          </a:solidFill>
                        </a:rPr>
                        <a:t>হিসাবের</a:t>
                      </a:r>
                      <a:r>
                        <a:rPr lang="en-US" sz="30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000" dirty="0" err="1" smtClean="0">
                          <a:solidFill>
                            <a:srgbClr val="002060"/>
                          </a:solidFill>
                        </a:rPr>
                        <a:t>শ্রেণিবিভাগ</a:t>
                      </a:r>
                      <a:endParaRPr lang="en-US" sz="3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47833"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/>
                        <a:t>২০১৮</a:t>
                      </a:r>
                    </a:p>
                    <a:p>
                      <a:pPr algn="l"/>
                      <a:r>
                        <a:rPr lang="en-US" sz="3000" dirty="0" smtClean="0"/>
                        <a:t>জুন-১৪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000" dirty="0" smtClean="0"/>
                    </a:p>
                    <a:p>
                      <a:pPr algn="l"/>
                      <a:r>
                        <a:rPr lang="en-US" sz="3000" dirty="0" err="1" smtClean="0"/>
                        <a:t>বিজ্ঞাপন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baseline="0" dirty="0" err="1" smtClean="0"/>
                        <a:t>হিসাব</a:t>
                      </a:r>
                      <a:endParaRPr lang="en-US" sz="3000" baseline="0" dirty="0" smtClean="0"/>
                    </a:p>
                    <a:p>
                      <a:pPr algn="l"/>
                      <a:r>
                        <a:rPr lang="en-US" sz="3000" baseline="0" dirty="0" err="1" smtClean="0"/>
                        <a:t>নগদান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baseline="0" dirty="0" err="1" smtClean="0"/>
                        <a:t>হিসাব</a:t>
                      </a:r>
                      <a:endParaRPr lang="en-US" sz="3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 smtClean="0"/>
                    </a:p>
                    <a:p>
                      <a:pPr algn="ctr"/>
                      <a:r>
                        <a:rPr lang="en-US" sz="3000" dirty="0" err="1" smtClean="0"/>
                        <a:t>ব্যয়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হিসাব</a:t>
                      </a:r>
                      <a:endParaRPr lang="en-US" sz="3000" dirty="0" smtClean="0"/>
                    </a:p>
                    <a:p>
                      <a:pPr algn="ctr"/>
                      <a:r>
                        <a:rPr lang="en-US" sz="3000" dirty="0" err="1" smtClean="0"/>
                        <a:t>সম্পদ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হিসাব</a:t>
                      </a:r>
                      <a:endParaRPr lang="en-US" sz="3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43428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জুন-১৮</a:t>
                      </a:r>
                    </a:p>
                    <a:p>
                      <a:pPr algn="l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err="1" smtClean="0"/>
                        <a:t>ক্রয়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হিসাব</a:t>
                      </a:r>
                      <a:endParaRPr lang="en-US" sz="3000" dirty="0" smtClean="0"/>
                    </a:p>
                    <a:p>
                      <a:pPr algn="l"/>
                      <a:r>
                        <a:rPr lang="en-US" sz="3000" dirty="0" err="1" smtClean="0"/>
                        <a:t>পাওনাদ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হিসাব</a:t>
                      </a:r>
                      <a:r>
                        <a:rPr lang="en-US" sz="3000" dirty="0" smtClean="0"/>
                        <a:t> ( </a:t>
                      </a:r>
                      <a:r>
                        <a:rPr lang="en-US" sz="3000" dirty="0" err="1" smtClean="0"/>
                        <a:t>রাফি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লাইব্রেরি</a:t>
                      </a:r>
                      <a:r>
                        <a:rPr lang="en-US" sz="3000" dirty="0" smtClean="0"/>
                        <a:t>)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/>
                        <a:t>ব্যয়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হিসাব</a:t>
                      </a:r>
                      <a:endParaRPr lang="en-US" sz="3000" dirty="0" smtClean="0"/>
                    </a:p>
                    <a:p>
                      <a:pPr algn="ctr"/>
                      <a:r>
                        <a:rPr lang="en-US" sz="3000" dirty="0" err="1" smtClean="0"/>
                        <a:t>দায়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হিসাব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43428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জুন-২০</a:t>
                      </a:r>
                    </a:p>
                    <a:p>
                      <a:pPr algn="l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err="1" smtClean="0"/>
                        <a:t>উত্তোলন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baseline="0" dirty="0" err="1" smtClean="0"/>
                        <a:t>হিসাব</a:t>
                      </a:r>
                      <a:endParaRPr lang="en-US" sz="3000" baseline="0" dirty="0" smtClean="0"/>
                    </a:p>
                    <a:p>
                      <a:pPr algn="l"/>
                      <a:r>
                        <a:rPr lang="en-US" sz="3000" baseline="0" dirty="0" err="1" smtClean="0"/>
                        <a:t>ক্রয়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baseline="0" dirty="0" err="1" smtClean="0"/>
                        <a:t>হিসাব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/>
                        <a:t>মালিকানাস্বত্ব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baseline="0" dirty="0" err="1" smtClean="0"/>
                        <a:t>হিসাব</a:t>
                      </a:r>
                      <a:endParaRPr lang="en-US" sz="3000" baseline="0" dirty="0" smtClean="0"/>
                    </a:p>
                    <a:p>
                      <a:pPr algn="ctr"/>
                      <a:r>
                        <a:rPr lang="en-US" sz="3000" baseline="0" dirty="0" err="1" smtClean="0"/>
                        <a:t>ব্যয়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baseline="0" dirty="0" err="1" smtClean="0"/>
                        <a:t>হিসাব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43428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জুন-২৫</a:t>
                      </a:r>
                    </a:p>
                    <a:p>
                      <a:pPr algn="l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err="1" smtClean="0"/>
                        <a:t>দেনাদার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হিসাব</a:t>
                      </a:r>
                      <a:r>
                        <a:rPr lang="en-US" sz="3000" dirty="0" smtClean="0"/>
                        <a:t> (</a:t>
                      </a:r>
                      <a:r>
                        <a:rPr lang="en-US" sz="3000" dirty="0" err="1" smtClean="0"/>
                        <a:t>জাবেল</a:t>
                      </a:r>
                      <a:r>
                        <a:rPr lang="en-US" sz="3000" dirty="0" smtClean="0"/>
                        <a:t>)</a:t>
                      </a:r>
                    </a:p>
                    <a:p>
                      <a:pPr algn="l"/>
                      <a:r>
                        <a:rPr lang="en-US" sz="3000" dirty="0" err="1" smtClean="0"/>
                        <a:t>বিক্রয়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হিসাব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/>
                        <a:t>সম্পদ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হিসাব</a:t>
                      </a:r>
                      <a:endParaRPr lang="en-US" sz="3000" dirty="0" smtClean="0"/>
                    </a:p>
                    <a:p>
                      <a:pPr algn="ctr"/>
                      <a:r>
                        <a:rPr lang="en-US" sz="3000" dirty="0" err="1" smtClean="0"/>
                        <a:t>আয়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baseline="0" dirty="0" err="1" smtClean="0"/>
                        <a:t>হিসাব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455612" y="4064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3960812" y="452735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গ. </a:t>
            </a:r>
            <a:r>
              <a:rPr lang="en-US" dirty="0" err="1" smtClean="0">
                <a:solidFill>
                  <a:srgbClr val="002060"/>
                </a:solidFill>
              </a:rPr>
              <a:t>বিবরণী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ছকে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হিসাব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সমীকরনের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প্রভাব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নির্ণয়</a:t>
            </a:r>
            <a:r>
              <a:rPr lang="en-US" dirty="0" smtClean="0">
                <a:solidFill>
                  <a:srgbClr val="002060"/>
                </a:solidFill>
              </a:rPr>
              <a:t>-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198812" y="914400"/>
          <a:ext cx="8915399" cy="45415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30302"/>
                <a:gridCol w="1240403"/>
                <a:gridCol w="1317929"/>
                <a:gridCol w="310101"/>
                <a:gridCol w="1317929"/>
                <a:gridCol w="1472979"/>
                <a:gridCol w="2325756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তারিখ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সম্পদ</a:t>
                      </a:r>
                      <a:r>
                        <a:rPr lang="en-US" baseline="0" dirty="0" smtClean="0"/>
                        <a:t> (A)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দায়</a:t>
                      </a:r>
                      <a:r>
                        <a:rPr lang="en-US" sz="2000" dirty="0" smtClean="0"/>
                        <a:t> (L) +  </a:t>
                      </a:r>
                      <a:r>
                        <a:rPr lang="en-US" sz="2000" dirty="0" err="1" smtClean="0"/>
                        <a:t>মালিকানা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সত্ব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মন্তব্য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২০১৮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নগদ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আসবাবপত্র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প্রদেয়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হিসাব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মূলধন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dirty="0" smtClean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জুন-১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১২০০০০০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৫০০০০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১৭০০০০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মূলধন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বিনিয়েগ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করা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হলো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১২০০০০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৫০০০০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১৭০০০০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জুন-৬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(২৮৫০০)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(২৮৫০০)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ক্রয়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করা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হলো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৯১৫০০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৫০০০০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১৪১৫০০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জুন-১০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১৮০০০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১৮০০০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বিক্রয়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করা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হলো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১০৯৫০০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৫০০০০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১৫৯৫০০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জুন-১২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১০০০০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১০০০০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ধারে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সম্পত্তি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এয়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১০৯৫০০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৬০০০০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১০০০০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১৫৯৫০০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১৬৯৫০০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১৬৯৫০০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C:\Users\Mahveen\Desktop\Screenshot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2" y="381000"/>
            <a:ext cx="3124200" cy="61722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 rot="16200000" flipV="1">
            <a:off x="112711" y="3390899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02326" y="4953000"/>
            <a:ext cx="12300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02326" y="5029200"/>
            <a:ext cx="12300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08612" y="4953000"/>
            <a:ext cx="12300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08612" y="5029200"/>
            <a:ext cx="12300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74126" y="4953000"/>
            <a:ext cx="12300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74126" y="5029200"/>
            <a:ext cx="12300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521926" y="4953000"/>
            <a:ext cx="12300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521926" y="5029200"/>
            <a:ext cx="12300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59526" y="5410200"/>
            <a:ext cx="1534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59526" y="5486400"/>
            <a:ext cx="1534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542212" y="5334000"/>
            <a:ext cx="1534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542212" y="5410200"/>
            <a:ext cx="1534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122613" y="452735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গ. </a:t>
            </a:r>
            <a:r>
              <a:rPr lang="en-US" dirty="0" err="1" smtClean="0">
                <a:solidFill>
                  <a:srgbClr val="002060"/>
                </a:solidFill>
              </a:rPr>
              <a:t>বিবরণী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ছকে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হিসাব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সমীকরনের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প্রভাব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নির্ণয়</a:t>
            </a:r>
            <a:r>
              <a:rPr lang="en-US" dirty="0" smtClean="0">
                <a:solidFill>
                  <a:srgbClr val="002060"/>
                </a:solidFill>
              </a:rPr>
              <a:t>-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8014" y="1097280"/>
          <a:ext cx="11201398" cy="51511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168841"/>
                <a:gridCol w="1558455"/>
                <a:gridCol w="1655859"/>
                <a:gridCol w="389614"/>
                <a:gridCol w="1655859"/>
                <a:gridCol w="1850666"/>
                <a:gridCol w="2922104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তারিখ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সম্পদ</a:t>
                      </a:r>
                      <a:r>
                        <a:rPr lang="en-US" sz="2800" baseline="0" dirty="0" smtClean="0"/>
                        <a:t> (A)</a:t>
                      </a:r>
                      <a:endParaRPr lang="en-US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দায়</a:t>
                      </a:r>
                      <a:r>
                        <a:rPr lang="en-US" sz="2400" dirty="0" smtClean="0"/>
                        <a:t> (L) +  </a:t>
                      </a:r>
                      <a:r>
                        <a:rPr lang="en-US" sz="2400" dirty="0" err="1" smtClean="0"/>
                        <a:t>মালিকানা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সত্ব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err="1" smtClean="0"/>
                        <a:t>মন্তব্য</a:t>
                      </a:r>
                      <a:endParaRPr lang="en-US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২০১৮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নগদ</a:t>
                      </a:r>
                      <a:endParaRPr lang="en-US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আসবাবপত্র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প্রদেয়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হিসাব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মূলধন</a:t>
                      </a:r>
                      <a:endParaRPr lang="en-US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dirty="0" smtClean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জুন-১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১২০০০০০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৫০০০০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১৭০০০০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মূলধন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বিনিয়েগ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করা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হলো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১২০০০০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৫০০০০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১৭০০০০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জুন-৬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(২৮৫০০)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(২৮৫০০)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ক্রয়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করা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হলো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৯১৫০০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৫০০০০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১৪১৫০০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জুন-১০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১৮০০০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১৮০০০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বিক্রয়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করা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হলো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১০৯৫০০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৫০০০০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১৫৯৫০০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জুন-১২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১০০০০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১০০০০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ধারে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সম্পত্তি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এয়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১০৯৫০০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৬০০০০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১০০০০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১৫৯৫০০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১৬৯৫০০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১৬৯৫০০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903412" y="5715000"/>
            <a:ext cx="12300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03412" y="5791200"/>
            <a:ext cx="12300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68926" y="5713412"/>
            <a:ext cx="12300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68926" y="5789612"/>
            <a:ext cx="12300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26326" y="5713412"/>
            <a:ext cx="12300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26326" y="5789612"/>
            <a:ext cx="12300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89812" y="5713412"/>
            <a:ext cx="12300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89812" y="5789612"/>
            <a:ext cx="12300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89212" y="6170612"/>
            <a:ext cx="1534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89212" y="6246812"/>
            <a:ext cx="1534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23012" y="6170612"/>
            <a:ext cx="1534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23012" y="6246812"/>
            <a:ext cx="1534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122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2" y="1295400"/>
            <a:ext cx="11201400" cy="5181600"/>
          </a:xfrm>
          <a:prstGeom prst="rect">
            <a:avLst/>
          </a:prstGeom>
          <a:noFill/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752238" y="381000"/>
            <a:ext cx="10515600" cy="914399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নিচের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প্রশ্নটি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032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418012" y="681335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ক. </a:t>
            </a:r>
            <a:r>
              <a:rPr lang="as-IN" dirty="0" smtClean="0">
                <a:solidFill>
                  <a:srgbClr val="002060"/>
                </a:solidFill>
              </a:rPr>
              <a:t>মালিকানাস</a:t>
            </a:r>
            <a:r>
              <a:rPr lang="en-US" dirty="0" err="1" smtClean="0">
                <a:solidFill>
                  <a:srgbClr val="002060"/>
                </a:solidFill>
              </a:rPr>
              <a:t>্ব</a:t>
            </a:r>
            <a:r>
              <a:rPr lang="as-IN" dirty="0" smtClean="0">
                <a:solidFill>
                  <a:srgbClr val="002060"/>
                </a:solidFill>
              </a:rPr>
              <a:t>ত্ব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বৃদ্ধির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পরিমান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নির্ণয়</a:t>
            </a:r>
            <a:r>
              <a:rPr lang="en-US" dirty="0" smtClean="0">
                <a:solidFill>
                  <a:srgbClr val="002060"/>
                </a:solidFill>
              </a:rPr>
              <a:t>-</a:t>
            </a:r>
            <a:endParaRPr lang="en-US" dirty="0"/>
          </a:p>
        </p:txBody>
      </p:sp>
      <p:pic>
        <p:nvPicPr>
          <p:cNvPr id="12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2" y="304800"/>
            <a:ext cx="3886200" cy="6172200"/>
          </a:xfrm>
          <a:prstGeom prst="rect">
            <a:avLst/>
          </a:prstGeom>
          <a:noFill/>
        </p:spPr>
      </p:pic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70412" y="1447800"/>
          <a:ext cx="7010400" cy="318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5400"/>
                <a:gridCol w="2362200"/>
                <a:gridCol w="1905000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তারিখ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বিবরণ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টাকা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টাকা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২০১৮</a:t>
                      </a:r>
                    </a:p>
                    <a:p>
                      <a:pPr algn="l"/>
                      <a:r>
                        <a:rPr lang="en-US" sz="1600" b="1" dirty="0" smtClean="0"/>
                        <a:t>জানু-১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1" dirty="0" smtClean="0"/>
                    </a:p>
                    <a:p>
                      <a:pPr algn="l"/>
                      <a:r>
                        <a:rPr lang="en-US" sz="1600" b="1" dirty="0" err="1" smtClean="0"/>
                        <a:t>মূলধন</a:t>
                      </a:r>
                      <a:r>
                        <a:rPr lang="en-US" sz="1600" b="1" dirty="0" smtClean="0"/>
                        <a:t> </a:t>
                      </a:r>
                    </a:p>
                    <a:p>
                      <a:pPr algn="l"/>
                      <a:r>
                        <a:rPr lang="en-US" sz="1400" b="0" dirty="0" smtClean="0"/>
                        <a:t>(</a:t>
                      </a:r>
                      <a:r>
                        <a:rPr lang="en-US" sz="1400" b="0" dirty="0" err="1" smtClean="0"/>
                        <a:t>নগদ</a:t>
                      </a:r>
                      <a:r>
                        <a:rPr lang="en-US" sz="1400" b="0" dirty="0" smtClean="0"/>
                        <a:t> ২০০০০০+ব্যাংক</a:t>
                      </a:r>
                      <a:r>
                        <a:rPr lang="en-US" sz="1400" b="0" baseline="0" dirty="0" smtClean="0"/>
                        <a:t> ১০০০০০)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/>
                    </a:p>
                    <a:p>
                      <a:pPr algn="ctr"/>
                      <a:r>
                        <a:rPr lang="en-US" sz="1600" b="1" dirty="0" smtClean="0"/>
                        <a:t>৩০০০০০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জানু-১০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বাদ</a:t>
                      </a:r>
                      <a:r>
                        <a:rPr lang="en-US" sz="1600" b="1" dirty="0" smtClean="0"/>
                        <a:t>:- </a:t>
                      </a:r>
                      <a:r>
                        <a:rPr lang="en-US" sz="1600" b="1" dirty="0" err="1" smtClean="0"/>
                        <a:t>উপযোগ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বিল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প্রদান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(২০০০০)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জানু-২০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যোগ</a:t>
                      </a:r>
                      <a:r>
                        <a:rPr lang="en-US" sz="1600" b="1" dirty="0" smtClean="0"/>
                        <a:t>: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সেবা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আয়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১৫০০০০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জানু-৩০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বাদ</a:t>
                      </a:r>
                      <a:r>
                        <a:rPr lang="en-US" sz="1600" b="1" dirty="0" smtClean="0"/>
                        <a:t>:- </a:t>
                      </a:r>
                      <a:r>
                        <a:rPr lang="en-US" sz="1600" b="1" dirty="0" err="1" smtClean="0"/>
                        <a:t>ভাড়া</a:t>
                      </a:r>
                      <a:r>
                        <a:rPr lang="en-US" sz="1600" b="1" dirty="0" smtClean="0"/>
                        <a:t>  </a:t>
                      </a:r>
                      <a:r>
                        <a:rPr lang="en-US" sz="1600" b="1" dirty="0" err="1" smtClean="0"/>
                        <a:t>হিসাব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dirty="0" smtClean="0"/>
                        <a:t>{(৬০০০০÷৩)×১}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(২০০০০)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১৭০০০০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as-IN" sz="1800" dirty="0" smtClean="0">
                          <a:solidFill>
                            <a:schemeClr val="tx1"/>
                          </a:solidFill>
                        </a:rPr>
                        <a:t>মালিকানাস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্ব</a:t>
                      </a:r>
                      <a:r>
                        <a:rPr lang="as-IN" sz="1800" dirty="0" smtClean="0">
                          <a:solidFill>
                            <a:schemeClr val="tx1"/>
                          </a:solidFill>
                        </a:rPr>
                        <a:t>ত্ব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বৃদ্ধির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পরিমান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১৭০০০০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8228012" y="4038600"/>
            <a:ext cx="18288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056812" y="4038600"/>
            <a:ext cx="1534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V="1">
            <a:off x="1179514" y="3467099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056812" y="4572000"/>
            <a:ext cx="1513114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056812" y="4495800"/>
            <a:ext cx="15240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436811" y="681335"/>
            <a:ext cx="769620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ক. </a:t>
            </a:r>
            <a:r>
              <a:rPr lang="as-IN" sz="3600" dirty="0" smtClean="0">
                <a:solidFill>
                  <a:srgbClr val="002060"/>
                </a:solidFill>
              </a:rPr>
              <a:t>মালিকানাস</a:t>
            </a:r>
            <a:r>
              <a:rPr lang="en-US" sz="3600" dirty="0" err="1" smtClean="0">
                <a:solidFill>
                  <a:srgbClr val="002060"/>
                </a:solidFill>
              </a:rPr>
              <a:t>্ব</a:t>
            </a:r>
            <a:r>
              <a:rPr lang="as-IN" sz="3600" dirty="0" smtClean="0">
                <a:solidFill>
                  <a:srgbClr val="002060"/>
                </a:solidFill>
              </a:rPr>
              <a:t>ত্ব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বৃদ্ধির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পরিমান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নির্ণয়</a:t>
            </a:r>
            <a:r>
              <a:rPr lang="en-US" sz="3600" dirty="0" smtClean="0">
                <a:solidFill>
                  <a:srgbClr val="002060"/>
                </a:solidFill>
              </a:rPr>
              <a:t>-</a:t>
            </a:r>
            <a:endParaRPr lang="en-US" sz="3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8012" y="1447800"/>
          <a:ext cx="10820400" cy="33764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99422"/>
                <a:gridCol w="4096578"/>
                <a:gridCol w="2514600"/>
                <a:gridCol w="2209800"/>
              </a:tblGrid>
              <a:tr h="63321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তারিখ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বিবরণ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38385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২০১৮</a:t>
                      </a:r>
                    </a:p>
                    <a:p>
                      <a:pPr algn="l"/>
                      <a:r>
                        <a:rPr lang="en-US" sz="2000" b="1" dirty="0" smtClean="0"/>
                        <a:t>জানু-১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 smtClean="0"/>
                    </a:p>
                    <a:p>
                      <a:pPr algn="l"/>
                      <a:r>
                        <a:rPr lang="en-US" sz="2000" b="1" dirty="0" err="1" smtClean="0"/>
                        <a:t>মূলধন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baseline="0" dirty="0" smtClean="0"/>
                        <a:t>  </a:t>
                      </a:r>
                      <a:r>
                        <a:rPr lang="en-US" sz="1800" b="0" dirty="0" smtClean="0"/>
                        <a:t>(</a:t>
                      </a:r>
                      <a:r>
                        <a:rPr lang="en-US" sz="1800" b="0" dirty="0" err="1" smtClean="0"/>
                        <a:t>নগদ</a:t>
                      </a:r>
                      <a:r>
                        <a:rPr lang="en-US" sz="1800" b="0" dirty="0" smtClean="0"/>
                        <a:t> ২০০০০০+ব্যাংক</a:t>
                      </a:r>
                      <a:r>
                        <a:rPr lang="en-US" sz="1800" b="0" baseline="0" dirty="0" smtClean="0"/>
                        <a:t> ১০০০০০)</a:t>
                      </a:r>
                      <a:endParaRPr lang="en-US" sz="18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/>
                    </a:p>
                    <a:p>
                      <a:pPr algn="ctr"/>
                      <a:r>
                        <a:rPr lang="en-US" sz="2000" b="1" dirty="0" smtClean="0"/>
                        <a:t>৩০০০০০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3183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জানু-১০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বাদ</a:t>
                      </a:r>
                      <a:r>
                        <a:rPr lang="en-US" sz="2000" b="1" dirty="0" smtClean="0"/>
                        <a:t>:- </a:t>
                      </a:r>
                      <a:r>
                        <a:rPr lang="en-US" sz="2000" b="1" dirty="0" err="1" smtClean="0"/>
                        <a:t>উপযোগ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বিল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প্রদান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(২০০০০)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3183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জানু-২০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যোগ</a:t>
                      </a:r>
                      <a:r>
                        <a:rPr lang="en-US" sz="2000" b="1" dirty="0" smtClean="0"/>
                        <a:t>: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সেবা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আয়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১৫০০০০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5234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জানু-৩০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বাদ</a:t>
                      </a:r>
                      <a:r>
                        <a:rPr lang="en-US" sz="2000" b="1" dirty="0" smtClean="0"/>
                        <a:t>:- </a:t>
                      </a:r>
                      <a:r>
                        <a:rPr lang="en-US" sz="2000" b="1" dirty="0" err="1" smtClean="0"/>
                        <a:t>ভাড়া</a:t>
                      </a:r>
                      <a:r>
                        <a:rPr lang="en-US" sz="2000" b="1" dirty="0" smtClean="0"/>
                        <a:t>  </a:t>
                      </a:r>
                      <a:r>
                        <a:rPr lang="en-US" sz="2000" b="1" dirty="0" err="1" smtClean="0"/>
                        <a:t>হিসাব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dirty="0" smtClean="0"/>
                        <a:t>{(৬০০০০÷৩)×১}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(২০০০০)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১৭০০০০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3215"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as-IN" sz="1800" dirty="0" smtClean="0">
                          <a:solidFill>
                            <a:schemeClr val="tx1"/>
                          </a:solidFill>
                        </a:rPr>
                        <a:t>মালিকানাস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্ব</a:t>
                      </a:r>
                      <a:r>
                        <a:rPr lang="as-IN" sz="1800" dirty="0" smtClean="0">
                          <a:solidFill>
                            <a:schemeClr val="tx1"/>
                          </a:solidFill>
                        </a:rPr>
                        <a:t>ত্ব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বৃদ্ধির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পরিমান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১৭০০০০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6700699" y="4191353"/>
            <a:ext cx="3813313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066212" y="4191000"/>
            <a:ext cx="2369063" cy="194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218612" y="4724400"/>
            <a:ext cx="2198914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18612" y="4646612"/>
            <a:ext cx="22098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722812" y="452735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খ. </a:t>
            </a:r>
            <a:r>
              <a:rPr lang="en-US" dirty="0" err="1" smtClean="0">
                <a:solidFill>
                  <a:srgbClr val="002060"/>
                </a:solidFill>
              </a:rPr>
              <a:t>ক্রেডিট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ভাউচার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পরিমাণ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নির্ণয়</a:t>
            </a:r>
            <a:r>
              <a:rPr lang="en-US" dirty="0" smtClean="0">
                <a:solidFill>
                  <a:srgbClr val="002060"/>
                </a:solidFill>
              </a:rPr>
              <a:t> -</a:t>
            </a:r>
            <a:endParaRPr lang="en-US" dirty="0"/>
          </a:p>
        </p:txBody>
      </p:sp>
      <p:pic>
        <p:nvPicPr>
          <p:cNvPr id="16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2" y="304800"/>
            <a:ext cx="4114800" cy="6172200"/>
          </a:xfrm>
          <a:prstGeom prst="rect">
            <a:avLst/>
          </a:prstGeom>
          <a:noFill/>
        </p:spPr>
      </p:pic>
      <p:grpSp>
        <p:nvGrpSpPr>
          <p:cNvPr id="40" name="Group 39"/>
          <p:cNvGrpSpPr/>
          <p:nvPr/>
        </p:nvGrpSpPr>
        <p:grpSpPr>
          <a:xfrm>
            <a:off x="4570412" y="1004532"/>
            <a:ext cx="7086600" cy="4786668"/>
            <a:chOff x="2275285" y="2438400"/>
            <a:chExt cx="8520161" cy="4940306"/>
          </a:xfrm>
        </p:grpSpPr>
        <p:sp>
          <p:nvSpPr>
            <p:cNvPr id="41" name="TextBox 40"/>
            <p:cNvSpPr txBox="1"/>
            <p:nvPr/>
          </p:nvSpPr>
          <p:spPr>
            <a:xfrm>
              <a:off x="2438400" y="3142340"/>
              <a:ext cx="3146031" cy="54001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002060"/>
                  </a:solidFill>
                </a:rPr>
                <a:t>ক্রেডিট</a:t>
              </a:r>
              <a:r>
                <a:rPr lang="en-US" sz="1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1400" b="1" dirty="0" err="1" smtClean="0">
                  <a:solidFill>
                    <a:srgbClr val="002060"/>
                  </a:solidFill>
                </a:rPr>
                <a:t>ভাউচার</a:t>
              </a:r>
              <a:r>
                <a:rPr lang="en-US" sz="1400" b="1" dirty="0" smtClean="0">
                  <a:solidFill>
                    <a:srgbClr val="002060"/>
                  </a:solidFill>
                </a:rPr>
                <a:t>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- </a:t>
              </a:r>
              <a:r>
                <a:rPr lang="en-US" sz="1400" b="1" dirty="0" smtClean="0">
                  <a:solidFill>
                    <a:srgbClr val="002060"/>
                  </a:solidFill>
                  <a:latin typeface="Vrinda" pitchFamily="34" charset="0"/>
                  <a:cs typeface="Vrinda" pitchFamily="34" charset="0"/>
                </a:rPr>
                <a:t>-----</a:t>
              </a:r>
              <a:endParaRPr lang="en-US" sz="1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1400" b="1" dirty="0" err="1" smtClean="0">
                  <a:solidFill>
                    <a:srgbClr val="002060"/>
                  </a:solidFill>
                </a:rPr>
                <a:t>হিসাব</a:t>
              </a:r>
              <a:r>
                <a:rPr lang="en-US" sz="1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1400" b="1" dirty="0" err="1" smtClean="0">
                  <a:solidFill>
                    <a:srgbClr val="002060"/>
                  </a:solidFill>
                </a:rPr>
                <a:t>খাতের</a:t>
              </a:r>
              <a:r>
                <a:rPr lang="en-US" sz="1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1400" b="1" dirty="0" err="1" smtClean="0">
                  <a:solidFill>
                    <a:srgbClr val="002060"/>
                  </a:solidFill>
                </a:rPr>
                <a:t>নাম</a:t>
              </a:r>
              <a:r>
                <a:rPr lang="en-US" sz="1400" b="1" dirty="0" smtClean="0">
                  <a:solidFill>
                    <a:srgbClr val="002060"/>
                  </a:solidFill>
                </a:rPr>
                <a:t> : </a:t>
              </a:r>
              <a:r>
                <a:rPr lang="en-US" sz="1400" b="1" dirty="0" err="1" smtClean="0">
                  <a:solidFill>
                    <a:srgbClr val="002060"/>
                  </a:solidFill>
                </a:rPr>
                <a:t>সেবা</a:t>
              </a:r>
              <a:r>
                <a:rPr lang="en-US" sz="1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1400" b="1" dirty="0" err="1" smtClean="0">
                  <a:solidFill>
                    <a:srgbClr val="002060"/>
                  </a:solidFill>
                </a:rPr>
                <a:t>আয়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48880" y="2581312"/>
              <a:ext cx="3664585" cy="889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রাঁধুনি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রেস্টুরেন্ট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1800" dirty="0" err="1" smtClean="0">
                  <a:solidFill>
                    <a:srgbClr val="002060"/>
                  </a:solidFill>
                </a:rPr>
                <a:t>ক্রেডিট</a:t>
              </a:r>
              <a:r>
                <a:rPr lang="en-US" sz="1800" dirty="0" smtClean="0">
                  <a:solidFill>
                    <a:srgbClr val="002060"/>
                  </a:solidFill>
                </a:rPr>
                <a:t> </a:t>
              </a:r>
              <a:r>
                <a:rPr lang="en-US" sz="1800" dirty="0" err="1" smtClean="0">
                  <a:solidFill>
                    <a:srgbClr val="002060"/>
                  </a:solidFill>
                </a:rPr>
                <a:t>ভাউচার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414622" y="2667001"/>
              <a:ext cx="2380824" cy="298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তারিখ : </a:t>
              </a:r>
              <a:r>
                <a:rPr lang="as-IN" sz="1600" dirty="0" smtClean="0">
                  <a:latin typeface="NikoshBAN" pitchFamily="2" charset="0"/>
                  <a:cs typeface="NikoshBAN" pitchFamily="2" charset="0"/>
                </a:rPr>
                <a:t>৮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. ১, </a:t>
              </a:r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২০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১৮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75285" y="2438400"/>
              <a:ext cx="8476059" cy="49403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4666914" y="2239269"/>
          <a:ext cx="6892191" cy="21803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256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5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06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89248">
                <a:tc>
                  <a:txBody>
                    <a:bodyPr/>
                    <a:lstStyle/>
                    <a:p>
                      <a:pPr algn="ctr"/>
                      <a:r>
                        <a:rPr lang="bn-BD" sz="2600" dirty="0">
                          <a:latin typeface="NikoshBAN" pitchFamily="2" charset="0"/>
                          <a:cs typeface="NikoshBAN" pitchFamily="2" charset="0"/>
                        </a:rPr>
                        <a:t>ক্রমিক নং</a:t>
                      </a:r>
                      <a:endParaRPr lang="en-US" sz="2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4385" marR="84385" marT="42193" marB="42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NikoshBAN" pitchFamily="2" charset="0"/>
                          <a:cs typeface="NikoshBAN" pitchFamily="2" charset="0"/>
                        </a:rPr>
                        <a:t>আয়ে</a:t>
                      </a:r>
                      <a:r>
                        <a:rPr lang="bn-BD" sz="2600" dirty="0" smtClean="0"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bn-BD" sz="2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600" baseline="0" dirty="0"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2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4385" marR="84385" marT="42193" marB="42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600" dirty="0">
                          <a:latin typeface="NikoshBAN" pitchFamily="2" charset="0"/>
                          <a:cs typeface="NikoshBAN" pitchFamily="2" charset="0"/>
                        </a:rPr>
                        <a:t>পরিমাণ (টাকা</a:t>
                      </a:r>
                      <a:r>
                        <a:rPr lang="bn-BD" sz="260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4385" marR="84385" marT="42193" marB="42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910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4385" marR="84385" marT="42193" marB="42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সেবা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আয়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খাবার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সরবরাহ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) {৬০০×২৫০}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4385" marR="84385" marT="42193" marB="42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>
                          <a:latin typeface="NikoshBAN" pitchFamily="2" charset="0"/>
                          <a:cs typeface="NikoshBAN" pitchFamily="2" charset="0"/>
                        </a:rPr>
                        <a:t>১,৫০,</a:t>
                      </a:r>
                      <a:r>
                        <a:rPr lang="as-IN" sz="2600" dirty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2600" dirty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as-IN" sz="2600" dirty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2600" dirty="0" smtClean="0">
                          <a:latin typeface="NikoshBAN" pitchFamily="2" charset="0"/>
                          <a:cs typeface="NikoshBAN" pitchFamily="2" charset="0"/>
                        </a:rPr>
                        <a:t>/-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>
                          <a:latin typeface="NikoshBAN" pitchFamily="2" charset="0"/>
                          <a:cs typeface="NikoshBAN" pitchFamily="2" charset="0"/>
                        </a:rPr>
                        <a:t>১,৫০,</a:t>
                      </a:r>
                      <a:r>
                        <a:rPr lang="as-IN" sz="2600" dirty="0" smtClean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2600" dirty="0" smtClean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as-IN" sz="2600" dirty="0" smtClean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2600" dirty="0" smtClean="0">
                          <a:latin typeface="NikoshBAN" pitchFamily="2" charset="0"/>
                          <a:cs typeface="NikoshBAN" pitchFamily="2" charset="0"/>
                        </a:rPr>
                        <a:t>/-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4385" marR="84385" marT="42193" marB="42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00CDE30A-C72A-416E-B69C-CCA00F6DE7FB}"/>
              </a:ext>
            </a:extLst>
          </p:cNvPr>
          <p:cNvCxnSpPr>
            <a:cxnSpLocks/>
          </p:cNvCxnSpPr>
          <p:nvPr/>
        </p:nvCxnSpPr>
        <p:spPr>
          <a:xfrm>
            <a:off x="9980612" y="3505200"/>
            <a:ext cx="1614550" cy="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787232A0-E284-4889-869B-BE81617D542C}"/>
              </a:ext>
            </a:extLst>
          </p:cNvPr>
          <p:cNvGrpSpPr/>
          <p:nvPr/>
        </p:nvGrpSpPr>
        <p:grpSpPr>
          <a:xfrm>
            <a:off x="10209212" y="3886200"/>
            <a:ext cx="1066800" cy="152400"/>
            <a:chOff x="8971723" y="5221386"/>
            <a:chExt cx="1041335" cy="18641"/>
          </a:xfrm>
        </p:grpSpPr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FED0AF35-220B-4C66-A430-14A1EBD7355A}"/>
                </a:ext>
              </a:extLst>
            </p:cNvPr>
            <p:cNvCxnSpPr/>
            <p:nvPr/>
          </p:nvCxnSpPr>
          <p:spPr>
            <a:xfrm>
              <a:off x="8971723" y="5240027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69C25AFE-9342-4CC1-856E-F72CFAD97BBF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21386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9469015" y="1625025"/>
            <a:ext cx="211179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গ্রহীতা</a:t>
            </a:r>
            <a:r>
              <a:rPr lang="en-US" sz="1600" b="1" dirty="0" err="1" smtClean="0">
                <a:solidFill>
                  <a:srgbClr val="002060"/>
                </a:solidFill>
              </a:rPr>
              <a:t>র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নাম</a:t>
            </a:r>
            <a:r>
              <a:rPr lang="en-US" sz="1600" b="1" dirty="0" smtClean="0">
                <a:solidFill>
                  <a:srgbClr val="002060"/>
                </a:solidFill>
              </a:rPr>
              <a:t> :</a:t>
            </a:r>
          </a:p>
          <a:p>
            <a:r>
              <a:rPr lang="en-US" sz="1600" b="1" dirty="0" err="1" smtClean="0">
                <a:solidFill>
                  <a:srgbClr val="002060"/>
                </a:solidFill>
              </a:rPr>
              <a:t>ঠিকান</a:t>
            </a:r>
            <a:r>
              <a:rPr lang="en-US" sz="1600" b="1" dirty="0" smtClean="0">
                <a:solidFill>
                  <a:srgbClr val="002060"/>
                </a:solidFill>
              </a:rPr>
              <a:t> : 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1600" b="1" dirty="0" smtClean="0">
                <a:solidFill>
                  <a:srgbClr val="002060"/>
                </a:solidFill>
                <a:latin typeface="Vrinda" pitchFamily="34" charset="0"/>
                <a:cs typeface="Vrinda" pitchFamily="34" charset="0"/>
              </a:rPr>
              <a:t>-----</a:t>
            </a:r>
            <a:endParaRPr lang="en-US" sz="1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46613" y="4495800"/>
            <a:ext cx="4345840" cy="3745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002060"/>
                </a:solidFill>
              </a:rPr>
              <a:t>টাকা</a:t>
            </a:r>
            <a:r>
              <a:rPr lang="en-US" sz="1800" dirty="0" smtClean="0">
                <a:solidFill>
                  <a:srgbClr val="002060"/>
                </a:solidFill>
              </a:rPr>
              <a:t> (</a:t>
            </a:r>
            <a:r>
              <a:rPr lang="en-US" sz="1800" dirty="0" err="1" smtClean="0">
                <a:solidFill>
                  <a:srgbClr val="002060"/>
                </a:solidFill>
              </a:rPr>
              <a:t>কথায়</a:t>
            </a:r>
            <a:r>
              <a:rPr lang="en-US" sz="1800" dirty="0" smtClean="0">
                <a:solidFill>
                  <a:srgbClr val="002060"/>
                </a:solidFill>
              </a:rPr>
              <a:t>): </a:t>
            </a:r>
            <a:r>
              <a:rPr lang="en-US" sz="1800" dirty="0" err="1" smtClean="0">
                <a:solidFill>
                  <a:srgbClr val="002060"/>
                </a:solidFill>
              </a:rPr>
              <a:t>এক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লক্ষ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পঞ্চাশ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হাজার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টাকা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মাত্র</a:t>
            </a:r>
            <a:r>
              <a:rPr lang="en-US" sz="1800" dirty="0" smtClean="0">
                <a:solidFill>
                  <a:srgbClr val="002060"/>
                </a:solidFill>
              </a:rPr>
              <a:t>।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646612" y="5254823"/>
            <a:ext cx="1905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</a:rPr>
              <a:t>ক্যাশিয়ারের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স্বাক্ষর</a:t>
            </a:r>
            <a:endParaRPr lang="en-US" sz="18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586250" y="5257800"/>
            <a:ext cx="179416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</a:rPr>
              <a:t>হিসাবরক্ষকের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স্বাক্ষর</a:t>
            </a:r>
            <a:endParaRPr lang="en-US" sz="18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8456612" y="5257800"/>
            <a:ext cx="16002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1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1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1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1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1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1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1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en-US" sz="1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1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1400" b="1" dirty="0" err="1" smtClean="0">
                <a:solidFill>
                  <a:srgbClr val="002060"/>
                </a:solidFill>
              </a:rPr>
              <a:t>কের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স্বাক্ষর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133012" y="5257800"/>
            <a:ext cx="1400326" cy="3121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গ্রহীতা</a:t>
            </a:r>
            <a:r>
              <a:rPr lang="en-US" sz="1400" b="1" dirty="0" err="1" smtClean="0">
                <a:solidFill>
                  <a:srgbClr val="002060"/>
                </a:solidFill>
              </a:rPr>
              <a:t>র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স্বাক্ষর</a:t>
            </a:r>
            <a:endParaRPr lang="en-US" sz="1800" b="1" dirty="0">
              <a:solidFill>
                <a:srgbClr val="00206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rot="16200000" flipV="1">
            <a:off x="1408111" y="3390899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69C25AFE-9342-4CC1-856E-F72CFAD97BBF}"/>
              </a:ext>
            </a:extLst>
          </p:cNvPr>
          <p:cNvCxnSpPr>
            <a:cxnSpLocks/>
          </p:cNvCxnSpPr>
          <p:nvPr/>
        </p:nvCxnSpPr>
        <p:spPr>
          <a:xfrm>
            <a:off x="4722812" y="5257800"/>
            <a:ext cx="1447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69C25AFE-9342-4CC1-856E-F72CFAD97BBF}"/>
              </a:ext>
            </a:extLst>
          </p:cNvPr>
          <p:cNvCxnSpPr>
            <a:cxnSpLocks/>
          </p:cNvCxnSpPr>
          <p:nvPr/>
        </p:nvCxnSpPr>
        <p:spPr>
          <a:xfrm>
            <a:off x="6704012" y="5257800"/>
            <a:ext cx="1447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69C25AFE-9342-4CC1-856E-F72CFAD97BBF}"/>
              </a:ext>
            </a:extLst>
          </p:cNvPr>
          <p:cNvCxnSpPr>
            <a:cxnSpLocks/>
          </p:cNvCxnSpPr>
          <p:nvPr/>
        </p:nvCxnSpPr>
        <p:spPr>
          <a:xfrm>
            <a:off x="8456612" y="5257800"/>
            <a:ext cx="1447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69C25AFE-9342-4CC1-856E-F72CFAD97BBF}"/>
              </a:ext>
            </a:extLst>
          </p:cNvPr>
          <p:cNvCxnSpPr>
            <a:cxnSpLocks/>
          </p:cNvCxnSpPr>
          <p:nvPr/>
        </p:nvCxnSpPr>
        <p:spPr>
          <a:xfrm>
            <a:off x="10133012" y="5257800"/>
            <a:ext cx="1447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989012" y="38100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খ. </a:t>
            </a:r>
            <a:r>
              <a:rPr lang="en-US" dirty="0" err="1" smtClean="0">
                <a:solidFill>
                  <a:srgbClr val="002060"/>
                </a:solidFill>
              </a:rPr>
              <a:t>ক্রেডিট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ভাউচার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নির্ণয়</a:t>
            </a:r>
            <a:r>
              <a:rPr lang="en-US" dirty="0" smtClean="0">
                <a:solidFill>
                  <a:srgbClr val="002060"/>
                </a:solidFill>
              </a:rPr>
              <a:t> -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1812" y="852132"/>
            <a:ext cx="11183086" cy="5612168"/>
            <a:chOff x="2275285" y="2438400"/>
            <a:chExt cx="8520161" cy="4940306"/>
          </a:xfrm>
        </p:grpSpPr>
        <p:sp>
          <p:nvSpPr>
            <p:cNvPr id="16" name="TextBox 15"/>
            <p:cNvSpPr txBox="1"/>
            <p:nvPr/>
          </p:nvSpPr>
          <p:spPr>
            <a:xfrm>
              <a:off x="2438400" y="3029835"/>
              <a:ext cx="3146031" cy="73151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2060"/>
                  </a:solidFill>
                </a:rPr>
                <a:t>ক্রেডিট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ভাউচার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bn-BD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b="1" dirty="0" smtClean="0">
                  <a:solidFill>
                    <a:srgbClr val="002060"/>
                  </a:solidFill>
                  <a:latin typeface="Vrinda" pitchFamily="34" charset="0"/>
                  <a:cs typeface="Vrinda" pitchFamily="34" charset="0"/>
                </a:rPr>
                <a:t>-----</a:t>
              </a:r>
              <a:endPara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b="1" dirty="0" err="1" smtClean="0">
                  <a:solidFill>
                    <a:srgbClr val="002060"/>
                  </a:solidFill>
                </a:rPr>
                <a:t>হিসাব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খাতের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নাম</a:t>
              </a:r>
              <a:r>
                <a:rPr lang="en-US" b="1" dirty="0" smtClean="0">
                  <a:solidFill>
                    <a:srgbClr val="002060"/>
                  </a:solidFill>
                </a:rPr>
                <a:t>: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সেবা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আয়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71199" y="2832323"/>
              <a:ext cx="3132102" cy="948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রাঁধুনি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রেস্টুরেন্ট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 smtClean="0">
                  <a:solidFill>
                    <a:srgbClr val="002060"/>
                  </a:solidFill>
                </a:rPr>
                <a:t>ক্রেডিট</a:t>
              </a:r>
              <a:r>
                <a:rPr lang="en-US" sz="3200" dirty="0" smtClean="0">
                  <a:solidFill>
                    <a:srgbClr val="002060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</a:rPr>
                <a:t>ভাউচার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14622" y="2667001"/>
              <a:ext cx="2380824" cy="40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তারিখ : </a:t>
              </a:r>
              <a:r>
                <a:rPr lang="as-IN" sz="2400" dirty="0" smtClean="0">
                  <a:latin typeface="NikoshBAN" pitchFamily="2" charset="0"/>
                  <a:cs typeface="NikoshBAN" pitchFamily="2" charset="0"/>
                </a:rPr>
                <a:t>৮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. ১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২০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১৮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75285" y="2798186"/>
              <a:ext cx="3797736" cy="40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75285" y="2438400"/>
              <a:ext cx="8476059" cy="49403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28314" y="2761353"/>
          <a:ext cx="10876298" cy="17537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185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634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942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2691">
                <a:tc>
                  <a:txBody>
                    <a:bodyPr/>
                    <a:lstStyle/>
                    <a:p>
                      <a:pPr algn="ctr"/>
                      <a:r>
                        <a:rPr lang="bn-BD" sz="2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ক্রমিক নং</a:t>
                      </a:r>
                      <a:endParaRPr lang="en-US" sz="2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4385" marR="84385" marT="42193" marB="42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আয়ে</a:t>
                      </a:r>
                      <a:r>
                        <a:rPr lang="bn-BD" sz="2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bn-BD" sz="26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60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2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4385" marR="84385" marT="42193" marB="42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পরিমাণ (টাকা</a:t>
                      </a:r>
                      <a:r>
                        <a:rPr lang="bn-BD" sz="2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4385" marR="84385" marT="42193" marB="42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31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6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4385" marR="84385" marT="42193" marB="42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err="1" smtClean="0">
                          <a:latin typeface="NikoshBAN" pitchFamily="2" charset="0"/>
                          <a:cs typeface="NikoshBAN" pitchFamily="2" charset="0"/>
                        </a:rPr>
                        <a:t>সেবা</a:t>
                      </a:r>
                      <a:r>
                        <a:rPr lang="en-US" sz="2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600" dirty="0" err="1" smtClean="0">
                          <a:latin typeface="NikoshBAN" pitchFamily="2" charset="0"/>
                          <a:cs typeface="NikoshBAN" pitchFamily="2" charset="0"/>
                        </a:rPr>
                        <a:t>আয়</a:t>
                      </a:r>
                      <a:r>
                        <a:rPr lang="en-US" sz="2600" baseline="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খাবার</a:t>
                      </a:r>
                      <a:r>
                        <a:rPr lang="en-US" sz="2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সরবরাহ</a:t>
                      </a:r>
                      <a:r>
                        <a:rPr lang="en-US" sz="2600" baseline="0" dirty="0" smtClean="0">
                          <a:latin typeface="NikoshBAN" pitchFamily="2" charset="0"/>
                          <a:cs typeface="NikoshBAN" pitchFamily="2" charset="0"/>
                        </a:rPr>
                        <a:t>) {৬০০×২৫০}</a:t>
                      </a:r>
                      <a:endParaRPr lang="en-US" sz="2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4385" marR="84385" marT="42193" marB="42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>
                          <a:latin typeface="NikoshBAN" pitchFamily="2" charset="0"/>
                          <a:cs typeface="NikoshBAN" pitchFamily="2" charset="0"/>
                        </a:rPr>
                        <a:t>১,৫০,</a:t>
                      </a:r>
                      <a:r>
                        <a:rPr lang="as-IN" sz="2600" dirty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2600" dirty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as-IN" sz="2600" dirty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2600" dirty="0" smtClean="0">
                          <a:latin typeface="NikoshBAN" pitchFamily="2" charset="0"/>
                          <a:cs typeface="NikoshBAN" pitchFamily="2" charset="0"/>
                        </a:rPr>
                        <a:t>/-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>
                          <a:latin typeface="NikoshBAN" pitchFamily="2" charset="0"/>
                          <a:cs typeface="NikoshBAN" pitchFamily="2" charset="0"/>
                        </a:rPr>
                        <a:t>১,৫০,</a:t>
                      </a:r>
                      <a:r>
                        <a:rPr lang="as-IN" sz="2600" dirty="0" smtClean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2600" dirty="0" smtClean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as-IN" sz="2600" dirty="0" smtClean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2600" dirty="0" smtClean="0">
                          <a:latin typeface="NikoshBAN" pitchFamily="2" charset="0"/>
                          <a:cs typeface="NikoshBAN" pitchFamily="2" charset="0"/>
                        </a:rPr>
                        <a:t>/-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4385" marR="84385" marT="42193" marB="421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00CDE30A-C72A-416E-B69C-CCA00F6DE7FB}"/>
              </a:ext>
            </a:extLst>
          </p:cNvPr>
          <p:cNvCxnSpPr>
            <a:cxnSpLocks/>
          </p:cNvCxnSpPr>
          <p:nvPr/>
        </p:nvCxnSpPr>
        <p:spPr>
          <a:xfrm>
            <a:off x="8990012" y="3657600"/>
            <a:ext cx="254785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787232A0-E284-4889-869B-BE81617D542C}"/>
              </a:ext>
            </a:extLst>
          </p:cNvPr>
          <p:cNvGrpSpPr/>
          <p:nvPr/>
        </p:nvGrpSpPr>
        <p:grpSpPr>
          <a:xfrm>
            <a:off x="9599612" y="4114800"/>
            <a:ext cx="1277177" cy="86084"/>
            <a:chOff x="8971723" y="5221386"/>
            <a:chExt cx="1041335" cy="1864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FED0AF35-220B-4C66-A430-14A1EBD7355A}"/>
                </a:ext>
              </a:extLst>
            </p:cNvPr>
            <p:cNvCxnSpPr/>
            <p:nvPr/>
          </p:nvCxnSpPr>
          <p:spPr>
            <a:xfrm>
              <a:off x="8971723" y="5240027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69C25AFE-9342-4CC1-856E-F72CFAD97BBF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21386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08012" y="4572000"/>
            <a:ext cx="6858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টাকা</a:t>
            </a:r>
            <a:r>
              <a:rPr lang="en-US" sz="2800" dirty="0" smtClean="0">
                <a:solidFill>
                  <a:srgbClr val="002060"/>
                </a:solidFill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</a:rPr>
              <a:t>কথায়</a:t>
            </a:r>
            <a:r>
              <a:rPr lang="en-US" sz="2800" dirty="0" smtClean="0">
                <a:solidFill>
                  <a:srgbClr val="002060"/>
                </a:solidFill>
              </a:rPr>
              <a:t>): </a:t>
            </a:r>
            <a:r>
              <a:rPr lang="en-US" sz="2800" dirty="0" err="1" smtClean="0">
                <a:solidFill>
                  <a:srgbClr val="002060"/>
                </a:solidFill>
              </a:rPr>
              <a:t>এক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লক্ষ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পঞ্চাশ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হাজার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টাকা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মাত্র</a:t>
            </a:r>
            <a:r>
              <a:rPr lang="en-US" sz="2800" dirty="0" smtClean="0">
                <a:solidFill>
                  <a:srgbClr val="002060"/>
                </a:solidFill>
              </a:rPr>
              <a:t>।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760412" y="5467290"/>
            <a:ext cx="24384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ক্যাশিয়ারের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স্বাক্ষর</a:t>
            </a:r>
            <a:endParaRPr 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579812" y="5467290"/>
            <a:ext cx="25908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হিসাবরক্ষকের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স্বাক্ষর</a:t>
            </a:r>
            <a:endParaRPr 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551612" y="5467290"/>
            <a:ext cx="22098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000" b="1" dirty="0" err="1" smtClean="0">
                <a:solidFill>
                  <a:srgbClr val="002060"/>
                </a:solidFill>
              </a:rPr>
              <a:t>কের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স্বাক্ষর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42412" y="5467290"/>
            <a:ext cx="22098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গ্রহীতা</a:t>
            </a:r>
            <a:r>
              <a:rPr lang="en-US" sz="2000" b="1" dirty="0" err="1" smtClean="0">
                <a:solidFill>
                  <a:srgbClr val="002060"/>
                </a:solidFill>
              </a:rPr>
              <a:t>র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স্বাক্ষর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09012" y="1524000"/>
            <a:ext cx="2971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গ্রহীতা</a:t>
            </a:r>
            <a:r>
              <a:rPr lang="en-US" sz="2000" b="1" dirty="0" err="1" smtClean="0">
                <a:solidFill>
                  <a:srgbClr val="002060"/>
                </a:solidFill>
              </a:rPr>
              <a:t>র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নাম</a:t>
            </a:r>
            <a:r>
              <a:rPr lang="en-US" sz="20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en-US" sz="2000" b="1" dirty="0" err="1" smtClean="0">
                <a:solidFill>
                  <a:srgbClr val="002060"/>
                </a:solidFill>
              </a:rPr>
              <a:t>ঠিকান</a:t>
            </a:r>
            <a:r>
              <a:rPr lang="en-US" sz="2000" b="1" dirty="0" smtClean="0">
                <a:solidFill>
                  <a:srgbClr val="002060"/>
                </a:solidFill>
              </a:rPr>
              <a:t> :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b="1" dirty="0" smtClean="0">
                <a:solidFill>
                  <a:srgbClr val="002060"/>
                </a:solidFill>
                <a:latin typeface="Vrinda" pitchFamily="34" charset="0"/>
                <a:cs typeface="Vrinda" pitchFamily="34" charset="0"/>
              </a:rPr>
              <a:t>-----</a:t>
            </a:r>
            <a:endPara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69C25AFE-9342-4CC1-856E-F72CFAD97BBF}"/>
              </a:ext>
            </a:extLst>
          </p:cNvPr>
          <p:cNvCxnSpPr>
            <a:cxnSpLocks/>
          </p:cNvCxnSpPr>
          <p:nvPr/>
        </p:nvCxnSpPr>
        <p:spPr>
          <a:xfrm>
            <a:off x="836612" y="5486400"/>
            <a:ext cx="2057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69C25AFE-9342-4CC1-856E-F72CFAD97BBF}"/>
              </a:ext>
            </a:extLst>
          </p:cNvPr>
          <p:cNvCxnSpPr>
            <a:cxnSpLocks/>
          </p:cNvCxnSpPr>
          <p:nvPr/>
        </p:nvCxnSpPr>
        <p:spPr>
          <a:xfrm>
            <a:off x="3732212" y="5486400"/>
            <a:ext cx="2057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69C25AFE-9342-4CC1-856E-F72CFAD97BBF}"/>
              </a:ext>
            </a:extLst>
          </p:cNvPr>
          <p:cNvCxnSpPr>
            <a:cxnSpLocks/>
          </p:cNvCxnSpPr>
          <p:nvPr/>
        </p:nvCxnSpPr>
        <p:spPr>
          <a:xfrm>
            <a:off x="6551612" y="5486400"/>
            <a:ext cx="2057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69C25AFE-9342-4CC1-856E-F72CFAD97BBF}"/>
              </a:ext>
            </a:extLst>
          </p:cNvPr>
          <p:cNvCxnSpPr>
            <a:cxnSpLocks/>
          </p:cNvCxnSpPr>
          <p:nvPr/>
        </p:nvCxnSpPr>
        <p:spPr>
          <a:xfrm>
            <a:off x="8990012" y="5486400"/>
            <a:ext cx="2057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47679" y="381000"/>
            <a:ext cx="11614133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284412" y="53340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" y="228600"/>
            <a:ext cx="1900238" cy="23622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55612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Online Class for Business Studies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Lesson:- Board Question: Dha-19 </a:t>
            </a:r>
            <a:r>
              <a:rPr lang="en-US" sz="2000" dirty="0" smtClean="0">
                <a:solidFill>
                  <a:srgbClr val="FFFF00"/>
                </a:solidFill>
              </a:rPr>
              <a:t>(3,4&amp;5)</a:t>
            </a:r>
            <a:endParaRPr lang="en-US" sz="1800" dirty="0" smtClean="0">
              <a:solidFill>
                <a:srgbClr val="FFFF00"/>
              </a:solidFill>
            </a:endParaRPr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Accounting, 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5812" y="4437743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96088" flipH="1" flipV="1">
            <a:off x="9103750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96088" flipH="1" flipV="1">
            <a:off x="9899110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2812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 smtClean="0">
                <a:solidFill>
                  <a:srgbClr val="002060"/>
                </a:solidFill>
              </a:rPr>
              <a:t>by- </a:t>
            </a:r>
            <a:r>
              <a:rPr lang="en-US" sz="4800" dirty="0" err="1" smtClean="0">
                <a:solidFill>
                  <a:srgbClr val="002060"/>
                </a:solidFill>
              </a:rPr>
              <a:t>Monoar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Hossen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Chowdhury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 err="1" smtClean="0">
                <a:solidFill>
                  <a:schemeClr val="tx1"/>
                </a:solidFill>
              </a:rPr>
              <a:t>B.Ed</a:t>
            </a:r>
            <a:r>
              <a:rPr lang="en-US" sz="2400" dirty="0" smtClean="0">
                <a:solidFill>
                  <a:schemeClr val="tx1"/>
                </a:solidFill>
              </a:rPr>
              <a:t> (NAEM), M.B.S (Accounting), B.B.S (Honors)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418012" y="38100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গ. </a:t>
            </a:r>
            <a:r>
              <a:rPr lang="en-US" dirty="0" err="1" smtClean="0">
                <a:solidFill>
                  <a:srgbClr val="002060"/>
                </a:solidFill>
              </a:rPr>
              <a:t>লেনদেনের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ডেবিট-ক্রেডিট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নির্ণয়</a:t>
            </a:r>
            <a:r>
              <a:rPr lang="en-US" dirty="0" smtClean="0">
                <a:solidFill>
                  <a:srgbClr val="002060"/>
                </a:solidFill>
              </a:rPr>
              <a:t> -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5212" y="685800"/>
            <a:ext cx="6477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জনাব</a:t>
            </a:r>
            <a:r>
              <a:rPr lang="en-US" dirty="0" smtClean="0"/>
              <a:t> </a:t>
            </a:r>
            <a:r>
              <a:rPr lang="en-US" dirty="0" err="1" smtClean="0"/>
              <a:t>রাতুল</a:t>
            </a:r>
            <a:endParaRPr lang="en-US" dirty="0" smtClean="0"/>
          </a:p>
          <a:p>
            <a:pPr algn="ctr"/>
            <a:r>
              <a:rPr lang="en-US" sz="1400" dirty="0" err="1" smtClean="0">
                <a:solidFill>
                  <a:srgbClr val="002060"/>
                </a:solidFill>
              </a:rPr>
              <a:t>লেনদেনের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ডেবিট-ক্রেডিট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নির্ণয়</a:t>
            </a:r>
            <a:endParaRPr lang="en-US" sz="1400" dirty="0"/>
          </a:p>
        </p:txBody>
      </p:sp>
      <p:pic>
        <p:nvPicPr>
          <p:cNvPr id="18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2" y="304800"/>
            <a:ext cx="3962400" cy="6172200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 rot="16200000" flipV="1">
            <a:off x="1255714" y="3467099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570412" y="1447800"/>
          <a:ext cx="7239000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80273"/>
                <a:gridCol w="3068707"/>
                <a:gridCol w="1495010"/>
                <a:gridCol w="1495010"/>
              </a:tblGrid>
              <a:tr h="3024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তারিখ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বিবরণ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ডেবিট-ক্রেডিট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56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২০১৮</a:t>
                      </a:r>
                    </a:p>
                    <a:p>
                      <a:pPr algn="l"/>
                      <a:r>
                        <a:rPr lang="en-US" sz="1800" dirty="0" smtClean="0"/>
                        <a:t>জানু-৭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 smtClean="0"/>
                    </a:p>
                    <a:p>
                      <a:pPr algn="l"/>
                      <a:r>
                        <a:rPr lang="en-US" sz="1800" dirty="0" err="1" smtClean="0"/>
                        <a:t>অগ্রিম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অফিস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ভাড়া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হিসাব</a:t>
                      </a:r>
                      <a:endParaRPr lang="en-US" sz="1800" baseline="0" dirty="0" smtClean="0"/>
                    </a:p>
                    <a:p>
                      <a:pPr algn="l"/>
                      <a:r>
                        <a:rPr lang="en-US" sz="1800" baseline="0" dirty="0" smtClean="0"/>
                        <a:t>	</a:t>
                      </a:r>
                      <a:r>
                        <a:rPr lang="en-US" sz="1800" baseline="0" dirty="0" err="1" smtClean="0"/>
                        <a:t>নগদান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হিসাব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ডেবিট</a:t>
                      </a:r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ক্রেডিট</a:t>
                      </a:r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৬০,০০০/-</a:t>
                      </a: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৬০,০০০/-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97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জানু-১০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উপযোগ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বিল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হিসাব</a:t>
                      </a:r>
                      <a:endParaRPr lang="en-US" sz="1800" dirty="0" smtClean="0"/>
                    </a:p>
                    <a:p>
                      <a:pPr algn="l"/>
                      <a:r>
                        <a:rPr lang="en-US" sz="1800" baseline="0" dirty="0" smtClean="0"/>
                        <a:t>	</a:t>
                      </a:r>
                      <a:r>
                        <a:rPr lang="en-US" sz="1800" baseline="0" dirty="0" err="1" smtClean="0"/>
                        <a:t>নগদান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হিসাব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ডেবিট</a:t>
                      </a:r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ক্রেডিট</a:t>
                      </a:r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২০,০০০/-</a:t>
                      </a: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২০,০০০/-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97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জানু-১৫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err="1" smtClean="0"/>
                        <a:t>অফিস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সাপ্লাইজ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হিসাব</a:t>
                      </a:r>
                      <a:endParaRPr lang="en-US" sz="1800" baseline="0" dirty="0" smtClean="0"/>
                    </a:p>
                    <a:p>
                      <a:pPr algn="l"/>
                      <a:r>
                        <a:rPr lang="en-US" sz="1800" baseline="0" dirty="0" err="1" smtClean="0"/>
                        <a:t>পাওনাদা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হিসাব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400" baseline="0" dirty="0" smtClean="0"/>
                        <a:t>(</a:t>
                      </a:r>
                      <a:r>
                        <a:rPr lang="en-US" sz="1400" baseline="0" dirty="0" err="1" smtClean="0"/>
                        <a:t>সোনালী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এন্টারপ্রাইজ</a:t>
                      </a:r>
                      <a:r>
                        <a:rPr lang="en-US" sz="1400" baseline="0" dirty="0" smtClean="0"/>
                        <a:t>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ডেবিট</a:t>
                      </a:r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ক্রেডিট</a:t>
                      </a:r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৬,০০০/-</a:t>
                      </a: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৬,০০০/-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97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জানু-৩০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err="1" smtClean="0"/>
                        <a:t>অফিস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ভাড়া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err="1" smtClean="0"/>
                        <a:t>হিসাব</a:t>
                      </a:r>
                      <a:endParaRPr lang="en-US" sz="1800" dirty="0" smtClean="0"/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অগ্রিয়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অফিস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ভাড়া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err="1" smtClean="0"/>
                        <a:t>হিসাব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ডেবিট</a:t>
                      </a:r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ক্রেডিট</a:t>
                      </a:r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২০,০০০/-</a:t>
                      </a: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২০,০০০/-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2741612" y="8382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জনাব</a:t>
            </a:r>
            <a:r>
              <a:rPr lang="en-US" sz="3600" dirty="0" smtClean="0"/>
              <a:t> </a:t>
            </a:r>
            <a:r>
              <a:rPr lang="en-US" sz="3600" dirty="0" err="1" smtClean="0"/>
              <a:t>রাতুল</a:t>
            </a:r>
            <a:endParaRPr lang="en-US" sz="3600" dirty="0" smtClean="0"/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লেনদেনের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ডেবিট-ক্রেডিট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নির্ণয়</a:t>
            </a:r>
            <a:endParaRPr lang="en-US" sz="2000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531812" y="1752600"/>
          <a:ext cx="11201399" cy="472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6317"/>
                <a:gridCol w="4748420"/>
                <a:gridCol w="2313331"/>
                <a:gridCol w="2313331"/>
              </a:tblGrid>
              <a:tr h="49638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তারিখ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বিবরণ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</a:rPr>
                        <a:t>ডেবিট-ক্রেডিট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0971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২০১৮</a:t>
                      </a:r>
                    </a:p>
                    <a:p>
                      <a:pPr algn="l"/>
                      <a:r>
                        <a:rPr lang="en-US" sz="2800" dirty="0" smtClean="0"/>
                        <a:t>জানু-৭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 smtClean="0"/>
                    </a:p>
                    <a:p>
                      <a:pPr algn="l"/>
                      <a:r>
                        <a:rPr lang="en-US" sz="2800" dirty="0" err="1" smtClean="0"/>
                        <a:t>অগ্রিম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অফিস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ভাড়া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হিসাব</a:t>
                      </a:r>
                      <a:endParaRPr lang="en-US" sz="2800" baseline="0" dirty="0" smtClean="0"/>
                    </a:p>
                    <a:p>
                      <a:pPr algn="l"/>
                      <a:r>
                        <a:rPr lang="en-US" sz="2800" baseline="0" dirty="0" smtClean="0"/>
                        <a:t>	</a:t>
                      </a:r>
                      <a:r>
                        <a:rPr lang="en-US" sz="2800" baseline="0" dirty="0" err="1" smtClean="0"/>
                        <a:t>নগদান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হিসাব</a:t>
                      </a:r>
                      <a:endParaRPr lang="en-US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ডেবিট</a:t>
                      </a:r>
                      <a:endParaRPr lang="en-US" sz="28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ক্রেডিট</a:t>
                      </a:r>
                      <a:endParaRPr lang="en-US" sz="28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৬০,০০০/-</a:t>
                      </a: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৬০,০০০/-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জানু-১০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/>
                        <a:t>উপযোগ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বিল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হিসাব</a:t>
                      </a:r>
                      <a:endParaRPr lang="en-US" sz="2800" dirty="0" smtClean="0"/>
                    </a:p>
                    <a:p>
                      <a:pPr algn="l"/>
                      <a:r>
                        <a:rPr lang="en-US" sz="2800" baseline="0" dirty="0" smtClean="0"/>
                        <a:t>	</a:t>
                      </a:r>
                      <a:r>
                        <a:rPr lang="en-US" sz="2800" baseline="0" dirty="0" err="1" smtClean="0"/>
                        <a:t>নগদান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হিসাব</a:t>
                      </a:r>
                      <a:endParaRPr lang="en-US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ডেবিট</a:t>
                      </a:r>
                      <a:endParaRPr lang="en-US" sz="28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ক্রেডিট</a:t>
                      </a:r>
                      <a:endParaRPr lang="en-US" sz="28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২০,০০০/-</a:t>
                      </a: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২০,০০০/-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জানু-১৫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 smtClean="0"/>
                        <a:t>অফিস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সাপ্লাইজ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হিসাব</a:t>
                      </a:r>
                      <a:endParaRPr lang="en-US" sz="2800" baseline="0" dirty="0" smtClean="0"/>
                    </a:p>
                    <a:p>
                      <a:pPr algn="l"/>
                      <a:r>
                        <a:rPr lang="en-US" sz="2800" baseline="0" dirty="0" err="1" smtClean="0"/>
                        <a:t>পাওনাদা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হিসাব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000" baseline="0" dirty="0" smtClean="0"/>
                        <a:t>(</a:t>
                      </a:r>
                      <a:r>
                        <a:rPr lang="en-US" sz="2000" baseline="0" dirty="0" err="1" smtClean="0"/>
                        <a:t>সোনালী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এন্টারপ্রাইজ</a:t>
                      </a:r>
                      <a:r>
                        <a:rPr lang="en-US" sz="2000" baseline="0" dirty="0" smtClean="0"/>
                        <a:t>)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ডেবিট</a:t>
                      </a:r>
                      <a:endParaRPr lang="en-US" sz="28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ক্রেডিট</a:t>
                      </a:r>
                      <a:endParaRPr lang="en-US" sz="28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৬,০০০/-</a:t>
                      </a: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৬,০০০/-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জানু-৩০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 smtClean="0"/>
                        <a:t>অফিস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ভাড়া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err="1" smtClean="0"/>
                        <a:t>হিসাব</a:t>
                      </a:r>
                      <a:endParaRPr lang="en-US" sz="2800" dirty="0" smtClean="0"/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অগ্রিয়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অফিস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ভাড়া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err="1" smtClean="0"/>
                        <a:t>হিসাব</a:t>
                      </a:r>
                      <a:endParaRPr lang="en-US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ডেবিট</a:t>
                      </a:r>
                      <a:endParaRPr lang="en-US" sz="28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ক্রেডিট</a:t>
                      </a:r>
                      <a:endParaRPr lang="en-US" sz="28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২০,০০০/-</a:t>
                      </a: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২০,০০০/-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760412" y="405825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গ. </a:t>
            </a:r>
            <a:r>
              <a:rPr lang="en-US" sz="3200" dirty="0" err="1" smtClean="0">
                <a:solidFill>
                  <a:srgbClr val="002060"/>
                </a:solidFill>
              </a:rPr>
              <a:t>লেনদেনের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ডেবিট-ক্রেডিট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নির্ণয়</a:t>
            </a:r>
            <a:r>
              <a:rPr lang="en-US" sz="3200" dirty="0" smtClean="0">
                <a:solidFill>
                  <a:srgbClr val="002060"/>
                </a:solidFill>
              </a:rPr>
              <a:t> -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836612" y="381000"/>
            <a:ext cx="10515600" cy="914399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নিচের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প্রশ্নটি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026" name="Picture 2" descr="C:\Users\Mahveen\Desktop\Screenshot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6762" y="1295400"/>
            <a:ext cx="8553450" cy="5172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2" y="381000"/>
            <a:ext cx="4191000" cy="61722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rot="16200000" flipV="1">
            <a:off x="1331911" y="3467099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418012" y="681335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ক. </a:t>
            </a:r>
            <a:r>
              <a:rPr lang="en-US" b="1" dirty="0" err="1" smtClean="0">
                <a:solidFill>
                  <a:srgbClr val="002060"/>
                </a:solidFill>
              </a:rPr>
              <a:t>সাধারণ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জাবেদা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নির্ণয়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0412" y="2819400"/>
          <a:ext cx="7238999" cy="2514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0600"/>
                <a:gridCol w="3352800"/>
                <a:gridCol w="685800"/>
                <a:gridCol w="1143000"/>
                <a:gridCol w="10667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তারিখ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বিবরণ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খ.পৃ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Dr. </a:t>
                      </a:r>
                      <a:r>
                        <a:rPr lang="en-US" sz="1600" dirty="0" err="1" smtClean="0"/>
                        <a:t>টাকা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Cr. </a:t>
                      </a:r>
                      <a:r>
                        <a:rPr lang="en-US" sz="1600" dirty="0" err="1" smtClean="0"/>
                        <a:t>টাকা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২০১৭</a:t>
                      </a:r>
                    </a:p>
                    <a:p>
                      <a:pPr algn="l"/>
                      <a:r>
                        <a:rPr lang="en-US" sz="1600" b="1" dirty="0" smtClean="0"/>
                        <a:t>জুন-১</a:t>
                      </a:r>
                      <a:endParaRPr lang="en-US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1" dirty="0" smtClean="0"/>
                    </a:p>
                    <a:p>
                      <a:pPr algn="l"/>
                      <a:r>
                        <a:rPr lang="en-US" sz="1600" b="1" dirty="0" err="1" smtClean="0"/>
                        <a:t>নগদান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হিসাব</a:t>
                      </a:r>
                      <a:r>
                        <a:rPr lang="en-US" sz="1600" b="1" dirty="0" smtClean="0"/>
                        <a:t> (৮০,০০০+২০,০০০)</a:t>
                      </a:r>
                      <a:r>
                        <a:rPr lang="en-US" sz="1600" dirty="0" smtClean="0"/>
                        <a:t> Dr. </a:t>
                      </a:r>
                      <a:endParaRPr lang="en-US" sz="1600" b="1" dirty="0" smtClean="0"/>
                    </a:p>
                    <a:p>
                      <a:pPr algn="l"/>
                      <a:r>
                        <a:rPr lang="en-US" sz="1600" b="1" dirty="0" err="1" smtClean="0"/>
                        <a:t>ভূমি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হিসাব</a:t>
                      </a:r>
                      <a:r>
                        <a:rPr lang="en-US" sz="1600" b="1" dirty="0" smtClean="0"/>
                        <a:t> -----------------------------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dirty="0" smtClean="0"/>
                        <a:t>Dr. </a:t>
                      </a:r>
                      <a:endParaRPr lang="en-US" sz="1600" b="1" dirty="0" smtClean="0"/>
                    </a:p>
                    <a:p>
                      <a:pPr algn="l"/>
                      <a:r>
                        <a:rPr lang="en-US" sz="1600" b="1" dirty="0" smtClean="0"/>
                        <a:t>	</a:t>
                      </a:r>
                      <a:r>
                        <a:rPr lang="en-US" sz="1600" b="1" dirty="0" err="1" smtClean="0"/>
                        <a:t>ঋণ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হিসাব</a:t>
                      </a:r>
                      <a:r>
                        <a:rPr lang="en-US" sz="1600" b="1" baseline="0" dirty="0" smtClean="0"/>
                        <a:t>-----------  </a:t>
                      </a:r>
                      <a:r>
                        <a:rPr lang="en-US" sz="1600" dirty="0" smtClean="0"/>
                        <a:t>Cr. </a:t>
                      </a:r>
                      <a:endParaRPr lang="en-US" sz="1600" b="1" dirty="0" smtClean="0"/>
                    </a:p>
                    <a:p>
                      <a:pPr algn="l"/>
                      <a:r>
                        <a:rPr lang="en-US" sz="1600" b="1" dirty="0" smtClean="0"/>
                        <a:t>	</a:t>
                      </a:r>
                      <a:r>
                        <a:rPr lang="en-US" sz="1600" b="1" dirty="0" err="1" smtClean="0"/>
                        <a:t>মূলধন</a:t>
                      </a:r>
                      <a:r>
                        <a:rPr lang="en-US" sz="1600" b="1" dirty="0" smtClean="0"/>
                        <a:t> ----------------</a:t>
                      </a:r>
                      <a:r>
                        <a:rPr lang="en-US" sz="1600" dirty="0" smtClean="0"/>
                        <a:t>Cr. </a:t>
                      </a:r>
                      <a:endParaRPr lang="en-US" sz="1600" b="1" dirty="0" smtClean="0"/>
                    </a:p>
                    <a:p>
                      <a:pPr algn="l"/>
                      <a:r>
                        <a:rPr lang="en-US" sz="1600" b="0" dirty="0" smtClean="0"/>
                        <a:t>(</a:t>
                      </a:r>
                      <a:r>
                        <a:rPr lang="en-US" sz="1600" b="0" dirty="0" err="1" smtClean="0"/>
                        <a:t>নগদ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টাকা</a:t>
                      </a:r>
                      <a:r>
                        <a:rPr lang="en-US" sz="1600" b="0" dirty="0" smtClean="0"/>
                        <a:t> , </a:t>
                      </a:r>
                      <a:r>
                        <a:rPr lang="en-US" sz="1600" b="0" dirty="0" err="1" smtClean="0"/>
                        <a:t>ভূমি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dirty="0" smtClean="0"/>
                        <a:t>ও </a:t>
                      </a:r>
                      <a:r>
                        <a:rPr lang="en-US" sz="1600" b="0" dirty="0" err="1" smtClean="0"/>
                        <a:t>ঋণ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নিয়ে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ব্যবসায়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শুরু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করলেন</a:t>
                      </a:r>
                      <a:r>
                        <a:rPr lang="en-US" sz="1600" b="0" baseline="0" dirty="0" smtClean="0"/>
                        <a:t>।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baseline="0" dirty="0" smtClean="0"/>
                        <a:t>)</a:t>
                      </a:r>
                      <a:endParaRPr lang="en-US" sz="16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/>
                    </a:p>
                    <a:p>
                      <a:pPr algn="ctr"/>
                      <a:r>
                        <a:rPr lang="en-US" sz="1600" b="1" dirty="0" smtClean="0"/>
                        <a:t>১০০,০০০</a:t>
                      </a:r>
                    </a:p>
                    <a:p>
                      <a:pPr algn="ctr"/>
                      <a:r>
                        <a:rPr lang="en-US" sz="1600" b="1" dirty="0" smtClean="0"/>
                        <a:t>২০০,০০০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 smtClean="0"/>
                    </a:p>
                    <a:p>
                      <a:pPr algn="r"/>
                      <a:endParaRPr lang="en-US" sz="1600" b="1" dirty="0" smtClean="0"/>
                    </a:p>
                    <a:p>
                      <a:pPr algn="r"/>
                      <a:endParaRPr lang="en-US" sz="1600" b="1" dirty="0" smtClean="0"/>
                    </a:p>
                    <a:p>
                      <a:pPr algn="r"/>
                      <a:r>
                        <a:rPr lang="en-US" sz="1600" b="1" dirty="0" smtClean="0"/>
                        <a:t>২০,০০০</a:t>
                      </a:r>
                    </a:p>
                    <a:p>
                      <a:pPr algn="r"/>
                      <a:r>
                        <a:rPr lang="en-US" sz="1600" b="1" dirty="0" smtClean="0"/>
                        <a:t>২৮০,০০০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algn="l"/>
                      <a:endParaRPr lang="en-US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/>
                        <a:t>জাবেদার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যোগফল</a:t>
                      </a:r>
                      <a:r>
                        <a:rPr lang="en-US" sz="1600" b="1" dirty="0" smtClean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৩০০,০০০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৩০০,০০০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87232A0-E284-4889-869B-BE81617D542C}"/>
              </a:ext>
            </a:extLst>
          </p:cNvPr>
          <p:cNvGrpSpPr/>
          <p:nvPr/>
        </p:nvGrpSpPr>
        <p:grpSpPr>
          <a:xfrm>
            <a:off x="10590212" y="5257800"/>
            <a:ext cx="1277177" cy="86084"/>
            <a:chOff x="8971723" y="5221386"/>
            <a:chExt cx="1041335" cy="18641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FED0AF35-220B-4C66-A430-14A1EBD7355A}"/>
                </a:ext>
              </a:extLst>
            </p:cNvPr>
            <p:cNvCxnSpPr/>
            <p:nvPr/>
          </p:nvCxnSpPr>
          <p:spPr>
            <a:xfrm>
              <a:off x="8971723" y="5240027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69C25AFE-9342-4CC1-856E-F72CFAD97BBF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21386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4570412" y="1900535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জনাব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শফিক</a:t>
            </a:r>
            <a:r>
              <a:rPr lang="en-US" b="1" dirty="0" smtClean="0">
                <a:solidFill>
                  <a:srgbClr val="002060"/>
                </a:solidFill>
              </a:rPr>
              <a:t> – </a:t>
            </a:r>
            <a:r>
              <a:rPr lang="en-US" b="1" dirty="0" err="1" smtClean="0">
                <a:solidFill>
                  <a:srgbClr val="002060"/>
                </a:solidFill>
              </a:rPr>
              <a:t>এর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জাবেদা</a:t>
            </a:r>
            <a:endParaRPr lang="en-US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87232A0-E284-4889-869B-BE81617D542C}"/>
              </a:ext>
            </a:extLst>
          </p:cNvPr>
          <p:cNvGrpSpPr/>
          <p:nvPr/>
        </p:nvGrpSpPr>
        <p:grpSpPr>
          <a:xfrm>
            <a:off x="9599612" y="5257800"/>
            <a:ext cx="1277177" cy="86084"/>
            <a:chOff x="8971723" y="5221386"/>
            <a:chExt cx="1041335" cy="186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FED0AF35-220B-4C66-A430-14A1EBD7355A}"/>
                </a:ext>
              </a:extLst>
            </p:cNvPr>
            <p:cNvCxnSpPr/>
            <p:nvPr/>
          </p:nvCxnSpPr>
          <p:spPr>
            <a:xfrm>
              <a:off x="8971723" y="5240027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69C25AFE-9342-4CC1-856E-F72CFAD97BBF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21386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446212" y="457200"/>
            <a:ext cx="9725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ক. </a:t>
            </a:r>
            <a:r>
              <a:rPr lang="en-US" sz="4000" dirty="0" err="1" smtClean="0">
                <a:solidFill>
                  <a:srgbClr val="002060"/>
                </a:solidFill>
              </a:rPr>
              <a:t>সাধারণ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জাবেদা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নির্ণয়</a:t>
            </a:r>
            <a:r>
              <a:rPr lang="en-US" sz="4000" dirty="0" smtClean="0">
                <a:solidFill>
                  <a:srgbClr val="002060"/>
                </a:solidFill>
              </a:rPr>
              <a:t>-</a:t>
            </a:r>
            <a:endParaRPr lang="en-US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8012" y="1981200"/>
          <a:ext cx="11125201" cy="44185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2396"/>
                <a:gridCol w="5152725"/>
                <a:gridCol w="1053966"/>
                <a:gridCol w="1756612"/>
                <a:gridCol w="1639502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</a:rPr>
                        <a:t>তারিখ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</a:rPr>
                        <a:t>বিবরণ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</a:rPr>
                        <a:t>খ.পৃ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Dr.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Cr.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9837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২০১৭</a:t>
                      </a:r>
                    </a:p>
                    <a:p>
                      <a:pPr algn="l"/>
                      <a:r>
                        <a:rPr lang="en-US" sz="2400" b="1" dirty="0" smtClean="0"/>
                        <a:t>জুন-১</a:t>
                      </a:r>
                      <a:endParaRPr lang="en-US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 smtClean="0"/>
                    </a:p>
                    <a:p>
                      <a:pPr algn="l"/>
                      <a:r>
                        <a:rPr lang="en-US" sz="2400" b="1" dirty="0" err="1" smtClean="0"/>
                        <a:t>নগদান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হিসাব</a:t>
                      </a:r>
                      <a:r>
                        <a:rPr lang="en-US" sz="2400" b="1" dirty="0" smtClean="0"/>
                        <a:t> (৮০,০০০+২০,০০০)</a:t>
                      </a:r>
                      <a:r>
                        <a:rPr lang="en-US" sz="2400" dirty="0" smtClean="0"/>
                        <a:t> Dr. </a:t>
                      </a:r>
                      <a:endParaRPr lang="en-US" sz="2400" b="1" dirty="0" smtClean="0"/>
                    </a:p>
                    <a:p>
                      <a:pPr algn="l"/>
                      <a:r>
                        <a:rPr lang="en-US" sz="2400" b="1" dirty="0" err="1" smtClean="0"/>
                        <a:t>ভূমি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হিসাব</a:t>
                      </a:r>
                      <a:r>
                        <a:rPr lang="en-US" sz="2400" b="1" dirty="0" smtClean="0"/>
                        <a:t> -----------------------------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dirty="0" smtClean="0"/>
                        <a:t>Dr. </a:t>
                      </a:r>
                      <a:endParaRPr lang="en-US" sz="2400" b="1" dirty="0" smtClean="0"/>
                    </a:p>
                    <a:p>
                      <a:pPr algn="l"/>
                      <a:r>
                        <a:rPr lang="en-US" sz="2400" b="1" dirty="0" smtClean="0"/>
                        <a:t>	</a:t>
                      </a:r>
                      <a:r>
                        <a:rPr lang="en-US" sz="2400" b="1" dirty="0" err="1" smtClean="0"/>
                        <a:t>ঋণ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হিসাব</a:t>
                      </a:r>
                      <a:r>
                        <a:rPr lang="en-US" sz="2400" b="1" baseline="0" dirty="0" smtClean="0"/>
                        <a:t>-----------  </a:t>
                      </a:r>
                      <a:r>
                        <a:rPr lang="en-US" sz="2400" dirty="0" smtClean="0"/>
                        <a:t>Cr. </a:t>
                      </a:r>
                      <a:endParaRPr lang="en-US" sz="2400" b="1" dirty="0" smtClean="0"/>
                    </a:p>
                    <a:p>
                      <a:pPr algn="l"/>
                      <a:r>
                        <a:rPr lang="en-US" sz="2400" b="1" dirty="0" smtClean="0"/>
                        <a:t>	</a:t>
                      </a:r>
                      <a:r>
                        <a:rPr lang="en-US" sz="2400" b="1" dirty="0" err="1" smtClean="0"/>
                        <a:t>মূলধন</a:t>
                      </a:r>
                      <a:r>
                        <a:rPr lang="en-US" sz="2400" b="1" dirty="0" smtClean="0"/>
                        <a:t> ----------------</a:t>
                      </a:r>
                      <a:r>
                        <a:rPr lang="en-US" sz="2400" dirty="0" smtClean="0"/>
                        <a:t>Cr. </a:t>
                      </a:r>
                      <a:endParaRPr lang="en-US" sz="2400" b="1" dirty="0" smtClean="0"/>
                    </a:p>
                    <a:p>
                      <a:pPr algn="l"/>
                      <a:r>
                        <a:rPr lang="en-US" sz="2400" b="0" dirty="0" smtClean="0"/>
                        <a:t>(</a:t>
                      </a:r>
                      <a:r>
                        <a:rPr lang="en-US" sz="2400" b="0" dirty="0" err="1" smtClean="0"/>
                        <a:t>নগদ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err="1" smtClean="0"/>
                        <a:t>টাকা</a:t>
                      </a:r>
                      <a:r>
                        <a:rPr lang="en-US" sz="2400" b="0" dirty="0" smtClean="0"/>
                        <a:t> , </a:t>
                      </a:r>
                      <a:r>
                        <a:rPr lang="en-US" sz="2400" b="0" dirty="0" err="1" smtClean="0"/>
                        <a:t>ভূমি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dirty="0" smtClean="0"/>
                        <a:t>ও </a:t>
                      </a:r>
                      <a:r>
                        <a:rPr lang="en-US" sz="2400" b="0" dirty="0" err="1" smtClean="0"/>
                        <a:t>ঋণ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নিয়ে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ব্যবসায়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শুরু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করলেন</a:t>
                      </a:r>
                      <a:r>
                        <a:rPr lang="en-US" sz="2400" b="0" baseline="0" dirty="0" smtClean="0"/>
                        <a:t>।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baseline="0" dirty="0" smtClean="0"/>
                        <a:t>)</a:t>
                      </a:r>
                      <a:endParaRPr lang="en-US" sz="2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১০০,০০০</a:t>
                      </a:r>
                    </a:p>
                    <a:p>
                      <a:pPr algn="ctr"/>
                      <a:r>
                        <a:rPr lang="en-US" sz="2400" b="1" dirty="0" smtClean="0"/>
                        <a:t>২০০,০০০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 smtClean="0"/>
                    </a:p>
                    <a:p>
                      <a:pPr algn="r"/>
                      <a:endParaRPr lang="en-US" sz="2400" b="1" dirty="0" smtClean="0"/>
                    </a:p>
                    <a:p>
                      <a:pPr algn="r"/>
                      <a:endParaRPr lang="en-US" sz="2400" b="1" dirty="0" smtClean="0"/>
                    </a:p>
                    <a:p>
                      <a:pPr algn="r"/>
                      <a:r>
                        <a:rPr lang="en-US" sz="2400" b="1" dirty="0" smtClean="0"/>
                        <a:t>২০,০০০</a:t>
                      </a:r>
                    </a:p>
                    <a:p>
                      <a:pPr algn="r"/>
                      <a:r>
                        <a:rPr lang="en-US" sz="2400" b="1" dirty="0" smtClean="0"/>
                        <a:t>২৮০,০০০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63012">
                <a:tc>
                  <a:txBody>
                    <a:bodyPr/>
                    <a:lstStyle/>
                    <a:p>
                      <a:pPr algn="l"/>
                      <a:endParaRPr lang="en-US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err="1" smtClean="0"/>
                        <a:t>জাবেদার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যোগফল</a:t>
                      </a:r>
                      <a:r>
                        <a:rPr lang="en-US" sz="2400" b="1" dirty="0" smtClean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৩০০,০০০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৩০০,০০০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87232A0-E284-4889-869B-BE81617D542C}"/>
              </a:ext>
            </a:extLst>
          </p:cNvPr>
          <p:cNvGrpSpPr/>
          <p:nvPr/>
        </p:nvGrpSpPr>
        <p:grpSpPr>
          <a:xfrm>
            <a:off x="10056812" y="6096000"/>
            <a:ext cx="1680496" cy="177120"/>
            <a:chOff x="8971723" y="5221386"/>
            <a:chExt cx="1041335" cy="18641"/>
          </a:xfrm>
        </p:grpSpPr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FED0AF35-220B-4C66-A430-14A1EBD7355A}"/>
                </a:ext>
              </a:extLst>
            </p:cNvPr>
            <p:cNvCxnSpPr/>
            <p:nvPr/>
          </p:nvCxnSpPr>
          <p:spPr>
            <a:xfrm>
              <a:off x="8971723" y="5240027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69C25AFE-9342-4CC1-856E-F72CFAD97BBF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21386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817812" y="990600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জনাব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শফিক</a:t>
            </a:r>
            <a:r>
              <a:rPr lang="en-US" sz="3200" b="1" dirty="0" smtClean="0">
                <a:solidFill>
                  <a:srgbClr val="002060"/>
                </a:solidFill>
              </a:rPr>
              <a:t> – </a:t>
            </a:r>
            <a:r>
              <a:rPr lang="en-US" sz="3200" b="1" dirty="0" err="1" smtClean="0">
                <a:solidFill>
                  <a:srgbClr val="002060"/>
                </a:solidFill>
              </a:rPr>
              <a:t>এর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জাবেদা</a:t>
            </a:r>
            <a:endParaRPr lang="en-US" sz="3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87232A0-E284-4889-869B-BE81617D542C}"/>
              </a:ext>
            </a:extLst>
          </p:cNvPr>
          <p:cNvGrpSpPr/>
          <p:nvPr/>
        </p:nvGrpSpPr>
        <p:grpSpPr>
          <a:xfrm>
            <a:off x="8380412" y="6096000"/>
            <a:ext cx="1680496" cy="177120"/>
            <a:chOff x="8971723" y="5221386"/>
            <a:chExt cx="1041335" cy="1864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FED0AF35-220B-4C66-A430-14A1EBD7355A}"/>
                </a:ext>
              </a:extLst>
            </p:cNvPr>
            <p:cNvCxnSpPr/>
            <p:nvPr/>
          </p:nvCxnSpPr>
          <p:spPr>
            <a:xfrm>
              <a:off x="8971723" y="5240027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69C25AFE-9342-4CC1-856E-F72CFAD97BBF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21386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2" y="381000"/>
            <a:ext cx="4191000" cy="61722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rot="16200000" flipV="1">
            <a:off x="1331911" y="3467099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418012" y="681335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খ. </a:t>
            </a:r>
            <a:r>
              <a:rPr lang="en-US" b="1" dirty="0" err="1" smtClean="0">
                <a:solidFill>
                  <a:srgbClr val="002060"/>
                </a:solidFill>
              </a:rPr>
              <a:t>মালিকানাস্বত্বের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পরিমান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নির্ণয়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0412" y="1117600"/>
          <a:ext cx="6553199" cy="2387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0600"/>
                <a:gridCol w="3352800"/>
                <a:gridCol w="1143000"/>
                <a:gridCol w="10667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তারিখ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বিবরণ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টাকা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টাকা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9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২০১৭</a:t>
                      </a:r>
                    </a:p>
                    <a:p>
                      <a:pPr algn="l"/>
                      <a:r>
                        <a:rPr lang="en-US" sz="1600" b="1" dirty="0" smtClean="0"/>
                        <a:t>জুন-১</a:t>
                      </a:r>
                      <a:endParaRPr lang="en-US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1" dirty="0" smtClean="0"/>
                    </a:p>
                    <a:p>
                      <a:pPr algn="l"/>
                      <a:r>
                        <a:rPr lang="en-US" sz="1600" b="1" dirty="0" err="1" smtClean="0"/>
                        <a:t>মূলধন</a:t>
                      </a:r>
                      <a:r>
                        <a:rPr lang="en-US" sz="1600" b="1" dirty="0" smtClean="0"/>
                        <a:t> ------------------------(ক 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হতে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পাই</a:t>
                      </a:r>
                      <a:r>
                        <a:rPr lang="en-US" sz="1600" b="1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/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২৮০,০০০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 smtClean="0"/>
                    </a:p>
                    <a:p>
                      <a:pPr algn="r"/>
                      <a:endParaRPr lang="en-US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জুন-৬</a:t>
                      </a:r>
                      <a:endParaRPr lang="en-US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ক্রয়</a:t>
                      </a:r>
                      <a:endParaRPr lang="en-US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(৬০,০০০)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জুন-১০</a:t>
                      </a:r>
                      <a:endParaRPr lang="en-US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বিক্রয়</a:t>
                      </a:r>
                      <a:endParaRPr lang="en-US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২০,০০০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জুন-১৪</a:t>
                      </a:r>
                      <a:endParaRPr lang="en-US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বিক্রয়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ফেরত</a:t>
                      </a:r>
                      <a:endParaRPr lang="en-US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(৫,০০০)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২৩৫,০০০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as-IN" sz="1600" dirty="0" smtClean="0">
                          <a:solidFill>
                            <a:schemeClr val="tx1"/>
                          </a:solidFill>
                        </a:rPr>
                        <a:t>মালিকানাস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্ব</a:t>
                      </a:r>
                      <a:r>
                        <a:rPr lang="as-IN" sz="1600" dirty="0" smtClean="0">
                          <a:solidFill>
                            <a:schemeClr val="tx1"/>
                          </a:solidFill>
                        </a:rPr>
                        <a:t>ত্ব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পরিমান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২৩৫,০০০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87232A0-E284-4889-869B-BE81617D542C}"/>
              </a:ext>
            </a:extLst>
          </p:cNvPr>
          <p:cNvGrpSpPr/>
          <p:nvPr/>
        </p:nvGrpSpPr>
        <p:grpSpPr>
          <a:xfrm>
            <a:off x="10056812" y="3429004"/>
            <a:ext cx="1066800" cy="76196"/>
            <a:chOff x="8971723" y="5221386"/>
            <a:chExt cx="1041335" cy="9320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FED0AF35-220B-4C66-A430-14A1EBD7355A}"/>
                </a:ext>
              </a:extLst>
            </p:cNvPr>
            <p:cNvCxnSpPr/>
            <p:nvPr/>
          </p:nvCxnSpPr>
          <p:spPr>
            <a:xfrm>
              <a:off x="8971723" y="5230706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69C25AFE-9342-4CC1-856E-F72CFAD97BBF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21386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9C25AFE-9342-4CC1-856E-F72CFAD97BBF}"/>
              </a:ext>
            </a:extLst>
          </p:cNvPr>
          <p:cNvCxnSpPr>
            <a:cxnSpLocks/>
          </p:cNvCxnSpPr>
          <p:nvPr/>
        </p:nvCxnSpPr>
        <p:spPr>
          <a:xfrm>
            <a:off x="8913812" y="3124200"/>
            <a:ext cx="2224969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065212" y="681335"/>
            <a:ext cx="10743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খ. </a:t>
            </a:r>
            <a:r>
              <a:rPr lang="en-US" b="1" dirty="0" err="1" smtClean="0">
                <a:solidFill>
                  <a:srgbClr val="002060"/>
                </a:solidFill>
              </a:rPr>
              <a:t>মালিকানাস্বত্বের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পরিমান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নির্ণয়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6613" y="1117600"/>
          <a:ext cx="10896599" cy="44509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47160"/>
                <a:gridCol w="5575006"/>
                <a:gridCol w="1900569"/>
                <a:gridCol w="1773864"/>
              </a:tblGrid>
              <a:tr h="6872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</a:rPr>
                        <a:t>তারিখ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</a:rPr>
                        <a:t>বিবরণ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1450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২০১৭</a:t>
                      </a:r>
                    </a:p>
                    <a:p>
                      <a:pPr algn="l"/>
                      <a:r>
                        <a:rPr lang="en-US" sz="2400" b="1" dirty="0" smtClean="0"/>
                        <a:t>জুন-১</a:t>
                      </a:r>
                      <a:endParaRPr lang="en-US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 smtClean="0"/>
                    </a:p>
                    <a:p>
                      <a:pPr algn="l"/>
                      <a:r>
                        <a:rPr lang="en-US" sz="2400" b="1" dirty="0" err="1" smtClean="0"/>
                        <a:t>মূলধন</a:t>
                      </a:r>
                      <a:r>
                        <a:rPr lang="en-US" sz="2400" b="1" dirty="0" smtClean="0"/>
                        <a:t> ------------------------(ক 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হতে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পাই</a:t>
                      </a:r>
                      <a:r>
                        <a:rPr lang="en-US" sz="2400" b="1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২৮০,০০০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 smtClean="0"/>
                    </a:p>
                    <a:p>
                      <a:pPr algn="r"/>
                      <a:endParaRPr lang="en-US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87294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জুন-৬</a:t>
                      </a:r>
                      <a:endParaRPr lang="en-US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/>
                        <a:t>ক্রয়</a:t>
                      </a:r>
                      <a:endParaRPr lang="en-US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(৬০,০০০)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87294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জুন-১০</a:t>
                      </a:r>
                      <a:endParaRPr lang="en-US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/>
                        <a:t>বিক্রয়</a:t>
                      </a:r>
                      <a:endParaRPr lang="en-US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২০,০০০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87294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জুন-১৪</a:t>
                      </a:r>
                      <a:endParaRPr lang="en-US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/>
                        <a:t>বিক্রয়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ফেরত</a:t>
                      </a:r>
                      <a:endParaRPr lang="en-US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(৫,০০০)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২৩৫,০০০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87294"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as-IN" sz="2400" dirty="0" smtClean="0">
                          <a:solidFill>
                            <a:schemeClr val="tx1"/>
                          </a:solidFill>
                        </a:rPr>
                        <a:t>মালিকানাস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্ব</a:t>
                      </a:r>
                      <a:r>
                        <a:rPr lang="as-IN" sz="2400" dirty="0" smtClean="0">
                          <a:solidFill>
                            <a:schemeClr val="tx1"/>
                          </a:solidFill>
                        </a:rPr>
                        <a:t>ত্ব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পরিমান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২৩৫,০০০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87232A0-E284-4889-869B-BE81617D542C}"/>
              </a:ext>
            </a:extLst>
          </p:cNvPr>
          <p:cNvGrpSpPr/>
          <p:nvPr/>
        </p:nvGrpSpPr>
        <p:grpSpPr>
          <a:xfrm>
            <a:off x="10133012" y="5257800"/>
            <a:ext cx="1550582" cy="76196"/>
            <a:chOff x="8971723" y="5221386"/>
            <a:chExt cx="1041335" cy="9320"/>
          </a:xfrm>
        </p:grpSpPr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FED0AF35-220B-4C66-A430-14A1EBD7355A}"/>
                </a:ext>
              </a:extLst>
            </p:cNvPr>
            <p:cNvCxnSpPr/>
            <p:nvPr/>
          </p:nvCxnSpPr>
          <p:spPr>
            <a:xfrm>
              <a:off x="8971723" y="5230706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69C25AFE-9342-4CC1-856E-F72CFAD97BBF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21386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9C25AFE-9342-4CC1-856E-F72CFAD97BBF}"/>
              </a:ext>
            </a:extLst>
          </p:cNvPr>
          <p:cNvCxnSpPr>
            <a:cxnSpLocks/>
          </p:cNvCxnSpPr>
          <p:nvPr/>
        </p:nvCxnSpPr>
        <p:spPr>
          <a:xfrm>
            <a:off x="8075612" y="4876800"/>
            <a:ext cx="3672769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2" y="381000"/>
            <a:ext cx="4191000" cy="61722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rot="16200000" flipV="1">
            <a:off x="1331911" y="3467099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494212" y="457200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গ. </a:t>
            </a:r>
            <a:r>
              <a:rPr lang="en-US" sz="2800" dirty="0" err="1" smtClean="0">
                <a:solidFill>
                  <a:srgbClr val="002060"/>
                </a:solidFill>
              </a:rPr>
              <a:t>হিসাব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নির্ণয়</a:t>
            </a:r>
            <a:r>
              <a:rPr lang="en-US" sz="2800" dirty="0" smtClean="0">
                <a:solidFill>
                  <a:srgbClr val="002060"/>
                </a:solidFill>
              </a:rPr>
              <a:t>-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865812" y="609600"/>
            <a:ext cx="5443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002060"/>
                </a:solidFill>
              </a:rPr>
              <a:t>জনাব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শফিক</a:t>
            </a:r>
            <a:r>
              <a:rPr lang="en-US" sz="1800" b="1" dirty="0" smtClean="0">
                <a:solidFill>
                  <a:srgbClr val="002060"/>
                </a:solidFill>
              </a:rPr>
              <a:t> – </a:t>
            </a:r>
            <a:r>
              <a:rPr lang="en-US" sz="1800" b="1" dirty="0" err="1" smtClean="0">
                <a:solidFill>
                  <a:srgbClr val="002060"/>
                </a:solidFill>
              </a:rPr>
              <a:t>এর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নগদান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হিসাব</a:t>
            </a:r>
            <a:endParaRPr lang="en-US" sz="18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21733" y="1295400"/>
          <a:ext cx="7287679" cy="21031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34479"/>
                <a:gridCol w="1981200"/>
                <a:gridCol w="407612"/>
                <a:gridCol w="1041097"/>
                <a:gridCol w="1041097"/>
                <a:gridCol w="1041097"/>
                <a:gridCol w="10410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তারিখ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২০১৭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বিবরণ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জা.পৃ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ডেবিট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টাকা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ক্রেডিট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টাকা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ডেবিট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জের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ক্রেডিট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জের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জুন-১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ঋণ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হিসাব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২০,০০০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২০,০০০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জুন-১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মূলধন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হিসাব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৮০,০০০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১০০,০০০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জুন-৬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ক্রয়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হিসাব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৪০,০০০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৬০,০০০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জুন-১০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বিক্রয়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হিসাব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১২,০০০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৭২০০০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46612" y="914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পৃষ্ঠা</a:t>
            </a:r>
            <a:r>
              <a:rPr lang="en-US" sz="1800" dirty="0" smtClean="0"/>
              <a:t> </a:t>
            </a:r>
            <a:r>
              <a:rPr lang="en-US" sz="1800" dirty="0" err="1" smtClean="0"/>
              <a:t>নং</a:t>
            </a:r>
            <a:r>
              <a:rPr lang="en-US" sz="1800" dirty="0" smtClean="0">
                <a:latin typeface="Vrinda" pitchFamily="34" charset="0"/>
                <a:cs typeface="Vrinda" pitchFamily="34" charset="0"/>
              </a:rPr>
              <a:t>----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9675812" y="914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হেসাবের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কোড</a:t>
            </a:r>
            <a:r>
              <a:rPr lang="en-US" sz="1800" dirty="0" smtClean="0"/>
              <a:t> </a:t>
            </a:r>
            <a:r>
              <a:rPr lang="en-US" sz="1800" dirty="0" err="1" smtClean="0"/>
              <a:t>নং</a:t>
            </a:r>
            <a:r>
              <a:rPr lang="en-US" sz="1800" dirty="0" smtClean="0">
                <a:latin typeface="Vrinda" pitchFamily="34" charset="0"/>
                <a:cs typeface="Vrinda" pitchFamily="34" charset="0"/>
              </a:rPr>
              <a:t>----</a:t>
            </a: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5865812" y="3637280"/>
            <a:ext cx="5443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002060"/>
                </a:solidFill>
              </a:rPr>
              <a:t>জনাব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শফিক</a:t>
            </a:r>
            <a:r>
              <a:rPr lang="en-US" sz="1800" b="1" dirty="0" smtClean="0">
                <a:solidFill>
                  <a:srgbClr val="002060"/>
                </a:solidFill>
              </a:rPr>
              <a:t> – </a:t>
            </a:r>
            <a:r>
              <a:rPr lang="en-US" sz="1800" b="1" dirty="0" err="1" smtClean="0">
                <a:solidFill>
                  <a:srgbClr val="002060"/>
                </a:solidFill>
              </a:rPr>
              <a:t>এর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দেনাদার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হিসাব</a:t>
            </a:r>
            <a:endParaRPr lang="en-US" sz="1800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21733" y="4323080"/>
          <a:ext cx="7287679" cy="1259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34479"/>
                <a:gridCol w="2209800"/>
                <a:gridCol w="381000"/>
                <a:gridCol w="839109"/>
                <a:gridCol w="1041097"/>
                <a:gridCol w="1041097"/>
                <a:gridCol w="10410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তারিখ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২০১৭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বিবরণ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জা.পৃ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ডেবিট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টাকা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ক্রেডিট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টাকা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ডেবিট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জের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ক্রেডিট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জের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জুন-১০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বিক্রয়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হিসাব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৮,০০০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৮০০০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জুন-১৪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বিক্রয়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ফেরত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হিসাব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৫,০০০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৩,০০০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646612" y="394208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পৃষ্ঠা</a:t>
            </a:r>
            <a:r>
              <a:rPr lang="en-US" sz="1800" dirty="0" smtClean="0"/>
              <a:t> </a:t>
            </a:r>
            <a:r>
              <a:rPr lang="en-US" sz="1800" dirty="0" err="1" smtClean="0"/>
              <a:t>নং</a:t>
            </a:r>
            <a:r>
              <a:rPr lang="en-US" sz="1800" dirty="0" smtClean="0">
                <a:latin typeface="Vrinda" pitchFamily="34" charset="0"/>
                <a:cs typeface="Vrinda" pitchFamily="34" charset="0"/>
              </a:rPr>
              <a:t>----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9675812" y="394208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হেসাবের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কোড</a:t>
            </a:r>
            <a:r>
              <a:rPr lang="en-US" sz="1800" dirty="0" smtClean="0"/>
              <a:t> </a:t>
            </a:r>
            <a:r>
              <a:rPr lang="en-US" sz="1800" dirty="0" err="1" smtClean="0"/>
              <a:t>নং</a:t>
            </a:r>
            <a:r>
              <a:rPr lang="en-US" sz="1800" dirty="0" smtClean="0">
                <a:latin typeface="Vrinda" pitchFamily="34" charset="0"/>
                <a:cs typeface="Vrinda" pitchFamily="34" charset="0"/>
              </a:rPr>
              <a:t>----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032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912812" y="381000"/>
            <a:ext cx="25146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গ. </a:t>
            </a:r>
            <a:r>
              <a:rPr lang="en-US" sz="2800" dirty="0" err="1" smtClean="0">
                <a:solidFill>
                  <a:srgbClr val="002060"/>
                </a:solidFill>
              </a:rPr>
              <a:t>হিসাব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নির্ণয়</a:t>
            </a:r>
            <a:r>
              <a:rPr lang="en-US" sz="2800" dirty="0" smtClean="0">
                <a:solidFill>
                  <a:srgbClr val="002060"/>
                </a:solidFill>
              </a:rPr>
              <a:t>-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4113212" y="5334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002060"/>
                </a:solidFill>
              </a:rPr>
              <a:t>জনাব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শফিক</a:t>
            </a:r>
            <a:r>
              <a:rPr lang="en-US" sz="1800" b="1" dirty="0" smtClean="0">
                <a:solidFill>
                  <a:srgbClr val="002060"/>
                </a:solidFill>
              </a:rPr>
              <a:t> – </a:t>
            </a:r>
            <a:r>
              <a:rPr lang="en-US" sz="1800" b="1" dirty="0" err="1" smtClean="0">
                <a:solidFill>
                  <a:srgbClr val="002060"/>
                </a:solidFill>
              </a:rPr>
              <a:t>এর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নগদান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হিসাব</a:t>
            </a:r>
            <a:endParaRPr lang="en-US" sz="1800" b="1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940333" y="1295400"/>
          <a:ext cx="10640477" cy="2286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72386"/>
                <a:gridCol w="2892679"/>
                <a:gridCol w="595140"/>
                <a:gridCol w="1520068"/>
                <a:gridCol w="1520068"/>
                <a:gridCol w="1520068"/>
                <a:gridCol w="15200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তারিখ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২০১৭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বিবরণ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জা.পৃ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ডেবিট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টাকা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ক্রেডিট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টাকা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ডেবিট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জের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ক্রেডিট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জের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জুন-১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ঋণ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হিসাব</a:t>
                      </a:r>
                      <a:endParaRPr lang="en-US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২০,০০০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২০,০০০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জুন-১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মূলধন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হিসাব</a:t>
                      </a:r>
                      <a:endParaRPr lang="en-US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৮০,০০০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১০০,০০০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জুন-৬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ক্রয়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হিসাব</a:t>
                      </a:r>
                      <a:endParaRPr lang="en-US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৪০,০০০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৬০,০০০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জুন-১০</a:t>
                      </a:r>
                      <a:endParaRPr lang="en-US" sz="20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বিক্রয়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হিসাব</a:t>
                      </a:r>
                      <a:endParaRPr lang="en-US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১২,০০০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৭২০০০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89012" y="914400"/>
            <a:ext cx="25589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পৃষ্ঠা</a:t>
            </a:r>
            <a:r>
              <a:rPr lang="en-US" sz="1800" dirty="0" smtClean="0"/>
              <a:t> </a:t>
            </a:r>
            <a:r>
              <a:rPr lang="en-US" sz="1800" dirty="0" err="1" smtClean="0"/>
              <a:t>নং</a:t>
            </a:r>
            <a:r>
              <a:rPr lang="en-US" sz="1800" dirty="0" smtClean="0">
                <a:latin typeface="Vrinda" pitchFamily="34" charset="0"/>
                <a:cs typeface="Vrinda" pitchFamily="34" charset="0"/>
              </a:rPr>
              <a:t>----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8465619" y="914400"/>
            <a:ext cx="3115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হেসাবের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কোড</a:t>
            </a:r>
            <a:r>
              <a:rPr lang="en-US" sz="1800" dirty="0" smtClean="0"/>
              <a:t> </a:t>
            </a:r>
            <a:r>
              <a:rPr lang="en-US" sz="1800" dirty="0" err="1" smtClean="0"/>
              <a:t>নং</a:t>
            </a:r>
            <a:r>
              <a:rPr lang="en-US" sz="1800" dirty="0" smtClean="0">
                <a:latin typeface="Vrinda" pitchFamily="34" charset="0"/>
                <a:cs typeface="Vrinda" pitchFamily="34" charset="0"/>
              </a:rPr>
              <a:t>----</a:t>
            </a:r>
            <a:endParaRPr lang="en-US" sz="1800" dirty="0"/>
          </a:p>
        </p:txBody>
      </p:sp>
      <p:sp>
        <p:nvSpPr>
          <p:cNvPr id="20" name="Rectangle 19"/>
          <p:cNvSpPr/>
          <p:nvPr/>
        </p:nvSpPr>
        <p:spPr>
          <a:xfrm>
            <a:off x="4494212" y="39624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002060"/>
                </a:solidFill>
              </a:rPr>
              <a:t>জনাব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শফিক</a:t>
            </a:r>
            <a:r>
              <a:rPr lang="en-US" sz="1800" b="1" dirty="0" smtClean="0">
                <a:solidFill>
                  <a:srgbClr val="002060"/>
                </a:solidFill>
              </a:rPr>
              <a:t> – </a:t>
            </a:r>
            <a:r>
              <a:rPr lang="en-US" sz="1800" b="1" dirty="0" err="1" smtClean="0">
                <a:solidFill>
                  <a:srgbClr val="002060"/>
                </a:solidFill>
              </a:rPr>
              <a:t>এর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1800" b="1" dirty="0" err="1" smtClean="0">
                <a:solidFill>
                  <a:srgbClr val="002060"/>
                </a:solidFill>
              </a:rPr>
              <a:t>দেনাদার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হিসাব</a:t>
            </a:r>
            <a:endParaRPr lang="en-US" sz="1800" b="1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940333" y="4831080"/>
          <a:ext cx="10640477" cy="1493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72386"/>
                <a:gridCol w="3226450"/>
                <a:gridCol w="556284"/>
                <a:gridCol w="1225153"/>
                <a:gridCol w="1520068"/>
                <a:gridCol w="1520068"/>
                <a:gridCol w="15200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তারিখ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২০১৭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বিবরণ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জা.পৃ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ডেবিট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টাকা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ক্রেডিট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টাকা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ডেবিট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জের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ক্রেডিট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জের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জুন-১০</a:t>
                      </a:r>
                      <a:endParaRPr lang="en-US" sz="20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বিক্রয়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হিসাব</a:t>
                      </a:r>
                      <a:endParaRPr lang="en-US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৮,০০০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৮০০০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জুন-১৪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বিক্রয়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ফেরত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হিসাব</a:t>
                      </a:r>
                      <a:endParaRPr lang="en-US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-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৫,০০০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৩,০০০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89012" y="4355068"/>
            <a:ext cx="25589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পৃষ্ঠা</a:t>
            </a:r>
            <a:r>
              <a:rPr lang="en-US" sz="1800" dirty="0" smtClean="0"/>
              <a:t> </a:t>
            </a:r>
            <a:r>
              <a:rPr lang="en-US" sz="1800" dirty="0" err="1" smtClean="0"/>
              <a:t>নং</a:t>
            </a:r>
            <a:r>
              <a:rPr lang="en-US" sz="1800" dirty="0" smtClean="0">
                <a:latin typeface="Vrinda" pitchFamily="34" charset="0"/>
                <a:cs typeface="Vrinda" pitchFamily="34" charset="0"/>
              </a:rPr>
              <a:t>----</a:t>
            </a:r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8465619" y="4355068"/>
            <a:ext cx="3115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হেসাবের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কোড</a:t>
            </a:r>
            <a:r>
              <a:rPr lang="en-US" sz="1800" dirty="0" smtClean="0"/>
              <a:t> </a:t>
            </a:r>
            <a:r>
              <a:rPr lang="en-US" sz="1800" dirty="0" err="1" smtClean="0"/>
              <a:t>নং</a:t>
            </a:r>
            <a:r>
              <a:rPr lang="en-US" sz="1800" dirty="0" smtClean="0">
                <a:latin typeface="Vrinda" pitchFamily="34" charset="0"/>
                <a:cs typeface="Vrinda" pitchFamily="34" charset="0"/>
              </a:rPr>
              <a:t>----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407722" y="381000"/>
            <a:ext cx="1155409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722" y="424981"/>
            <a:ext cx="11477890" cy="62044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33435" y="3244118"/>
            <a:ext cx="8323577" cy="1785082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r>
              <a:rPr lang="en-US" sz="4800" dirty="0" smtClean="0"/>
              <a:t>Board Question: </a:t>
            </a:r>
            <a:r>
              <a:rPr lang="en-US" sz="4400" dirty="0" smtClean="0"/>
              <a:t>Dha-2019</a:t>
            </a:r>
            <a:r>
              <a:rPr lang="en-US" sz="4800" dirty="0" smtClean="0"/>
              <a:t> </a:t>
            </a:r>
            <a:r>
              <a:rPr lang="en-US" sz="4000" dirty="0" smtClean="0"/>
              <a:t>(3,4&amp;5) </a:t>
            </a:r>
            <a:endParaRPr lang="en-US" sz="4800" dirty="0" smtClean="0"/>
          </a:p>
          <a:p>
            <a:pPr algn="ctr"/>
            <a:r>
              <a:rPr lang="en-US" sz="3200" dirty="0" smtClean="0"/>
              <a:t> </a:t>
            </a:r>
            <a:r>
              <a:rPr lang="en-US" sz="6000" dirty="0" smtClean="0"/>
              <a:t>Accounting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1812" y="1643063"/>
            <a:ext cx="8153400" cy="29186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18366" b="1" dirty="0">
                <a:ln w="28575"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8366" b="1" dirty="0">
              <a:ln w="28575">
                <a:solidFill>
                  <a:srgbClr val="00B05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199" y="571500"/>
            <a:ext cx="3452813" cy="5822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6872" y="833765"/>
            <a:ext cx="1088774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সকলের সুস্বাস্থ্য</a:t>
            </a:r>
          </a:p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কামনায়</a:t>
            </a:r>
            <a:endParaRPr lang="en-US" sz="7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5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115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1" descr="D:\Monoar Hossen Chowdhury\2019 07 30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" y="609600"/>
            <a:ext cx="10972800" cy="5714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17-black-wallpaper.14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1"/>
            <a:ext cx="12342813" cy="695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407722" y="381000"/>
            <a:ext cx="1155409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722" y="424981"/>
            <a:ext cx="11477890" cy="62044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33435" y="3244118"/>
            <a:ext cx="8323577" cy="1785082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r>
              <a:rPr lang="en-US" sz="4800" dirty="0" smtClean="0"/>
              <a:t>Board Question: </a:t>
            </a:r>
            <a:r>
              <a:rPr lang="en-US" sz="4400" dirty="0" smtClean="0"/>
              <a:t>Dha-2019</a:t>
            </a:r>
            <a:r>
              <a:rPr lang="en-US" sz="4800" dirty="0" smtClean="0"/>
              <a:t> </a:t>
            </a:r>
            <a:r>
              <a:rPr lang="en-US" sz="4000" dirty="0" smtClean="0"/>
              <a:t>(3,4&amp;5) </a:t>
            </a:r>
            <a:endParaRPr lang="en-US" sz="4800" dirty="0" smtClean="0"/>
          </a:p>
          <a:p>
            <a:pPr algn="ctr"/>
            <a:r>
              <a:rPr lang="en-US" sz="3200" dirty="0" smtClean="0"/>
              <a:t> </a:t>
            </a:r>
            <a:r>
              <a:rPr lang="en-US" sz="6000" dirty="0" smtClean="0"/>
              <a:t>Accounting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47679" y="381000"/>
            <a:ext cx="11614133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284412" y="53340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" y="228600"/>
            <a:ext cx="1900238" cy="23622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55612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Online Class for Business Studies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Lesson:- Board Question: Dha-19 </a:t>
            </a:r>
            <a:r>
              <a:rPr lang="en-US" sz="2000" dirty="0" smtClean="0">
                <a:solidFill>
                  <a:srgbClr val="FFFF00"/>
                </a:solidFill>
              </a:rPr>
              <a:t>(3,4&amp;5)</a:t>
            </a:r>
            <a:endParaRPr lang="en-US" sz="1800" dirty="0" smtClean="0">
              <a:solidFill>
                <a:srgbClr val="FFFF00"/>
              </a:solidFill>
            </a:endParaRPr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Accounting, 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5812" y="4437743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96088" flipH="1" flipV="1">
            <a:off x="9103750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96088" flipH="1" flipV="1">
            <a:off x="9899110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2812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 smtClean="0">
                <a:solidFill>
                  <a:srgbClr val="002060"/>
                </a:solidFill>
              </a:rPr>
              <a:t>by- </a:t>
            </a:r>
            <a:r>
              <a:rPr lang="en-US" sz="4800" dirty="0" err="1" smtClean="0">
                <a:solidFill>
                  <a:srgbClr val="002060"/>
                </a:solidFill>
              </a:rPr>
              <a:t>Monoar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Hossen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Chowdhury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 err="1" smtClean="0">
                <a:solidFill>
                  <a:schemeClr val="tx1"/>
                </a:solidFill>
              </a:rPr>
              <a:t>B.Ed</a:t>
            </a:r>
            <a:r>
              <a:rPr lang="en-US" sz="2400" dirty="0" smtClean="0">
                <a:solidFill>
                  <a:schemeClr val="tx1"/>
                </a:solidFill>
              </a:rPr>
              <a:t> (NAEM), M.B.S (Accounting), B.B.S (Honors)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31812" y="609600"/>
            <a:ext cx="11048999" cy="1231084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7200" dirty="0" err="1" smtClean="0"/>
              <a:t>বিসমিল্লাহির</a:t>
            </a:r>
            <a:r>
              <a:rPr lang="en-US" sz="7200" dirty="0" smtClean="0"/>
              <a:t> </a:t>
            </a:r>
            <a:r>
              <a:rPr lang="en-US" sz="7200" dirty="0" err="1" smtClean="0"/>
              <a:t>রাহমানির</a:t>
            </a:r>
            <a:r>
              <a:rPr lang="en-US" sz="7200" dirty="0" smtClean="0"/>
              <a:t> </a:t>
            </a:r>
            <a:r>
              <a:rPr lang="en-US" sz="7200" dirty="0" err="1" smtClean="0"/>
              <a:t>রাহিম</a:t>
            </a:r>
            <a:endParaRPr lang="en-US" sz="7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6175" y="2057400"/>
            <a:ext cx="98964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0412" y="5105400"/>
            <a:ext cx="25378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(3,4&amp;5)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4" name="Oval 13"/>
          <p:cNvSpPr/>
          <p:nvPr/>
        </p:nvSpPr>
        <p:spPr>
          <a:xfrm>
            <a:off x="9404992" y="3943841"/>
            <a:ext cx="2286000" cy="228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5" name="TextBox 14"/>
          <p:cNvSpPr txBox="1"/>
          <p:nvPr/>
        </p:nvSpPr>
        <p:spPr>
          <a:xfrm>
            <a:off x="2103120" y="642809"/>
            <a:ext cx="7953692" cy="232899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2800" b="1" dirty="0">
                <a:ln w="3810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b="1" dirty="0">
                <a:ln w="3810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00" b="1" dirty="0">
              <a:ln w="38100">
                <a:solidFill>
                  <a:srgbClr val="FFFF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8338" y="3946208"/>
            <a:ext cx="2286000" cy="228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pic>
        <p:nvPicPr>
          <p:cNvPr id="17" name="Picture 16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2912132" y="5110469"/>
            <a:ext cx="1708292" cy="1147972"/>
          </a:xfrm>
          <a:prstGeom prst="rect">
            <a:avLst/>
          </a:prstGeom>
        </p:spPr>
      </p:pic>
      <p:pic>
        <p:nvPicPr>
          <p:cNvPr id="18" name="Picture 17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4409817" y="5126236"/>
            <a:ext cx="1708292" cy="1147972"/>
          </a:xfrm>
          <a:prstGeom prst="rect">
            <a:avLst/>
          </a:prstGeom>
        </p:spPr>
      </p:pic>
      <p:pic>
        <p:nvPicPr>
          <p:cNvPr id="19" name="Picture 18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5523876" y="5178787"/>
            <a:ext cx="1708292" cy="1147972"/>
          </a:xfrm>
          <a:prstGeom prst="rect">
            <a:avLst/>
          </a:prstGeom>
        </p:spPr>
      </p:pic>
      <p:pic>
        <p:nvPicPr>
          <p:cNvPr id="20" name="Picture 19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6790336" y="5163027"/>
            <a:ext cx="1708292" cy="1147972"/>
          </a:xfrm>
          <a:prstGeom prst="rect">
            <a:avLst/>
          </a:prstGeom>
        </p:spPr>
      </p:pic>
      <p:pic>
        <p:nvPicPr>
          <p:cNvPr id="21" name="Picture 20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7888636" y="5157777"/>
            <a:ext cx="1708292" cy="1147972"/>
          </a:xfrm>
          <a:prstGeom prst="rect">
            <a:avLst/>
          </a:prstGeom>
        </p:spPr>
      </p:pic>
      <p:pic>
        <p:nvPicPr>
          <p:cNvPr id="22" name="Picture 6" descr="Blue background with welcome text overlay, graphy, welcome free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1255" y="2819400"/>
            <a:ext cx="5467234" cy="1938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31812" y="4419600"/>
            <a:ext cx="6136051" cy="20909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120015" tIns="60008" rIns="120015" bIns="60008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মনোয়ার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হোসেন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চৌধূরী</a:t>
            </a:r>
            <a:r>
              <a:rPr lang="en-US" sz="4000" dirty="0" smtClean="0">
                <a:solidFill>
                  <a:srgbClr val="002060"/>
                </a:solidFill>
              </a:rPr>
              <a:t>। </a:t>
            </a:r>
          </a:p>
          <a:p>
            <a:pPr algn="r"/>
            <a:r>
              <a:rPr lang="en-US" sz="1600" dirty="0" err="1" smtClean="0">
                <a:solidFill>
                  <a:srgbClr val="002060"/>
                </a:solidFill>
              </a:rPr>
              <a:t>B.Ed</a:t>
            </a:r>
            <a:r>
              <a:rPr lang="en-US" sz="1600" dirty="0" smtClean="0">
                <a:solidFill>
                  <a:srgbClr val="002060"/>
                </a:solidFill>
              </a:rPr>
              <a:t> (NAEM), M.B.S (Accounting), B.B.S (Honors)	 </a:t>
            </a:r>
          </a:p>
          <a:p>
            <a:r>
              <a:rPr lang="bn-BD" dirty="0" smtClean="0">
                <a:solidFill>
                  <a:srgbClr val="002060"/>
                </a:solidFill>
              </a:rPr>
              <a:t>পদবীঃ সহকারি শিক্ষক (</a:t>
            </a:r>
            <a:r>
              <a:rPr lang="en-US" dirty="0" err="1" smtClean="0">
                <a:solidFill>
                  <a:srgbClr val="002060"/>
                </a:solidFill>
              </a:rPr>
              <a:t>হিসাববিজ্ঞান</a:t>
            </a:r>
            <a:r>
              <a:rPr lang="bn-BD" dirty="0" smtClean="0">
                <a:solidFill>
                  <a:srgbClr val="002060"/>
                </a:solidFill>
              </a:rPr>
              <a:t>)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মহানগর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আইড়িয়াল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bn-BD" dirty="0" smtClean="0">
                <a:solidFill>
                  <a:srgbClr val="002060"/>
                </a:solidFill>
              </a:rPr>
              <a:t>স্কুল অ্যান্ড কলেজ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মুগদা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ঢাকা</a:t>
            </a:r>
            <a:r>
              <a:rPr lang="en-US" dirty="0" smtClean="0">
                <a:solidFill>
                  <a:srgbClr val="002060"/>
                </a:solidFill>
              </a:rPr>
              <a:t>।</a:t>
            </a:r>
            <a:r>
              <a:rPr lang="bn-BD" dirty="0" smtClean="0">
                <a:solidFill>
                  <a:srgbClr val="002060"/>
                </a:solidFill>
              </a:rPr>
              <a:t>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bn-BD" dirty="0" smtClean="0">
                <a:solidFill>
                  <a:srgbClr val="002060"/>
                </a:solidFill>
              </a:rPr>
              <a:t>মোবাইল নং</a:t>
            </a:r>
            <a:r>
              <a:rPr lang="en-US" dirty="0" smtClean="0">
                <a:solidFill>
                  <a:srgbClr val="002060"/>
                </a:solidFill>
              </a:rPr>
              <a:t>-</a:t>
            </a:r>
            <a:r>
              <a:rPr lang="bn-BD" dirty="0" smtClean="0">
                <a:solidFill>
                  <a:srgbClr val="002060"/>
                </a:solidFill>
              </a:rPr>
              <a:t>০১৯</a:t>
            </a:r>
            <a:r>
              <a:rPr lang="en-US" dirty="0" smtClean="0">
                <a:solidFill>
                  <a:srgbClr val="002060"/>
                </a:solidFill>
              </a:rPr>
              <a:t>২০০০৩৬৯১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755980" y="2095089"/>
            <a:ext cx="3240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শিক্ষক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পরিচিতি</a:t>
            </a:r>
            <a:endParaRPr lang="en-US" sz="3600" dirty="0">
              <a:latin typeface="Vrinda" pitchFamily="34" charset="0"/>
              <a:cs typeface="Vrinda" pitchFamily="34" charset="0"/>
            </a:endParaRPr>
          </a:p>
        </p:txBody>
      </p:sp>
      <p:pic>
        <p:nvPicPr>
          <p:cNvPr id="6" name="Picture 5" descr="29425008_361275250948589_298152190321197893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7612" y="609600"/>
            <a:ext cx="3200400" cy="38415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9623659" y="1957154"/>
            <a:ext cx="2731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err="1" smtClean="0"/>
              <a:t>পাঠ</a:t>
            </a:r>
            <a:r>
              <a:rPr lang="en-US" sz="3600" b="1" dirty="0" smtClean="0"/>
              <a:t> </a:t>
            </a:r>
            <a:r>
              <a:rPr lang="bn-IN" sz="3600" b="1" dirty="0" smtClean="0"/>
              <a:t>পরিচিতি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54B548E-0ED9-4AF0-83BA-8B6B8782D568}"/>
              </a:ext>
            </a:extLst>
          </p:cNvPr>
          <p:cNvSpPr/>
          <p:nvPr/>
        </p:nvSpPr>
        <p:spPr>
          <a:xfrm>
            <a:off x="7390577" y="4370754"/>
            <a:ext cx="4190235" cy="1721626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বিষয়ঃ হিসাববিজ্ঞান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৯ম - ১০ম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– 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বোর্ডঃ২০১৯এর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৩, ৪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42212" y="609600"/>
            <a:ext cx="2653918" cy="3657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836612" y="381000"/>
            <a:ext cx="10515600" cy="914399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নিচের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প্রশ্নটি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2" y="1295400"/>
            <a:ext cx="1158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411" y="4038600"/>
            <a:ext cx="1150620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799012" y="990600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ক. </a:t>
            </a:r>
            <a:r>
              <a:rPr lang="en-US" sz="3200" dirty="0" err="1" smtClean="0">
                <a:solidFill>
                  <a:srgbClr val="002060"/>
                </a:solidFill>
              </a:rPr>
              <a:t>প্রারম্ভিক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মূলধনের</a:t>
            </a:r>
            <a:r>
              <a:rPr lang="en-US" sz="3200" dirty="0" smtClean="0">
                <a:solidFill>
                  <a:srgbClr val="002060"/>
                </a:solidFill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</a:rPr>
              <a:t>পরিমাণ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নির্ণয়</a:t>
            </a:r>
            <a:r>
              <a:rPr lang="en-US" sz="3200" dirty="0" smtClean="0">
                <a:solidFill>
                  <a:srgbClr val="002060"/>
                </a:solidFill>
              </a:rPr>
              <a:t>-</a:t>
            </a:r>
            <a:endParaRPr lang="en-US" sz="32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722812" y="2545080"/>
          <a:ext cx="7010400" cy="2407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5400"/>
                <a:gridCol w="2362200"/>
                <a:gridCol w="1905000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তারিখ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বিবরণ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টাকা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টাকা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88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২০১৮</a:t>
                      </a:r>
                    </a:p>
                    <a:p>
                      <a:pPr algn="l"/>
                      <a:r>
                        <a:rPr lang="en-US" sz="2800" dirty="0" smtClean="0"/>
                        <a:t>জুন-১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 smtClean="0"/>
                    </a:p>
                    <a:p>
                      <a:pPr algn="l"/>
                      <a:r>
                        <a:rPr lang="en-US" sz="2800" dirty="0" err="1" smtClean="0"/>
                        <a:t>নগদ</a:t>
                      </a:r>
                      <a:endParaRPr lang="en-US" sz="2800" dirty="0" smtClean="0"/>
                    </a:p>
                    <a:p>
                      <a:pPr algn="l"/>
                      <a:r>
                        <a:rPr lang="en-US" sz="2800" dirty="0" err="1" smtClean="0"/>
                        <a:t>আসবাবপত্র</a:t>
                      </a:r>
                      <a:endParaRPr lang="en-US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১২০০০০</a:t>
                      </a:r>
                    </a:p>
                    <a:p>
                      <a:pPr algn="ctr"/>
                      <a:r>
                        <a:rPr lang="en-US" sz="2800" dirty="0" smtClean="0"/>
                        <a:t>৫০০০০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dirty="0" smtClean="0"/>
                    </a:p>
                    <a:p>
                      <a:pPr algn="r"/>
                      <a:endParaRPr lang="en-US" sz="2800" dirty="0" smtClean="0"/>
                    </a:p>
                    <a:p>
                      <a:pPr algn="r"/>
                      <a:endParaRPr lang="en-US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মোট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পরিমান</a:t>
                      </a:r>
                      <a:r>
                        <a:rPr lang="en-US" sz="2400" baseline="0" dirty="0" smtClean="0"/>
                        <a:t>=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১৭০০০০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8456612" y="4418012"/>
            <a:ext cx="18288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209212" y="4418012"/>
            <a:ext cx="1534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209212" y="4951412"/>
            <a:ext cx="1534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209212" y="5027612"/>
            <a:ext cx="1534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Mahveen\Desktop\Screenshot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2" y="381000"/>
            <a:ext cx="4267200" cy="61722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 rot="16200000" flipV="1">
            <a:off x="1560511" y="3390899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989012" y="762000"/>
            <a:ext cx="104950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ক. </a:t>
            </a:r>
            <a:r>
              <a:rPr lang="en-US" sz="4000" dirty="0" err="1" smtClean="0">
                <a:solidFill>
                  <a:srgbClr val="002060"/>
                </a:solidFill>
              </a:rPr>
              <a:t>প্রারম্ভিক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মূলধনের</a:t>
            </a:r>
            <a:r>
              <a:rPr lang="en-US" sz="4000" dirty="0" smtClean="0">
                <a:solidFill>
                  <a:srgbClr val="002060"/>
                </a:solidFill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</a:rPr>
              <a:t>পরিমাণ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নির্ণয়</a:t>
            </a:r>
            <a:r>
              <a:rPr lang="en-US" sz="4000" dirty="0" smtClean="0">
                <a:solidFill>
                  <a:srgbClr val="002060"/>
                </a:solidFill>
              </a:rPr>
              <a:t>-</a:t>
            </a:r>
            <a:endParaRPr lang="en-US" sz="4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321973" y="1760248"/>
          <a:ext cx="9954039" cy="34213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2941"/>
                <a:gridCol w="3895059"/>
                <a:gridCol w="2380313"/>
                <a:gridCol w="2055726"/>
              </a:tblGrid>
              <a:tr h="75055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002060"/>
                          </a:solidFill>
                        </a:rPr>
                        <a:t>তারিখ</a:t>
                      </a:r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002060"/>
                          </a:solidFill>
                        </a:rPr>
                        <a:t>বিবরণ</a:t>
                      </a:r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0644"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/>
                        <a:t>২০১৮</a:t>
                      </a:r>
                    </a:p>
                    <a:p>
                      <a:pPr algn="l"/>
                      <a:r>
                        <a:rPr lang="en-US" sz="4000" dirty="0" smtClean="0"/>
                        <a:t>জুন-১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4000" dirty="0" smtClean="0"/>
                    </a:p>
                    <a:p>
                      <a:pPr algn="l"/>
                      <a:r>
                        <a:rPr lang="en-US" sz="4000" dirty="0" err="1" smtClean="0"/>
                        <a:t>নগদ</a:t>
                      </a:r>
                      <a:endParaRPr lang="en-US" sz="4000" dirty="0" smtClean="0"/>
                    </a:p>
                    <a:p>
                      <a:pPr algn="l"/>
                      <a:r>
                        <a:rPr lang="en-US" sz="4000" dirty="0" err="1" smtClean="0"/>
                        <a:t>আসবাবপত্র</a:t>
                      </a:r>
                      <a:endParaRPr lang="en-US" sz="4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 smtClean="0"/>
                    </a:p>
                    <a:p>
                      <a:pPr algn="ctr"/>
                      <a:r>
                        <a:rPr lang="en-US" sz="4000" dirty="0" smtClean="0"/>
                        <a:t>১২০০০০</a:t>
                      </a:r>
                    </a:p>
                    <a:p>
                      <a:pPr algn="ctr"/>
                      <a:r>
                        <a:rPr lang="en-US" sz="4000" dirty="0" smtClean="0"/>
                        <a:t>৫০০০০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4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50556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মোট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পরিমান</a:t>
                      </a:r>
                      <a:r>
                        <a:rPr lang="en-US" sz="3200" baseline="0" dirty="0" smtClean="0"/>
                        <a:t>=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১৭০০০০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867298" y="4418012"/>
            <a:ext cx="2960914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096634" y="4415405"/>
            <a:ext cx="2179378" cy="260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096634" y="4953000"/>
            <a:ext cx="2179378" cy="260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096634" y="5102793"/>
            <a:ext cx="2179378" cy="260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1283</Words>
  <Application>Microsoft Office PowerPoint</Application>
  <PresentationFormat>Custom</PresentationFormat>
  <Paragraphs>639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Mahveen</dc:creator>
  <cp:lastModifiedBy>Mahveen</cp:lastModifiedBy>
  <cp:revision>502</cp:revision>
  <dcterms:created xsi:type="dcterms:W3CDTF">2020-06-23T07:13:48Z</dcterms:created>
  <dcterms:modified xsi:type="dcterms:W3CDTF">2020-06-29T13:45:34Z</dcterms:modified>
</cp:coreProperties>
</file>