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517" r:id="rId2"/>
    <p:sldId id="516" r:id="rId3"/>
    <p:sldId id="360" r:id="rId4"/>
    <p:sldId id="452" r:id="rId5"/>
    <p:sldId id="522" r:id="rId6"/>
    <p:sldId id="523" r:id="rId7"/>
    <p:sldId id="524" r:id="rId8"/>
    <p:sldId id="525" r:id="rId9"/>
    <p:sldId id="526" r:id="rId10"/>
    <p:sldId id="527" r:id="rId11"/>
    <p:sldId id="529" r:id="rId12"/>
    <p:sldId id="546" r:id="rId13"/>
    <p:sldId id="530" r:id="rId14"/>
    <p:sldId id="548" r:id="rId15"/>
    <p:sldId id="553" r:id="rId16"/>
    <p:sldId id="554" r:id="rId17"/>
    <p:sldId id="531" r:id="rId18"/>
    <p:sldId id="537" r:id="rId19"/>
    <p:sldId id="532" r:id="rId20"/>
    <p:sldId id="538" r:id="rId21"/>
    <p:sldId id="533" r:id="rId22"/>
    <p:sldId id="534" r:id="rId23"/>
    <p:sldId id="535" r:id="rId24"/>
    <p:sldId id="536" r:id="rId25"/>
    <p:sldId id="551" r:id="rId26"/>
    <p:sldId id="539" r:id="rId27"/>
    <p:sldId id="540" r:id="rId28"/>
    <p:sldId id="541" r:id="rId29"/>
    <p:sldId id="542" r:id="rId30"/>
    <p:sldId id="544" r:id="rId31"/>
    <p:sldId id="395" r:id="rId32"/>
    <p:sldId id="550" r:id="rId33"/>
    <p:sldId id="557" r:id="rId34"/>
    <p:sldId id="549" r:id="rId35"/>
    <p:sldId id="359" r:id="rId36"/>
    <p:sldId id="558" r:id="rId37"/>
    <p:sldId id="560" r:id="rId38"/>
    <p:sldId id="459" r:id="rId39"/>
    <p:sldId id="518" r:id="rId40"/>
    <p:sldId id="519" r:id="rId41"/>
    <p:sldId id="520" r:id="rId42"/>
    <p:sldId id="521" r:id="rId43"/>
    <p:sldId id="55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-114" y="-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fan Ali" userId="d695f0f8c4e96ff3" providerId="LiveId" clId="{0059EEEF-D3A4-44FB-8C7C-A37EB0DD93D0}"/>
    <pc:docChg chg="modSld">
      <pc:chgData name="Irfan Ali" userId="d695f0f8c4e96ff3" providerId="LiveId" clId="{0059EEEF-D3A4-44FB-8C7C-A37EB0DD93D0}" dt="2020-05-10T18:18:03.722" v="11" actId="20577"/>
      <pc:docMkLst>
        <pc:docMk/>
      </pc:docMkLst>
      <pc:sldChg chg="modSp mod">
        <pc:chgData name="Irfan Ali" userId="d695f0f8c4e96ff3" providerId="LiveId" clId="{0059EEEF-D3A4-44FB-8C7C-A37EB0DD93D0}" dt="2020-05-10T18:18:03.722" v="11" actId="20577"/>
        <pc:sldMkLst>
          <pc:docMk/>
          <pc:sldMk cId="2986031080" sldId="345"/>
        </pc:sldMkLst>
        <pc:spChg chg="mod">
          <ac:chgData name="Irfan Ali" userId="d695f0f8c4e96ff3" providerId="LiveId" clId="{0059EEEF-D3A4-44FB-8C7C-A37EB0DD93D0}" dt="2020-05-10T18:18:03.722" v="11" actId="20577"/>
          <ac:spMkLst>
            <pc:docMk/>
            <pc:sldMk cId="2986031080" sldId="345"/>
            <ac:spMk id="26" creationId="{5FA90E7C-CD33-4509-ACB9-1C70904D7DE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ea typeface="+mn-ea"/>
                <a:cs typeface="NikoshBAN" pitchFamily="2" charset="0"/>
              </a:rPr>
              <a:t>মূলধন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c:rich>
      </c:tx>
      <c:layout>
        <c:manualLayout>
          <c:xMode val="edge"/>
          <c:yMode val="edge"/>
          <c:x val="0.49884190195357897"/>
          <c:y val="0.14379084967320269"/>
        </c:manualLayout>
      </c:layout>
      <c:spPr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cat>
            <c:strRef>
              <c:f>Sheet1!$A$2:$A$4</c:f>
              <c:strCache>
                <c:ptCount val="3"/>
                <c:pt idx="0">
                  <c:v>ঋণ</c:v>
                </c:pt>
                <c:pt idx="1">
                  <c:v>অগ্রাধিকার শেয়ার</c:v>
                </c:pt>
                <c:pt idx="2">
                  <c:v>সাধারণ শেয়ার</c:v>
                </c:pt>
              </c:strCache>
            </c:strRef>
          </c:cat>
          <c:val>
            <c:numRef>
              <c:f>Sheet1!$B$2:$B$4</c:f>
              <c:numCache>
                <c:formatCode>[$-5000445]0</c:formatCode>
                <c:ptCount val="3"/>
                <c:pt idx="0">
                  <c:v>30</c:v>
                </c:pt>
                <c:pt idx="1">
                  <c:v>20</c:v>
                </c:pt>
                <c:pt idx="2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4A-4F4C-B7C9-4C20771F7015}"/>
            </c:ext>
          </c:extLst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400" b="1">
                <a:latin typeface="NikoshBAN" pitchFamily="2" charset="0"/>
                <a:cs typeface="NikoshBAN" pitchFamily="2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400" b="1">
                <a:latin typeface="NikoshBAN" pitchFamily="2" charset="0"/>
                <a:cs typeface="NikoshBAN" pitchFamily="2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400" b="1">
                <a:latin typeface="NikoshBAN" pitchFamily="2" charset="0"/>
                <a:cs typeface="NikoshBAN" pitchFamily="2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61180101706036838"/>
          <c:y val="0.34533243110236295"/>
          <c:w val="0.37569898293963333"/>
          <c:h val="0.60003838582677149"/>
        </c:manualLayout>
      </c:layout>
      <c:txPr>
        <a:bodyPr/>
        <a:lstStyle/>
        <a:p>
          <a:pPr>
            <a:defRPr sz="2400" b="1"/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39202203343003245"/>
          <c:w val="0.99465845615452431"/>
          <c:h val="0.5940544274071026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লাভ-ক্ষতি</c:v>
                </c:pt>
              </c:strCache>
            </c:strRef>
          </c:tx>
          <c:explosion val="13"/>
          <c:dLbls>
            <c:dLbl>
              <c:idx val="0"/>
              <c:layout>
                <c:manualLayout>
                  <c:x val="-0.22337707786526736"/>
                  <c:y val="-9.92768338168255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NikoshBAN" pitchFamily="2" charset="0"/>
                        <a:cs typeface="NikoshBAN" pitchFamily="2" charset="0"/>
                      </a:rPr>
                      <a:t>১৮%</a:t>
                    </a:r>
                    <a:endParaRPr lang="en-US" dirty="0">
                      <a:latin typeface="NikoshBAN" pitchFamily="2" charset="0"/>
                      <a:cs typeface="NikoshBAN" pitchFamily="2" charset="0"/>
                    </a:endParaRPr>
                  </a:p>
                </c:rich>
              </c:tx>
              <c:showPercent val="1"/>
            </c:dLbl>
            <c:dLbl>
              <c:idx val="1"/>
              <c:layout>
                <c:manualLayout>
                  <c:x val="0.19526377952755922"/>
                  <c:y val="3.2061748860340071E-2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latin typeface="NikoshBAN" pitchFamily="2" charset="0"/>
                        <a:cs typeface="NikoshBAN" pitchFamily="2" charset="0"/>
                      </a:rPr>
                      <a:t>১০%</a:t>
                    </a:r>
                    <a:endParaRPr lang="en-US" dirty="0">
                      <a:latin typeface="NikoshBAN" pitchFamily="2" charset="0"/>
                      <a:cs typeface="NikoshBAN" pitchFamily="2" charset="0"/>
                    </a:endParaRPr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Sheet1!$A$2:$A$3</c:f>
              <c:strCache>
                <c:ptCount val="2"/>
                <c:pt idx="0">
                  <c:v>ব্যাংক সুদ</c:v>
                </c:pt>
                <c:pt idx="1">
                  <c:v>ব্যবসায়ের আয়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0.18000000000000024</c:v>
                </c:pt>
                <c:pt idx="1">
                  <c:v>0.1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19296554276869321"/>
          <c:y val="2.6315789473684216E-2"/>
          <c:w val="0.80210276600040376"/>
          <c:h val="0.34301077496892102"/>
        </c:manualLayout>
      </c:layout>
      <c:txPr>
        <a:bodyPr/>
        <a:lstStyle/>
        <a:p>
          <a:pPr>
            <a:defRPr sz="2800">
              <a:latin typeface="NikoshBAN" pitchFamily="2" charset="0"/>
              <a:cs typeface="NikoshBAN" pitchFamily="2" charset="0"/>
            </a:defRPr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5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2.4038293290261799E-2"/>
          <c:y val="0.3527024746906654"/>
          <c:w val="0.96047042196648491"/>
          <c:h val="0.62477940257468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লাভ-ক্ষতি</c:v>
                </c:pt>
              </c:strCache>
            </c:strRef>
          </c:tx>
          <c:explosion val="13"/>
          <c:dLbls>
            <c:dLbl>
              <c:idx val="0"/>
              <c:layout>
                <c:manualLayout>
                  <c:x val="-0.20200955649774541"/>
                  <c:y val="3.230211355159565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NikoshBAN" pitchFamily="2" charset="0"/>
                        <a:cs typeface="NikoshBAN" pitchFamily="2" charset="0"/>
                      </a:rPr>
                      <a:t>১৮%</a:t>
                    </a:r>
                    <a:endParaRPr lang="en-US" dirty="0">
                      <a:latin typeface="NikoshBAN" pitchFamily="2" charset="0"/>
                      <a:cs typeface="NikoshBAN" pitchFamily="2" charset="0"/>
                    </a:endParaRPr>
                  </a:p>
                </c:rich>
              </c:tx>
              <c:showPercent val="1"/>
            </c:dLbl>
            <c:dLbl>
              <c:idx val="1"/>
              <c:layout>
                <c:manualLayout>
                  <c:x val="0.22945184736523341"/>
                  <c:y val="-6.881544412211676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NikoshBAN" pitchFamily="2" charset="0"/>
                        <a:cs typeface="NikoshBAN" pitchFamily="2" charset="0"/>
                      </a:rPr>
                      <a:t>২৫%</a:t>
                    </a:r>
                    <a:endParaRPr lang="en-US" dirty="0">
                      <a:latin typeface="NikoshBAN" pitchFamily="2" charset="0"/>
                      <a:cs typeface="NikoshBAN" pitchFamily="2" charset="0"/>
                    </a:endParaRPr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Sheet1!$A$2:$A$3</c:f>
              <c:strCache>
                <c:ptCount val="2"/>
                <c:pt idx="0">
                  <c:v>ব্যাংক সুদ</c:v>
                </c:pt>
                <c:pt idx="1">
                  <c:v>ব্যবসায়ের আয়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0.18000000000000024</c:v>
                </c:pt>
                <c:pt idx="1">
                  <c:v>0.25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2800">
              <a:latin typeface="NikoshBAN" pitchFamily="2" charset="0"/>
              <a:cs typeface="NikoshBAN" pitchFamily="2" charset="0"/>
            </a:defRPr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6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কোম্পিানি-১</c:v>
                </c:pt>
              </c:strCache>
            </c:strRef>
          </c:tx>
          <c:dLbls>
            <c:dLblPos val="inEnd"/>
            <c:showVal val="1"/>
          </c:dLbls>
          <c:cat>
            <c:strRef>
              <c:f>Sheet1!$A$2:$A$4</c:f>
              <c:strCache>
                <c:ptCount val="3"/>
                <c:pt idx="0">
                  <c:v>মালিকের অংশ</c:v>
                </c:pt>
                <c:pt idx="1">
                  <c:v>ব্যাংক ঋণ</c:v>
                </c:pt>
                <c:pt idx="2">
                  <c:v>অন্যান্য প্রতিষ্ঠান</c:v>
                </c:pt>
              </c:strCache>
            </c:strRef>
          </c:cat>
          <c:val>
            <c:numRef>
              <c:f>Sheet1!$B$2:$B$4</c:f>
              <c:numCache>
                <c:formatCode>[$-5000445]0%</c:formatCode>
                <c:ptCount val="3"/>
                <c:pt idx="0">
                  <c:v>0.5</c:v>
                </c:pt>
                <c:pt idx="1">
                  <c:v>0.35000000000000031</c:v>
                </c:pt>
                <c:pt idx="2">
                  <c:v>0.15000000000000024</c:v>
                </c:pt>
              </c:numCache>
            </c:numRef>
          </c:val>
        </c:ser>
        <c:gapWidth val="75"/>
        <c:overlap val="40"/>
        <c:axId val="91647360"/>
        <c:axId val="91653248"/>
      </c:barChart>
      <c:catAx>
        <c:axId val="91647360"/>
        <c:scaling>
          <c:orientation val="minMax"/>
        </c:scaling>
        <c:axPos val="b"/>
        <c:majorTickMark val="none"/>
        <c:tickLblPos val="nextTo"/>
        <c:crossAx val="91653248"/>
        <c:crosses val="autoZero"/>
        <c:auto val="1"/>
        <c:lblAlgn val="ctr"/>
        <c:lblOffset val="100"/>
      </c:catAx>
      <c:valAx>
        <c:axId val="91653248"/>
        <c:scaling>
          <c:orientation val="minMax"/>
        </c:scaling>
        <c:axPos val="l"/>
        <c:majorGridlines/>
        <c:numFmt formatCode="[$-5000445]0%" sourceLinked="1"/>
        <c:majorTickMark val="none"/>
        <c:tickLblPos val="nextTo"/>
        <c:crossAx val="916473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>
          <a:latin typeface="NikoshBAN" pitchFamily="2" charset="0"/>
          <a:cs typeface="NikoshBAN" pitchFamily="2" charset="0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4"/>
  <c:chart>
    <c:title>
      <c:tx>
        <c:rich>
          <a:bodyPr/>
          <a:lstStyle/>
          <a:p>
            <a:pPr>
              <a:defRPr/>
            </a:pPr>
            <a:r>
              <a:rPr lang="as-IN"/>
              <a:t>কোম্পিানি-২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কোম্পিানি-২</c:v>
                </c:pt>
              </c:strCache>
            </c:strRef>
          </c:tx>
          <c:dLbls>
            <c:dLblPos val="inEnd"/>
            <c:showVal val="1"/>
          </c:dLbls>
          <c:cat>
            <c:strRef>
              <c:f>Sheet1!$A$2:$A$5</c:f>
              <c:strCache>
                <c:ptCount val="4"/>
                <c:pt idx="0">
                  <c:v>মালিকের অংশ</c:v>
                </c:pt>
                <c:pt idx="1">
                  <c:v>ব্যাংক ঋণ</c:v>
                </c:pt>
                <c:pt idx="2">
                  <c:v>অন্যান্য প্রতিষ্ঠান</c:v>
                </c:pt>
                <c:pt idx="3">
                  <c:v>বন্ধু-বান্ধব</c:v>
                </c:pt>
              </c:strCache>
            </c:strRef>
          </c:cat>
          <c:val>
            <c:numRef>
              <c:f>Sheet1!$B$2:$B$5</c:f>
              <c:numCache>
                <c:formatCode>[$-5000445]0%</c:formatCode>
                <c:ptCount val="4"/>
                <c:pt idx="0">
                  <c:v>0.5</c:v>
                </c:pt>
                <c:pt idx="1">
                  <c:v>0.30000000000000032</c:v>
                </c:pt>
                <c:pt idx="2">
                  <c:v>0.15000000000000024</c:v>
                </c:pt>
                <c:pt idx="3">
                  <c:v>0.05</c:v>
                </c:pt>
              </c:numCache>
            </c:numRef>
          </c:val>
        </c:ser>
        <c:gapWidth val="75"/>
        <c:overlap val="40"/>
        <c:axId val="95818496"/>
        <c:axId val="95820032"/>
      </c:barChart>
      <c:catAx>
        <c:axId val="95818496"/>
        <c:scaling>
          <c:orientation val="minMax"/>
        </c:scaling>
        <c:axPos val="b"/>
        <c:majorTickMark val="none"/>
        <c:tickLblPos val="nextTo"/>
        <c:crossAx val="95820032"/>
        <c:crosses val="autoZero"/>
        <c:auto val="1"/>
        <c:lblAlgn val="ctr"/>
        <c:lblOffset val="100"/>
      </c:catAx>
      <c:valAx>
        <c:axId val="95820032"/>
        <c:scaling>
          <c:orientation val="minMax"/>
        </c:scaling>
        <c:axPos val="l"/>
        <c:majorGridlines/>
        <c:numFmt formatCode="[$-5000445]0%" sourceLinked="1"/>
        <c:majorTickMark val="none"/>
        <c:tickLblPos val="nextTo"/>
        <c:crossAx val="9581849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>
          <a:latin typeface="NikoshBAN" pitchFamily="2" charset="0"/>
          <a:cs typeface="NikoshBAN" pitchFamily="2" charset="0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A347D8-9D24-4944-B1C4-C10DA75F5509}" type="doc">
      <dgm:prSet loTypeId="urn:microsoft.com/office/officeart/2005/8/layout/hList6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1A191BD-57E3-4C9A-BCF8-72134FD232C1}">
      <dgm:prSet phldrT="[Text]" custT="1"/>
      <dgm:spPr/>
      <dgm:t>
        <a:bodyPr/>
        <a:lstStyle/>
        <a:p>
          <a:r>
            <a:rPr lang="as-IN" sz="3200" dirty="0" smtClean="0">
              <a:solidFill>
                <a:srgbClr val="002060"/>
              </a:solidFill>
            </a:rPr>
            <a:t>সংজ্ঞা সহ মূলধন ব্যয়ের ধারণা ব্যাখ্যা করতে পারবে।</a:t>
          </a:r>
          <a:endParaRPr lang="en-US" sz="3200" b="0" u="none" dirty="0">
            <a:solidFill>
              <a:srgbClr val="002060"/>
            </a:solidFill>
          </a:endParaRPr>
        </a:p>
      </dgm:t>
    </dgm:pt>
    <dgm:pt modelId="{E8BB6674-E317-4692-A018-8AB8056D2015}" type="parTrans" cxnId="{183D94D7-C7CB-4EF3-A506-6F552D54C30F}">
      <dgm:prSet/>
      <dgm:spPr/>
      <dgm:t>
        <a:bodyPr/>
        <a:lstStyle/>
        <a:p>
          <a:endParaRPr lang="en-US"/>
        </a:p>
      </dgm:t>
    </dgm:pt>
    <dgm:pt modelId="{75827863-C58A-469F-9BD7-2B386BAD5254}" type="sibTrans" cxnId="{183D94D7-C7CB-4EF3-A506-6F552D54C30F}">
      <dgm:prSet/>
      <dgm:spPr/>
      <dgm:t>
        <a:bodyPr/>
        <a:lstStyle/>
        <a:p>
          <a:endParaRPr lang="en-US"/>
        </a:p>
      </dgm:t>
    </dgm:pt>
    <dgm:pt modelId="{BAE3193A-F8CE-435F-8AA9-4E2D0AE4F659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3200" dirty="0" err="1" smtClean="0">
              <a:solidFill>
                <a:srgbClr val="002060"/>
              </a:solidFill>
            </a:rPr>
            <a:t>ঋণ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মুলধন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ব্যয়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এবং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অগ্রাধিকার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শেয়ার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ব্যয়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এর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গাণিতিক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প্রয়োগ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করতে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সক্ষম</a:t>
          </a:r>
          <a:r>
            <a:rPr lang="en-US" sz="3200" dirty="0" smtClean="0">
              <a:solidFill>
                <a:srgbClr val="002060"/>
              </a:solidFill>
            </a:rPr>
            <a:t> </a:t>
          </a:r>
          <a:r>
            <a:rPr lang="en-US" sz="3200" dirty="0" err="1" smtClean="0">
              <a:solidFill>
                <a:srgbClr val="002060"/>
              </a:solidFill>
            </a:rPr>
            <a:t>হবে</a:t>
          </a:r>
          <a:r>
            <a:rPr lang="en-US" sz="3200" dirty="0" smtClean="0">
              <a:solidFill>
                <a:srgbClr val="002060"/>
              </a:solidFill>
            </a:rPr>
            <a:t>।</a:t>
          </a:r>
          <a:endParaRPr lang="en-US" sz="3200" b="0" u="none" dirty="0">
            <a:solidFill>
              <a:srgbClr val="002060"/>
            </a:solidFill>
          </a:endParaRPr>
        </a:p>
      </dgm:t>
    </dgm:pt>
    <dgm:pt modelId="{D61CE14E-030E-4C18-9B50-5921EA7E1EC7}" type="parTrans" cxnId="{615596B6-DDB4-4F7A-B9EA-1A2BD4A0A2BE}">
      <dgm:prSet/>
      <dgm:spPr/>
      <dgm:t>
        <a:bodyPr/>
        <a:lstStyle/>
        <a:p>
          <a:endParaRPr lang="en-US"/>
        </a:p>
      </dgm:t>
    </dgm:pt>
    <dgm:pt modelId="{C0BE03F5-EC66-4C89-B513-6212523C4BD2}" type="sibTrans" cxnId="{615596B6-DDB4-4F7A-B9EA-1A2BD4A0A2BE}">
      <dgm:prSet/>
      <dgm:spPr/>
      <dgm:t>
        <a:bodyPr/>
        <a:lstStyle/>
        <a:p>
          <a:endParaRPr lang="en-US"/>
        </a:p>
      </dgm:t>
    </dgm:pt>
    <dgm:pt modelId="{2AE73A67-3A3D-4AF8-BDC9-6910874D1A3D}">
      <dgm:prSet phldrT="[Text]" custT="1"/>
      <dgm:spPr/>
      <dgm:t>
        <a:bodyPr/>
        <a:lstStyle/>
        <a:p>
          <a:r>
            <a:rPr lang="en-US" sz="3200" smtClean="0">
              <a:solidFill>
                <a:srgbClr val="FFFF00"/>
              </a:solidFill>
            </a:rPr>
            <a:t>মূলধন ব্যয় নির্ণয়ের তাৎপর্য বিশ্লেষণ করতে পারবে।</a:t>
          </a:r>
          <a:endParaRPr lang="en-US" sz="3200" b="0" u="none" dirty="0">
            <a:solidFill>
              <a:srgbClr val="002060"/>
            </a:solidFill>
          </a:endParaRPr>
        </a:p>
      </dgm:t>
    </dgm:pt>
    <dgm:pt modelId="{9F0C0273-98CC-4E17-8A66-99999C43D8AB}" type="parTrans" cxnId="{D18EF652-6159-4D14-BD83-ABBF4AB062E9}">
      <dgm:prSet/>
      <dgm:spPr/>
    </dgm:pt>
    <dgm:pt modelId="{5353BC97-5D80-45EF-B787-017D52FA7E44}" type="sibTrans" cxnId="{D18EF652-6159-4D14-BD83-ABBF4AB062E9}">
      <dgm:prSet/>
      <dgm:spPr/>
    </dgm:pt>
    <dgm:pt modelId="{3FA82910-EBD3-4BC0-A17D-97D7EA2EF24C}" type="pres">
      <dgm:prSet presAssocID="{3FA347D8-9D24-4944-B1C4-C10DA75F550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36AFD2-11DE-45B9-AD6A-839FF51BB114}" type="pres">
      <dgm:prSet presAssocID="{91A191BD-57E3-4C9A-BCF8-72134FD232C1}" presName="node" presStyleLbl="node1" presStyleIdx="0" presStyleCnt="3" custLinFactNeighborX="-2906" custLinFactNeighborY="-16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03D6C1-505F-410F-A654-9896C7E505F7}" type="pres">
      <dgm:prSet presAssocID="{75827863-C58A-469F-9BD7-2B386BAD5254}" presName="sibTrans" presStyleCnt="0"/>
      <dgm:spPr/>
      <dgm:t>
        <a:bodyPr/>
        <a:lstStyle/>
        <a:p>
          <a:endParaRPr lang="en-US"/>
        </a:p>
      </dgm:t>
    </dgm:pt>
    <dgm:pt modelId="{BD0E8127-0DD0-4354-8AE9-A9C456AC98C1}" type="pres">
      <dgm:prSet presAssocID="{2AE73A67-3A3D-4AF8-BDC9-6910874D1A3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518A15-9C58-4223-9839-36B5F5CC1CF0}" type="pres">
      <dgm:prSet presAssocID="{5353BC97-5D80-45EF-B787-017D52FA7E44}" presName="sibTrans" presStyleCnt="0"/>
      <dgm:spPr/>
    </dgm:pt>
    <dgm:pt modelId="{A580BF31-B2A6-4DA2-A524-BB7CCE1817DC}" type="pres">
      <dgm:prSet presAssocID="{BAE3193A-F8CE-435F-8AA9-4E2D0AE4F65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9007EF-EC82-4754-88D2-4461CD305F27}" type="presOf" srcId="{3FA347D8-9D24-4944-B1C4-C10DA75F5509}" destId="{3FA82910-EBD3-4BC0-A17D-97D7EA2EF24C}" srcOrd="0" destOrd="0" presId="urn:microsoft.com/office/officeart/2005/8/layout/hList6"/>
    <dgm:cxn modelId="{2E7D16F2-990C-4516-9ADF-B7210FD6E100}" type="presOf" srcId="{2AE73A67-3A3D-4AF8-BDC9-6910874D1A3D}" destId="{BD0E8127-0DD0-4354-8AE9-A9C456AC98C1}" srcOrd="0" destOrd="0" presId="urn:microsoft.com/office/officeart/2005/8/layout/hList6"/>
    <dgm:cxn modelId="{D18EF652-6159-4D14-BD83-ABBF4AB062E9}" srcId="{3FA347D8-9D24-4944-B1C4-C10DA75F5509}" destId="{2AE73A67-3A3D-4AF8-BDC9-6910874D1A3D}" srcOrd="1" destOrd="0" parTransId="{9F0C0273-98CC-4E17-8A66-99999C43D8AB}" sibTransId="{5353BC97-5D80-45EF-B787-017D52FA7E44}"/>
    <dgm:cxn modelId="{42E14924-D6BB-46F8-ACF3-8B027D44C34A}" type="presOf" srcId="{BAE3193A-F8CE-435F-8AA9-4E2D0AE4F659}" destId="{A580BF31-B2A6-4DA2-A524-BB7CCE1817DC}" srcOrd="0" destOrd="0" presId="urn:microsoft.com/office/officeart/2005/8/layout/hList6"/>
    <dgm:cxn modelId="{615596B6-DDB4-4F7A-B9EA-1A2BD4A0A2BE}" srcId="{3FA347D8-9D24-4944-B1C4-C10DA75F5509}" destId="{BAE3193A-F8CE-435F-8AA9-4E2D0AE4F659}" srcOrd="2" destOrd="0" parTransId="{D61CE14E-030E-4C18-9B50-5921EA7E1EC7}" sibTransId="{C0BE03F5-EC66-4C89-B513-6212523C4BD2}"/>
    <dgm:cxn modelId="{183D94D7-C7CB-4EF3-A506-6F552D54C30F}" srcId="{3FA347D8-9D24-4944-B1C4-C10DA75F5509}" destId="{91A191BD-57E3-4C9A-BCF8-72134FD232C1}" srcOrd="0" destOrd="0" parTransId="{E8BB6674-E317-4692-A018-8AB8056D2015}" sibTransId="{75827863-C58A-469F-9BD7-2B386BAD5254}"/>
    <dgm:cxn modelId="{7778ECC4-41FD-4E50-8F47-C2A410774C26}" type="presOf" srcId="{91A191BD-57E3-4C9A-BCF8-72134FD232C1}" destId="{4936AFD2-11DE-45B9-AD6A-839FF51BB114}" srcOrd="0" destOrd="0" presId="urn:microsoft.com/office/officeart/2005/8/layout/hList6"/>
    <dgm:cxn modelId="{8B4576E1-AC50-4C36-92AC-E281610A4262}" type="presParOf" srcId="{3FA82910-EBD3-4BC0-A17D-97D7EA2EF24C}" destId="{4936AFD2-11DE-45B9-AD6A-839FF51BB114}" srcOrd="0" destOrd="0" presId="urn:microsoft.com/office/officeart/2005/8/layout/hList6"/>
    <dgm:cxn modelId="{0E5EC9BB-7FE5-4E7E-B168-3581AAAB2353}" type="presParOf" srcId="{3FA82910-EBD3-4BC0-A17D-97D7EA2EF24C}" destId="{B103D6C1-505F-410F-A654-9896C7E505F7}" srcOrd="1" destOrd="0" presId="urn:microsoft.com/office/officeart/2005/8/layout/hList6"/>
    <dgm:cxn modelId="{B1803468-32A9-491A-8FCB-A8CAE98DC150}" type="presParOf" srcId="{3FA82910-EBD3-4BC0-A17D-97D7EA2EF24C}" destId="{BD0E8127-0DD0-4354-8AE9-A9C456AC98C1}" srcOrd="2" destOrd="0" presId="urn:microsoft.com/office/officeart/2005/8/layout/hList6"/>
    <dgm:cxn modelId="{3213F90D-8686-449B-BA30-7F88C2AAD7B7}" type="presParOf" srcId="{3FA82910-EBD3-4BC0-A17D-97D7EA2EF24C}" destId="{5D518A15-9C58-4223-9839-36B5F5CC1CF0}" srcOrd="3" destOrd="0" presId="urn:microsoft.com/office/officeart/2005/8/layout/hList6"/>
    <dgm:cxn modelId="{20704DF6-E9FB-421F-9DD4-FF800D086417}" type="presParOf" srcId="{3FA82910-EBD3-4BC0-A17D-97D7EA2EF24C}" destId="{A580BF31-B2A6-4DA2-A524-BB7CCE1817DC}" srcOrd="4" destOrd="0" presId="urn:microsoft.com/office/officeart/2005/8/layout/h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DAEF53-EF68-4F0C-8F7E-1A9C889DC246}" type="doc">
      <dgm:prSet loTypeId="urn:microsoft.com/office/officeart/2005/8/layout/hierarchy1" loCatId="hierarchy" qsTypeId="urn:microsoft.com/office/officeart/2005/8/quickstyle/3d5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61062B9-144A-4F29-A403-E33A98D184E7}">
      <dgm:prSet phldrT="[Text]"/>
      <dgm:spPr/>
      <dgm:t>
        <a:bodyPr/>
        <a:lstStyle/>
        <a:p>
          <a:r>
            <a:rPr lang="en-US" dirty="0" smtClean="0">
              <a:latin typeface="NikoshBAN" pitchFamily="2" charset="0"/>
              <a:cs typeface="NikoshBAN" pitchFamily="2" charset="0"/>
            </a:rPr>
            <a:t>মূলধন ব্যয়</a:t>
          </a:r>
          <a:endParaRPr lang="en-US" dirty="0"/>
        </a:p>
      </dgm:t>
    </dgm:pt>
    <dgm:pt modelId="{C4A1CE59-8DCC-4E08-BF70-75F7DF0C0810}" type="parTrans" cxnId="{0EE55F85-8A32-4C1C-BB49-19FBD2C83C10}">
      <dgm:prSet/>
      <dgm:spPr/>
      <dgm:t>
        <a:bodyPr/>
        <a:lstStyle/>
        <a:p>
          <a:endParaRPr lang="en-US"/>
        </a:p>
      </dgm:t>
    </dgm:pt>
    <dgm:pt modelId="{23B5FAC2-EA0A-452C-93D6-6381BA5B88B8}" type="sibTrans" cxnId="{0EE55F85-8A32-4C1C-BB49-19FBD2C83C10}">
      <dgm:prSet/>
      <dgm:spPr/>
      <dgm:t>
        <a:bodyPr/>
        <a:lstStyle/>
        <a:p>
          <a:endParaRPr lang="en-US"/>
        </a:p>
      </dgm:t>
    </dgm:pt>
    <dgm:pt modelId="{0E0DF56B-7162-4AB1-ACD6-AC265771D6B0}">
      <dgm:prSet phldrT="[Text]"/>
      <dgm:spPr/>
      <dgm:t>
        <a:bodyPr/>
        <a:lstStyle/>
        <a:p>
          <a:r>
            <a:rPr lang="en-US" dirty="0" smtClean="0">
              <a:latin typeface="NikoshBAN" pitchFamily="2" charset="0"/>
              <a:cs typeface="NikoshBAN" pitchFamily="2" charset="0"/>
            </a:rPr>
            <a:t>বিনিয়োগ সিদ্ধান্ত-সংক্রান্ত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0114EA3E-DBCC-4428-A21B-326683423328}" type="parTrans" cxnId="{9F9125BC-7AFB-48AB-9284-EE1EE1D464A9}">
      <dgm:prSet/>
      <dgm:spPr/>
      <dgm:t>
        <a:bodyPr/>
        <a:lstStyle/>
        <a:p>
          <a:endParaRPr lang="en-US" b="1"/>
        </a:p>
      </dgm:t>
    </dgm:pt>
    <dgm:pt modelId="{21B9F9F5-A7BC-4A15-829D-79C486F4C1B5}" type="sibTrans" cxnId="{9F9125BC-7AFB-48AB-9284-EE1EE1D464A9}">
      <dgm:prSet/>
      <dgm:spPr/>
      <dgm:t>
        <a:bodyPr/>
        <a:lstStyle/>
        <a:p>
          <a:endParaRPr lang="en-US"/>
        </a:p>
      </dgm:t>
    </dgm:pt>
    <dgm:pt modelId="{DDD9B453-0558-4953-9CC5-515917161652}">
      <dgm:prSet phldrT="[Text]"/>
      <dgm:spPr/>
      <dgm:t>
        <a:bodyPr/>
        <a:lstStyle/>
        <a:p>
          <a:r>
            <a:rPr lang="en-US" dirty="0" smtClean="0">
              <a:latin typeface="NikoshBAN" pitchFamily="2" charset="0"/>
              <a:cs typeface="NikoshBAN" pitchFamily="2" charset="0"/>
            </a:rPr>
            <a:t>মূলধন কাঠামো- সংক্রান্ত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0104872-9A2F-4144-8382-37A0BA182252}" type="sibTrans" cxnId="{F9049E46-FED0-4FA0-8BCA-7C262B7BC4AC}">
      <dgm:prSet/>
      <dgm:spPr/>
      <dgm:t>
        <a:bodyPr/>
        <a:lstStyle/>
        <a:p>
          <a:endParaRPr lang="en-US"/>
        </a:p>
      </dgm:t>
    </dgm:pt>
    <dgm:pt modelId="{26660971-0494-4B03-801F-196A4CA06AAF}" type="parTrans" cxnId="{F9049E46-FED0-4FA0-8BCA-7C262B7BC4AC}">
      <dgm:prSet/>
      <dgm:spPr/>
      <dgm:t>
        <a:bodyPr/>
        <a:lstStyle/>
        <a:p>
          <a:endParaRPr lang="en-US" b="1"/>
        </a:p>
      </dgm:t>
    </dgm:pt>
    <dgm:pt modelId="{D7B96A0C-7869-42B9-B45B-F2AE069A40D5}" type="pres">
      <dgm:prSet presAssocID="{D0DAEF53-EF68-4F0C-8F7E-1A9C889DC24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8A0C6AD-2B10-412F-8888-C7AC0D159ACA}" type="pres">
      <dgm:prSet presAssocID="{061062B9-144A-4F29-A403-E33A98D184E7}" presName="hierRoot1" presStyleCnt="0"/>
      <dgm:spPr/>
      <dgm:t>
        <a:bodyPr/>
        <a:lstStyle/>
        <a:p>
          <a:endParaRPr lang="en-US"/>
        </a:p>
      </dgm:t>
    </dgm:pt>
    <dgm:pt modelId="{13C14B7F-DF97-4C85-848E-6BCF3A967246}" type="pres">
      <dgm:prSet presAssocID="{061062B9-144A-4F29-A403-E33A98D184E7}" presName="composite" presStyleCnt="0"/>
      <dgm:spPr/>
      <dgm:t>
        <a:bodyPr/>
        <a:lstStyle/>
        <a:p>
          <a:endParaRPr lang="en-US"/>
        </a:p>
      </dgm:t>
    </dgm:pt>
    <dgm:pt modelId="{6183B5EE-E4E1-4C90-809D-DFC0B6AB2C33}" type="pres">
      <dgm:prSet presAssocID="{061062B9-144A-4F29-A403-E33A98D184E7}" presName="background" presStyleLbl="node0" presStyleIdx="0" presStyleCnt="1"/>
      <dgm:spPr/>
      <dgm:t>
        <a:bodyPr/>
        <a:lstStyle/>
        <a:p>
          <a:endParaRPr lang="en-US"/>
        </a:p>
      </dgm:t>
    </dgm:pt>
    <dgm:pt modelId="{78EC7BB1-E6CE-470A-B0D6-2900E567534C}" type="pres">
      <dgm:prSet presAssocID="{061062B9-144A-4F29-A403-E33A98D184E7}" presName="text" presStyleLbl="fgAcc0" presStyleIdx="0" presStyleCnt="1" custScaleX="85089" custScaleY="52398" custLinFactNeighborX="1422" custLinFactNeighborY="-181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F9466-6E37-43C0-BB20-050D5C19F8FD}" type="pres">
      <dgm:prSet presAssocID="{061062B9-144A-4F29-A403-E33A98D184E7}" presName="hierChild2" presStyleCnt="0"/>
      <dgm:spPr/>
      <dgm:t>
        <a:bodyPr/>
        <a:lstStyle/>
        <a:p>
          <a:endParaRPr lang="en-US"/>
        </a:p>
      </dgm:t>
    </dgm:pt>
    <dgm:pt modelId="{6E789390-D060-4269-A62A-E4293632D627}" type="pres">
      <dgm:prSet presAssocID="{0114EA3E-DBCC-4428-A21B-326683423328}" presName="Name10" presStyleLbl="parChTrans1D2" presStyleIdx="0" presStyleCnt="2"/>
      <dgm:spPr/>
      <dgm:t>
        <a:bodyPr/>
        <a:lstStyle/>
        <a:p>
          <a:endParaRPr lang="en-US"/>
        </a:p>
      </dgm:t>
    </dgm:pt>
    <dgm:pt modelId="{559157F0-CA76-4244-B81D-5B33D004D5C2}" type="pres">
      <dgm:prSet presAssocID="{0E0DF56B-7162-4AB1-ACD6-AC265771D6B0}" presName="hierRoot2" presStyleCnt="0"/>
      <dgm:spPr/>
      <dgm:t>
        <a:bodyPr/>
        <a:lstStyle/>
        <a:p>
          <a:endParaRPr lang="en-US"/>
        </a:p>
      </dgm:t>
    </dgm:pt>
    <dgm:pt modelId="{03F926EF-F903-456D-A27E-310D943BAC3D}" type="pres">
      <dgm:prSet presAssocID="{0E0DF56B-7162-4AB1-ACD6-AC265771D6B0}" presName="composite2" presStyleCnt="0"/>
      <dgm:spPr/>
      <dgm:t>
        <a:bodyPr/>
        <a:lstStyle/>
        <a:p>
          <a:endParaRPr lang="en-US"/>
        </a:p>
      </dgm:t>
    </dgm:pt>
    <dgm:pt modelId="{8CEAF44A-64B1-4EF6-B0E1-3DD57C30315D}" type="pres">
      <dgm:prSet presAssocID="{0E0DF56B-7162-4AB1-ACD6-AC265771D6B0}" presName="background2" presStyleLbl="node2" presStyleIdx="0" presStyleCnt="2"/>
      <dgm:spPr/>
      <dgm:t>
        <a:bodyPr/>
        <a:lstStyle/>
        <a:p>
          <a:endParaRPr lang="en-US"/>
        </a:p>
      </dgm:t>
    </dgm:pt>
    <dgm:pt modelId="{4CE62351-6AF5-4A91-8E6D-7DCF9F274D51}" type="pres">
      <dgm:prSet presAssocID="{0E0DF56B-7162-4AB1-ACD6-AC265771D6B0}" presName="text2" presStyleLbl="fgAcc2" presStyleIdx="0" presStyleCnt="2" custScaleX="99242" custScaleY="682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C97A71-5D01-4F40-9AF2-57D9487E7816}" type="pres">
      <dgm:prSet presAssocID="{0E0DF56B-7162-4AB1-ACD6-AC265771D6B0}" presName="hierChild3" presStyleCnt="0"/>
      <dgm:spPr/>
      <dgm:t>
        <a:bodyPr/>
        <a:lstStyle/>
        <a:p>
          <a:endParaRPr lang="en-US"/>
        </a:p>
      </dgm:t>
    </dgm:pt>
    <dgm:pt modelId="{48C3FCD9-86EC-4404-8870-030EB5EF3525}" type="pres">
      <dgm:prSet presAssocID="{26660971-0494-4B03-801F-196A4CA06AAF}" presName="Name10" presStyleLbl="parChTrans1D2" presStyleIdx="1" presStyleCnt="2"/>
      <dgm:spPr/>
      <dgm:t>
        <a:bodyPr/>
        <a:lstStyle/>
        <a:p>
          <a:endParaRPr lang="en-US"/>
        </a:p>
      </dgm:t>
    </dgm:pt>
    <dgm:pt modelId="{A14F9FCC-61F8-463B-BFDF-35BADC590DF0}" type="pres">
      <dgm:prSet presAssocID="{DDD9B453-0558-4953-9CC5-515917161652}" presName="hierRoot2" presStyleCnt="0"/>
      <dgm:spPr/>
      <dgm:t>
        <a:bodyPr/>
        <a:lstStyle/>
        <a:p>
          <a:endParaRPr lang="en-US"/>
        </a:p>
      </dgm:t>
    </dgm:pt>
    <dgm:pt modelId="{4A96490C-39E8-42F0-8F6B-1FA4799D2B86}" type="pres">
      <dgm:prSet presAssocID="{DDD9B453-0558-4953-9CC5-515917161652}" presName="composite2" presStyleCnt="0"/>
      <dgm:spPr/>
      <dgm:t>
        <a:bodyPr/>
        <a:lstStyle/>
        <a:p>
          <a:endParaRPr lang="en-US"/>
        </a:p>
      </dgm:t>
    </dgm:pt>
    <dgm:pt modelId="{A585BD4F-94BB-4367-BBB2-8C0FBD6272C7}" type="pres">
      <dgm:prSet presAssocID="{DDD9B453-0558-4953-9CC5-515917161652}" presName="background2" presStyleLbl="node2" presStyleIdx="1" presStyleCnt="2"/>
      <dgm:spPr/>
      <dgm:t>
        <a:bodyPr/>
        <a:lstStyle/>
        <a:p>
          <a:endParaRPr lang="en-US"/>
        </a:p>
      </dgm:t>
    </dgm:pt>
    <dgm:pt modelId="{D67D5872-8B12-47DF-9786-32EB76E7A2DB}" type="pres">
      <dgm:prSet presAssocID="{DDD9B453-0558-4953-9CC5-515917161652}" presName="text2" presStyleLbl="fgAcc2" presStyleIdx="1" presStyleCnt="2" custScaleX="84558" custScaleY="732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00EF27-B564-48B4-B8B4-D9B7E1A35EFF}" type="pres">
      <dgm:prSet presAssocID="{DDD9B453-0558-4953-9CC5-515917161652}" presName="hierChild3" presStyleCnt="0"/>
      <dgm:spPr/>
      <dgm:t>
        <a:bodyPr/>
        <a:lstStyle/>
        <a:p>
          <a:endParaRPr lang="en-US"/>
        </a:p>
      </dgm:t>
    </dgm:pt>
  </dgm:ptLst>
  <dgm:cxnLst>
    <dgm:cxn modelId="{EFE12AD0-3DA1-44DE-AF78-576952E54889}" type="presOf" srcId="{D0DAEF53-EF68-4F0C-8F7E-1A9C889DC246}" destId="{D7B96A0C-7869-42B9-B45B-F2AE069A40D5}" srcOrd="0" destOrd="0" presId="urn:microsoft.com/office/officeart/2005/8/layout/hierarchy1"/>
    <dgm:cxn modelId="{0EE55F85-8A32-4C1C-BB49-19FBD2C83C10}" srcId="{D0DAEF53-EF68-4F0C-8F7E-1A9C889DC246}" destId="{061062B9-144A-4F29-A403-E33A98D184E7}" srcOrd="0" destOrd="0" parTransId="{C4A1CE59-8DCC-4E08-BF70-75F7DF0C0810}" sibTransId="{23B5FAC2-EA0A-452C-93D6-6381BA5B88B8}"/>
    <dgm:cxn modelId="{F410B418-DE88-4222-BDC7-8082A0736D3E}" type="presOf" srcId="{0E0DF56B-7162-4AB1-ACD6-AC265771D6B0}" destId="{4CE62351-6AF5-4A91-8E6D-7DCF9F274D51}" srcOrd="0" destOrd="0" presId="urn:microsoft.com/office/officeart/2005/8/layout/hierarchy1"/>
    <dgm:cxn modelId="{AB81F647-AC27-4A3D-ACA1-433BD0BCEC30}" type="presOf" srcId="{26660971-0494-4B03-801F-196A4CA06AAF}" destId="{48C3FCD9-86EC-4404-8870-030EB5EF3525}" srcOrd="0" destOrd="0" presId="urn:microsoft.com/office/officeart/2005/8/layout/hierarchy1"/>
    <dgm:cxn modelId="{9F9125BC-7AFB-48AB-9284-EE1EE1D464A9}" srcId="{061062B9-144A-4F29-A403-E33A98D184E7}" destId="{0E0DF56B-7162-4AB1-ACD6-AC265771D6B0}" srcOrd="0" destOrd="0" parTransId="{0114EA3E-DBCC-4428-A21B-326683423328}" sibTransId="{21B9F9F5-A7BC-4A15-829D-79C486F4C1B5}"/>
    <dgm:cxn modelId="{5BEFDB68-0145-4B3F-A98F-35E2AD555F40}" type="presOf" srcId="{061062B9-144A-4F29-A403-E33A98D184E7}" destId="{78EC7BB1-E6CE-470A-B0D6-2900E567534C}" srcOrd="0" destOrd="0" presId="urn:microsoft.com/office/officeart/2005/8/layout/hierarchy1"/>
    <dgm:cxn modelId="{F9049E46-FED0-4FA0-8BCA-7C262B7BC4AC}" srcId="{061062B9-144A-4F29-A403-E33A98D184E7}" destId="{DDD9B453-0558-4953-9CC5-515917161652}" srcOrd="1" destOrd="0" parTransId="{26660971-0494-4B03-801F-196A4CA06AAF}" sibTransId="{90104872-9A2F-4144-8382-37A0BA182252}"/>
    <dgm:cxn modelId="{653C9EFA-985C-40B0-B1B0-BE6D7AB05D18}" type="presOf" srcId="{DDD9B453-0558-4953-9CC5-515917161652}" destId="{D67D5872-8B12-47DF-9786-32EB76E7A2DB}" srcOrd="0" destOrd="0" presId="urn:microsoft.com/office/officeart/2005/8/layout/hierarchy1"/>
    <dgm:cxn modelId="{FF15B805-306E-41D7-8D23-D4C90277B416}" type="presOf" srcId="{0114EA3E-DBCC-4428-A21B-326683423328}" destId="{6E789390-D060-4269-A62A-E4293632D627}" srcOrd="0" destOrd="0" presId="urn:microsoft.com/office/officeart/2005/8/layout/hierarchy1"/>
    <dgm:cxn modelId="{7373C47E-CFA7-48EE-BC9D-F007A569DF18}" type="presParOf" srcId="{D7B96A0C-7869-42B9-B45B-F2AE069A40D5}" destId="{28A0C6AD-2B10-412F-8888-C7AC0D159ACA}" srcOrd="0" destOrd="0" presId="urn:microsoft.com/office/officeart/2005/8/layout/hierarchy1"/>
    <dgm:cxn modelId="{5FB547FE-44EC-4136-A50B-86A1911AA2D2}" type="presParOf" srcId="{28A0C6AD-2B10-412F-8888-C7AC0D159ACA}" destId="{13C14B7F-DF97-4C85-848E-6BCF3A967246}" srcOrd="0" destOrd="0" presId="urn:microsoft.com/office/officeart/2005/8/layout/hierarchy1"/>
    <dgm:cxn modelId="{65F8D6D7-8A8B-4F9F-9343-F3CEEA5D9599}" type="presParOf" srcId="{13C14B7F-DF97-4C85-848E-6BCF3A967246}" destId="{6183B5EE-E4E1-4C90-809D-DFC0B6AB2C33}" srcOrd="0" destOrd="0" presId="urn:microsoft.com/office/officeart/2005/8/layout/hierarchy1"/>
    <dgm:cxn modelId="{ECAC0D03-1505-47D6-A80D-DE27C2F34278}" type="presParOf" srcId="{13C14B7F-DF97-4C85-848E-6BCF3A967246}" destId="{78EC7BB1-E6CE-470A-B0D6-2900E567534C}" srcOrd="1" destOrd="0" presId="urn:microsoft.com/office/officeart/2005/8/layout/hierarchy1"/>
    <dgm:cxn modelId="{B02AC2AB-478E-46BE-9F72-48C09C3FC608}" type="presParOf" srcId="{28A0C6AD-2B10-412F-8888-C7AC0D159ACA}" destId="{7EFF9466-6E37-43C0-BB20-050D5C19F8FD}" srcOrd="1" destOrd="0" presId="urn:microsoft.com/office/officeart/2005/8/layout/hierarchy1"/>
    <dgm:cxn modelId="{2F3C90BA-BF03-4810-8F71-238BB2647BF0}" type="presParOf" srcId="{7EFF9466-6E37-43C0-BB20-050D5C19F8FD}" destId="{6E789390-D060-4269-A62A-E4293632D627}" srcOrd="0" destOrd="0" presId="urn:microsoft.com/office/officeart/2005/8/layout/hierarchy1"/>
    <dgm:cxn modelId="{78FE4FBE-6424-4980-992B-F9E57B370873}" type="presParOf" srcId="{7EFF9466-6E37-43C0-BB20-050D5C19F8FD}" destId="{559157F0-CA76-4244-B81D-5B33D004D5C2}" srcOrd="1" destOrd="0" presId="urn:microsoft.com/office/officeart/2005/8/layout/hierarchy1"/>
    <dgm:cxn modelId="{0FD3CC18-D4BD-49F1-8AFD-0706C8B673FE}" type="presParOf" srcId="{559157F0-CA76-4244-B81D-5B33D004D5C2}" destId="{03F926EF-F903-456D-A27E-310D943BAC3D}" srcOrd="0" destOrd="0" presId="urn:microsoft.com/office/officeart/2005/8/layout/hierarchy1"/>
    <dgm:cxn modelId="{8BAB3015-3326-40F0-B1CA-457CCE6B8DC2}" type="presParOf" srcId="{03F926EF-F903-456D-A27E-310D943BAC3D}" destId="{8CEAF44A-64B1-4EF6-B0E1-3DD57C30315D}" srcOrd="0" destOrd="0" presId="urn:microsoft.com/office/officeart/2005/8/layout/hierarchy1"/>
    <dgm:cxn modelId="{E7DE8BAD-604A-4294-B3DA-647A1CACA9C0}" type="presParOf" srcId="{03F926EF-F903-456D-A27E-310D943BAC3D}" destId="{4CE62351-6AF5-4A91-8E6D-7DCF9F274D51}" srcOrd="1" destOrd="0" presId="urn:microsoft.com/office/officeart/2005/8/layout/hierarchy1"/>
    <dgm:cxn modelId="{9728F8C8-C25B-433E-AD83-5ADACF3F56F2}" type="presParOf" srcId="{559157F0-CA76-4244-B81D-5B33D004D5C2}" destId="{2AC97A71-5D01-4F40-9AF2-57D9487E7816}" srcOrd="1" destOrd="0" presId="urn:microsoft.com/office/officeart/2005/8/layout/hierarchy1"/>
    <dgm:cxn modelId="{C8C1C1D7-DE5A-4FF9-9F7F-1A6826FEC0EA}" type="presParOf" srcId="{7EFF9466-6E37-43C0-BB20-050D5C19F8FD}" destId="{48C3FCD9-86EC-4404-8870-030EB5EF3525}" srcOrd="2" destOrd="0" presId="urn:microsoft.com/office/officeart/2005/8/layout/hierarchy1"/>
    <dgm:cxn modelId="{396AC138-1622-4C11-93A7-21612E0220E0}" type="presParOf" srcId="{7EFF9466-6E37-43C0-BB20-050D5C19F8FD}" destId="{A14F9FCC-61F8-463B-BFDF-35BADC590DF0}" srcOrd="3" destOrd="0" presId="urn:microsoft.com/office/officeart/2005/8/layout/hierarchy1"/>
    <dgm:cxn modelId="{6F9FB216-A108-46CE-AE09-8A189FA82D7B}" type="presParOf" srcId="{A14F9FCC-61F8-463B-BFDF-35BADC590DF0}" destId="{4A96490C-39E8-42F0-8F6B-1FA4799D2B86}" srcOrd="0" destOrd="0" presId="urn:microsoft.com/office/officeart/2005/8/layout/hierarchy1"/>
    <dgm:cxn modelId="{DC74646D-495F-418B-A8E5-CCD2F846E006}" type="presParOf" srcId="{4A96490C-39E8-42F0-8F6B-1FA4799D2B86}" destId="{A585BD4F-94BB-4367-BBB2-8C0FBD6272C7}" srcOrd="0" destOrd="0" presId="urn:microsoft.com/office/officeart/2005/8/layout/hierarchy1"/>
    <dgm:cxn modelId="{F0EEB17C-F58D-4540-8154-375ED2E0009C}" type="presParOf" srcId="{4A96490C-39E8-42F0-8F6B-1FA4799D2B86}" destId="{D67D5872-8B12-47DF-9786-32EB76E7A2DB}" srcOrd="1" destOrd="0" presId="urn:microsoft.com/office/officeart/2005/8/layout/hierarchy1"/>
    <dgm:cxn modelId="{6D2B1CDD-4E77-4E67-AEFF-29DD281802BA}" type="presParOf" srcId="{A14F9FCC-61F8-463B-BFDF-35BADC590DF0}" destId="{6600EF27-B564-48B4-B8B4-D9B7E1A35EFF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889B5-C0DC-47C7-AC96-D49C86825BD8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51904-2163-4872-9E57-222E07FDD6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5776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83FB79-F428-4C1A-9D33-5E442115C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E6E83A6-3350-4643-AEE9-A266DAD77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9455BF-BD8B-4158-8374-D9606FD12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543F30-A5B0-48BA-A187-EE7FB405B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D9936B-BCE8-49AC-969C-ACF43723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491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4A06CE-2526-4AB0-B6B4-C8F4A179E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11CB43-3E38-4E9E-AC77-DBB0851F8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7FF3BD-B620-4779-9201-9CE0233F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CE40AEB-4687-4BB6-A18F-FD0E48F0E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53C6EE-1E56-4592-ACD6-911D7B041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2862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03C548-C3F8-43C4-89D1-F5660FA3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0E4EA2-7471-4984-9EB2-851FA5698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414A682-794F-42DB-A176-2B1129A8D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E4D3C42-B2CB-4D5F-AD91-E1871338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792B7F-0EC4-4D06-AF5D-83FA4F0E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001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626163-589F-4E6E-8EDF-1BDC3E0CC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C9E43-FCAB-42DC-8D4C-4458EAD5AE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34320CC-5FA6-4527-9F04-C777D8A03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FFDBD57-AA84-4651-BDA1-C50E869D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395AA3-7A4A-4CA3-B695-B0BC74EB7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F727692-BE6B-4920-B938-F169A18F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378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A62FCA-09E0-426E-A7FE-C641BFE83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06B513-E27A-440F-8AA5-69E5DA7AB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60ADD5F-3643-48C3-B46A-E7365547F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9C6DF38-D35F-41C0-AFBA-5BB3190A7C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503EEB0-8CC2-4432-99EF-C87B41262F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5FF78EE-E00F-4D5B-AB92-48F7AC2DB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24DF41D-55E2-4D66-9F1C-E298BFBD2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ED87FB-AC37-4564-B963-663A92D6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959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7D3EFA-2DDD-464E-8AA9-8AE582B8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AE3E9-73F8-4850-8B98-EAEAC96CB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8E7D821-462D-4C48-93F7-EFD910D9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8D72537-DE50-4D16-AA78-68905857E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5739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6DD81FF-97E7-4CC2-8C39-D602BF984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017F88-D51D-4FC6-BCEF-40D472180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6DD79CA-0844-4207-9CF9-313584144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603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B788C6-98B2-4C5E-AD75-F5C81215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A3ABA7-5F5D-49D4-911F-0A5AB5410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09159CE-6481-456D-8266-7DE9C2C8F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E9D1354-6CE5-480B-9256-B8C373169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404B74C-B0CF-4D97-9075-E0EB6494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586E95-208B-4844-B314-76D8D9568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206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F14C04-1069-407B-9925-F1F790354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18AEB92-ECFD-42BB-9B27-6DF28A10B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727D95-3E0E-43ED-BB08-F137D66439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E0E83E0-BB0C-4198-ABE1-4C225D128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07CFA96-CE55-44CB-9C08-D5994CFA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38F8E9-2B7A-44A0-A893-E5AA4539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236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DE4028-AC32-418C-92F1-F7F1C687C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A7E713B-3271-4418-A1CD-3AFB7B2E1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3F4911-4C6D-4359-B6AA-801526C23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328F49-D03C-4609-97E4-68033E60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7F754F-7FBB-4E27-B122-8166F052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67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3A33329-770F-456E-B198-8504D110C0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E8286D9-C713-4154-8C18-B3A326DEA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51696F-445F-42B5-9358-C531246CA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4D2657-C088-441C-B974-98C42685B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6ACD1C6-64D5-48AB-AAD2-537EDF0B4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4884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0FF080A-6646-4B1D-B836-AA192FA77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DECB85-7C5C-4DE4-9B0C-0AF30F11D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BC1A70-5584-4CAE-AD8E-5B2400409D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E8E5D-F0D5-4C82-9D0D-DD5A0A907F01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509A7B1-21D7-4FD2-8C33-1BA54D07E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E3C41C-C211-4A78-A5C9-E086560317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85678-1789-48DC-B90E-1325AEF1FE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262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4" name="Picture 2" descr="C:\Users\Mahveen\Desktop\Screenshot_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23850"/>
            <a:ext cx="11353800" cy="62293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181350" y="3333750"/>
            <a:ext cx="8458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6600" dirty="0" smtClean="0">
                <a:latin typeface="NikoshBAN" pitchFamily="2" charset="0"/>
                <a:cs typeface="NikoshBAN" pitchFamily="2" charset="0"/>
              </a:rPr>
              <a:t>মূলধন ব্যয়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-Cost of Capital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1175657" y="405106"/>
            <a:ext cx="99650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err="1" smtClean="0"/>
              <a:t>বিসমিল্লাহির</a:t>
            </a:r>
            <a:r>
              <a:rPr lang="en-US" sz="7200" dirty="0" smtClean="0"/>
              <a:t> </a:t>
            </a:r>
            <a:r>
              <a:rPr lang="en-US" sz="7200" dirty="0" err="1" smtClean="0"/>
              <a:t>রাহমানির</a:t>
            </a:r>
            <a:r>
              <a:rPr lang="en-US" sz="7200" dirty="0" smtClean="0"/>
              <a:t> </a:t>
            </a:r>
            <a:r>
              <a:rPr lang="en-US" sz="7200" dirty="0" err="1" smtClean="0"/>
              <a:t>রাহিম</a:t>
            </a:r>
            <a:endParaRPr lang="en-US" sz="7200" dirty="0"/>
          </a:p>
        </p:txBody>
      </p:sp>
      <p:pic>
        <p:nvPicPr>
          <p:cNvPr id="15" name="Picture 2" descr="C:\Users\Mahveen\Desktop\wacc-1024x55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" y="1533525"/>
            <a:ext cx="11182350" cy="4981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9404992" y="3943841"/>
            <a:ext cx="2286000" cy="2286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571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78" dirty="0"/>
          </a:p>
        </p:txBody>
      </p:sp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sp>
        <p:nvSpPr>
          <p:cNvPr id="5" name="TextBox 4"/>
          <p:cNvSpPr txBox="1"/>
          <p:nvPr/>
        </p:nvSpPr>
        <p:spPr>
          <a:xfrm>
            <a:off x="2103120" y="294295"/>
            <a:ext cx="8138160" cy="2709991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pPr algn="ctr"/>
            <a:r>
              <a:rPr lang="bn-BD" sz="8859" b="1" dirty="0">
                <a:ln w="38100">
                  <a:solidFill>
                    <a:srgbClr val="FFFF00"/>
                  </a:solidFill>
                </a:ln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8859" b="1" dirty="0">
                <a:ln w="38100">
                  <a:solidFill>
                    <a:srgbClr val="FF0000"/>
                  </a:solidFill>
                </a:ln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BD" sz="8859" b="1" dirty="0">
                <a:ln w="38100">
                  <a:solidFill>
                    <a:srgbClr val="7030A0"/>
                  </a:solidFill>
                </a:ln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bn-BD" sz="8859" b="1" dirty="0">
                <a:ln w="38100">
                  <a:solidFill>
                    <a:srgbClr val="FFFF00"/>
                  </a:solidFill>
                </a:ln>
                <a:solidFill>
                  <a:srgbClr val="7030A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8859" b="1" dirty="0">
              <a:ln w="38100">
                <a:solidFill>
                  <a:srgbClr val="FFFF00"/>
                </a:solidFill>
              </a:ln>
              <a:solidFill>
                <a:srgbClr val="7030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8338" y="3946208"/>
            <a:ext cx="2286000" cy="2286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571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78" dirty="0"/>
          </a:p>
        </p:txBody>
      </p:sp>
      <p:pic>
        <p:nvPicPr>
          <p:cNvPr id="6" name="Picture 5" descr="0_1174fc_bee06911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96088" flipH="1" flipV="1">
            <a:off x="2801764" y="5235007"/>
            <a:ext cx="2059983" cy="1384308"/>
          </a:xfrm>
          <a:prstGeom prst="rect">
            <a:avLst/>
          </a:prstGeom>
        </p:spPr>
      </p:pic>
      <p:pic>
        <p:nvPicPr>
          <p:cNvPr id="7" name="Picture 6" descr="0_1174fc_bee06911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96088" flipH="1" flipV="1">
            <a:off x="4299449" y="5250774"/>
            <a:ext cx="2059983" cy="1384308"/>
          </a:xfrm>
          <a:prstGeom prst="rect">
            <a:avLst/>
          </a:prstGeom>
        </p:spPr>
      </p:pic>
      <p:pic>
        <p:nvPicPr>
          <p:cNvPr id="8" name="Picture 7" descr="0_1174fc_bee06911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96088" flipH="1" flipV="1">
            <a:off x="5413508" y="5303325"/>
            <a:ext cx="2059983" cy="1384308"/>
          </a:xfrm>
          <a:prstGeom prst="rect">
            <a:avLst/>
          </a:prstGeom>
        </p:spPr>
      </p:pic>
      <p:pic>
        <p:nvPicPr>
          <p:cNvPr id="9" name="Picture 8" descr="0_1174fc_bee06911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96088" flipH="1" flipV="1">
            <a:off x="6679968" y="5287565"/>
            <a:ext cx="2059983" cy="1384308"/>
          </a:xfrm>
          <a:prstGeom prst="rect">
            <a:avLst/>
          </a:prstGeom>
        </p:spPr>
      </p:pic>
      <p:pic>
        <p:nvPicPr>
          <p:cNvPr id="10" name="Picture 9" descr="0_1174fc_bee06911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96088" flipH="1" flipV="1">
            <a:off x="7778268" y="5282315"/>
            <a:ext cx="2059983" cy="1384308"/>
          </a:xfrm>
          <a:prstGeom prst="rect">
            <a:avLst/>
          </a:prstGeom>
        </p:spPr>
      </p:pic>
      <p:pic>
        <p:nvPicPr>
          <p:cNvPr id="12" name="Picture 6" descr="Blue background with welcome text overlay, graphy, welcome free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51255" y="2888929"/>
            <a:ext cx="5467234" cy="1938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9011" y="142875"/>
            <a:ext cx="11907739" cy="6599465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sp>
        <p:nvSpPr>
          <p:cNvPr id="12" name="Rectangle 11"/>
          <p:cNvSpPr/>
          <p:nvPr/>
        </p:nvSpPr>
        <p:spPr>
          <a:xfrm>
            <a:off x="337319" y="4309648"/>
            <a:ext cx="6136051" cy="2214069"/>
          </a:xfrm>
          <a:prstGeom prst="rect">
            <a:avLst/>
          </a:prstGeom>
        </p:spPr>
        <p:txBody>
          <a:bodyPr wrap="square" lIns="120015" tIns="60008" rIns="120015" bIns="60008">
            <a:spAutoFit/>
          </a:bodyPr>
          <a:lstStyle/>
          <a:p>
            <a:r>
              <a:rPr lang="en-US" sz="4800" dirty="0" err="1" smtClean="0">
                <a:solidFill>
                  <a:srgbClr val="002060"/>
                </a:solidFill>
              </a:rPr>
              <a:t>মনোয়ার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হোসেন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চৌধূরী</a:t>
            </a:r>
            <a:r>
              <a:rPr lang="en-US" sz="4800" dirty="0" smtClean="0">
                <a:solidFill>
                  <a:srgbClr val="002060"/>
                </a:solidFill>
              </a:rPr>
              <a:t>। </a:t>
            </a:r>
          </a:p>
          <a:p>
            <a:pPr algn="r"/>
            <a:r>
              <a:rPr lang="en-US" sz="1600" dirty="0" err="1" smtClean="0">
                <a:solidFill>
                  <a:srgbClr val="002060"/>
                </a:solidFill>
              </a:rPr>
              <a:t>B.Ed</a:t>
            </a:r>
            <a:r>
              <a:rPr lang="en-US" sz="1600" dirty="0" smtClean="0">
                <a:solidFill>
                  <a:srgbClr val="002060"/>
                </a:solidFill>
              </a:rPr>
              <a:t> (NAEM), M.B.S (Accounting), B.B.S (Honors) </a:t>
            </a:r>
          </a:p>
          <a:p>
            <a:r>
              <a:rPr lang="bn-BD" sz="2400" dirty="0" smtClean="0">
                <a:solidFill>
                  <a:srgbClr val="002060"/>
                </a:solidFill>
              </a:rPr>
              <a:t>পদবীঃ সহকারি শিক্ষক (</a:t>
            </a:r>
            <a:r>
              <a:rPr lang="en-US" sz="2400" dirty="0" err="1" smtClean="0">
                <a:solidFill>
                  <a:srgbClr val="002060"/>
                </a:solidFill>
              </a:rPr>
              <a:t>হিসাববিজ্ঞান</a:t>
            </a:r>
            <a:r>
              <a:rPr lang="bn-BD" sz="2400" dirty="0" smtClean="0">
                <a:solidFill>
                  <a:srgbClr val="002060"/>
                </a:solidFill>
              </a:rPr>
              <a:t>) </a:t>
            </a:r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err="1" smtClean="0">
                <a:solidFill>
                  <a:srgbClr val="002060"/>
                </a:solidFill>
              </a:rPr>
              <a:t>মহানগর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আইড়িয়াল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bn-BD" sz="2400" dirty="0" smtClean="0">
                <a:solidFill>
                  <a:srgbClr val="002060"/>
                </a:solidFill>
              </a:rPr>
              <a:t>স্কুল অ্যান্ড কলেজ</a:t>
            </a:r>
            <a:r>
              <a:rPr lang="en-US" sz="2400" dirty="0" smtClean="0">
                <a:solidFill>
                  <a:srgbClr val="002060"/>
                </a:solidFill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</a:rPr>
              <a:t>মুগদা</a:t>
            </a:r>
            <a:r>
              <a:rPr lang="en-US" sz="2400" dirty="0" smtClean="0">
                <a:solidFill>
                  <a:srgbClr val="002060"/>
                </a:solidFill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</a:rPr>
              <a:t>ঢাকা</a:t>
            </a:r>
            <a:r>
              <a:rPr lang="en-US" sz="2400" dirty="0" smtClean="0">
                <a:solidFill>
                  <a:srgbClr val="002060"/>
                </a:solidFill>
              </a:rPr>
              <a:t>।</a:t>
            </a:r>
            <a:r>
              <a:rPr lang="bn-BD" sz="2400" dirty="0" smtClean="0">
                <a:solidFill>
                  <a:srgbClr val="002060"/>
                </a:solidFill>
              </a:rPr>
              <a:t> </a:t>
            </a:r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bn-BD" sz="2400" dirty="0" smtClean="0">
                <a:solidFill>
                  <a:srgbClr val="002060"/>
                </a:solidFill>
              </a:rPr>
              <a:t>মোবাইল নং</a:t>
            </a:r>
            <a:r>
              <a:rPr lang="en-US" sz="2400" dirty="0" smtClean="0">
                <a:solidFill>
                  <a:srgbClr val="002060"/>
                </a:solidFill>
              </a:rPr>
              <a:t>-</a:t>
            </a:r>
            <a:r>
              <a:rPr lang="bn-BD" sz="2400" dirty="0" smtClean="0">
                <a:solidFill>
                  <a:srgbClr val="002060"/>
                </a:solidFill>
              </a:rPr>
              <a:t>০১৯</a:t>
            </a:r>
            <a:r>
              <a:rPr lang="en-US" sz="2400" dirty="0" smtClean="0">
                <a:solidFill>
                  <a:srgbClr val="002060"/>
                </a:solidFill>
              </a:rPr>
              <a:t>২০০০৩৬৯১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-755980" y="1860473"/>
            <a:ext cx="32406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rinda" pitchFamily="34" charset="0"/>
                <a:cs typeface="Vrinda" pitchFamily="34" charset="0"/>
              </a:rPr>
              <a:t>শিক্ষক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rinda" pitchFamily="34" charset="0"/>
                <a:cs typeface="Vrinda" pitchFamily="34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rinda" pitchFamily="34" charset="0"/>
                <a:cs typeface="Vrinda" pitchFamily="34" charset="0"/>
              </a:rPr>
              <a:t>পরিচিতি</a:t>
            </a:r>
            <a:endParaRPr lang="en-US" sz="3600" dirty="0">
              <a:latin typeface="Vrinda" pitchFamily="34" charset="0"/>
              <a:cs typeface="Vrinda" pitchFamily="34" charset="0"/>
            </a:endParaRPr>
          </a:p>
        </p:txBody>
      </p:sp>
      <p:pic>
        <p:nvPicPr>
          <p:cNvPr id="15" name="Picture 14" descr="29425008_361275250948589_298152190321197893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68074" y="294294"/>
            <a:ext cx="3390800" cy="399393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 rot="5400000">
            <a:off x="9504514" y="1651417"/>
            <a:ext cx="27318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b="1" dirty="0" err="1" smtClean="0"/>
              <a:t>পাঠ</a:t>
            </a:r>
            <a:r>
              <a:rPr lang="en-US" sz="3600" b="1" dirty="0" smtClean="0"/>
              <a:t> </a:t>
            </a:r>
            <a:r>
              <a:rPr lang="bn-IN" sz="3600" b="1" dirty="0" smtClean="0"/>
              <a:t>পরিচিতি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9577" y="300419"/>
            <a:ext cx="2814267" cy="39022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54B548E-0ED9-4AF0-83BA-8B6B8782D568}"/>
              </a:ext>
            </a:extLst>
          </p:cNvPr>
          <p:cNvSpPr/>
          <p:nvPr/>
        </p:nvSpPr>
        <p:spPr>
          <a:xfrm>
            <a:off x="7161977" y="4370754"/>
            <a:ext cx="4649028" cy="2275624"/>
          </a:xfrm>
          <a:prstGeom prst="rect">
            <a:avLst/>
          </a:prstGeom>
        </p:spPr>
        <p:txBody>
          <a:bodyPr wrap="square" lIns="120015" tIns="60008" rIns="120015" bIns="60008">
            <a:spAutoFit/>
          </a:bodyPr>
          <a:lstStyle/>
          <a:p>
            <a:r>
              <a:rPr lang="as-IN" sz="3200" b="1" dirty="0" smtClean="0">
                <a:latin typeface="NikoshBAN" pitchFamily="2" charset="0"/>
                <a:cs typeface="NikoshBAN" pitchFamily="2" charset="0"/>
              </a:rPr>
              <a:t>বিষয়ঃ ফিন্যান্স ও ব্যাংকিং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 ৯ম - ১০ম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: ০৬ - 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ব্যয়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 ৬২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৬৫</a:t>
            </a:r>
          </a:p>
        </p:txBody>
      </p:sp>
    </p:spTree>
    <p:extLst>
      <p:ext uri="{BB962C8B-B14F-4D97-AF65-F5344CB8AC3E}">
        <p14:creationId xmlns:p14="http://schemas.microsoft.com/office/powerpoint/2010/main" xmlns="" val="19827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88688"/>
            <a:ext cx="11828817" cy="6487884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346531" y="367389"/>
            <a:ext cx="11511639" cy="6149525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itle 6"/>
          <p:cNvSpPr txBox="1">
            <a:spLocks/>
          </p:cNvSpPr>
          <p:nvPr/>
        </p:nvSpPr>
        <p:spPr>
          <a:xfrm>
            <a:off x="838200" y="352425"/>
            <a:ext cx="10515600" cy="13255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নিচের</a:t>
            </a: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6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ছবি</a:t>
            </a: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6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গুলো</a:t>
            </a:r>
            <a:r>
              <a:rPr kumimoji="0" lang="en-US" sz="6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6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দেখ</a:t>
            </a:r>
            <a:endParaRPr kumimoji="0" lang="en-US" sz="6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11266" name="Picture 2" descr="ওয়ালটনের ডিজিটাল ডিসপ্লে ফ্রিজ এখন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107" y="1416054"/>
            <a:ext cx="2182531" cy="4972050"/>
          </a:xfrm>
          <a:prstGeom prst="rect">
            <a:avLst/>
          </a:prstGeom>
          <a:noFill/>
        </p:spPr>
      </p:pic>
      <p:pic>
        <p:nvPicPr>
          <p:cNvPr id="11270" name="Picture 6" descr="TCF-550-2046 ফ্ল্যাট বিছানাপত্র একক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6351" y="1727206"/>
            <a:ext cx="2134052" cy="4412569"/>
          </a:xfrm>
          <a:prstGeom prst="rect">
            <a:avLst/>
          </a:prstGeom>
          <a:noFill/>
        </p:spPr>
      </p:pic>
      <p:pic>
        <p:nvPicPr>
          <p:cNvPr id="11272" name="Picture 8" descr="Barber chairs with true comfort? Royal series | Barber chairs onl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3395" y="1741722"/>
            <a:ext cx="2272846" cy="4434113"/>
          </a:xfrm>
          <a:prstGeom prst="rect">
            <a:avLst/>
          </a:prstGeom>
          <a:noFill/>
        </p:spPr>
      </p:pic>
      <p:pic>
        <p:nvPicPr>
          <p:cNvPr id="11275" name="Picture 11" descr="C:\Users\Mahveen\Desktop\d9aff04535aac0f7badf6364a915282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8428" y="1741718"/>
            <a:ext cx="2091417" cy="4383315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9100458" y="1807426"/>
            <a:ext cx="2757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রহিমের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ফ্রিজ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কেনা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00457" y="2895993"/>
            <a:ext cx="26633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করিমের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সেলাই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কেনা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079530" y="4739309"/>
            <a:ext cx="27205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শংকরের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হুইল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চেয়ার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চুল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কেনা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04172" y="6212895"/>
            <a:ext cx="4382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বিনিয়োগ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নেওয়ার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1115" y="6263305"/>
            <a:ext cx="4349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উপরের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 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কর্মকান্ড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গুলোকে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আমরা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কি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বলবো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SutonnyMJ" pitchFamily="2" charset="0"/>
              </a:rPr>
              <a:t>?</a:t>
            </a:r>
            <a:endParaRPr lang="en-US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59278" y="6219763"/>
            <a:ext cx="1773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বিনিয়োগ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সিদ্ধান্ত</a:t>
            </a:r>
            <a:endParaRPr lang="en-US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885905" y="6161705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অর্থায়ন</a:t>
            </a:r>
            <a:endParaRPr lang="en-US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64457" y="391884"/>
            <a:ext cx="11306627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বিনিয়োগ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নেওয়ার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47517" y="1259113"/>
            <a:ext cx="4913194" cy="9325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অর্থায়ন</a:t>
            </a:r>
            <a:endParaRPr lang="en-US" sz="5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263" y="2442029"/>
            <a:ext cx="522836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অর্থায়নের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5473" y="1297444"/>
            <a:ext cx="29432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891314" y="4385266"/>
            <a:ext cx="413294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মালিকের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নিজস্ব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84799" y="5302374"/>
            <a:ext cx="3639457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বন্ধু-বান্ধব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ধার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47542" y="3126963"/>
            <a:ext cx="2362199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ব্যাংক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ঋণ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4617" y="3410857"/>
            <a:ext cx="5451726" cy="5847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এছাড়া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en-US" sz="32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2321" y="4036927"/>
            <a:ext cx="1847049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2321" y="4925001"/>
            <a:ext cx="1847049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বন্ড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2321" y="5812105"/>
            <a:ext cx="184704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ডিবেঞ্চার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83542" y="6077855"/>
            <a:ext cx="6357257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অর্থায়নের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উৎসে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সুদ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লভাংশ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493485" y="362850"/>
            <a:ext cx="11277600" cy="12382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আজকের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পাঠ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শিরোনামঃ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Vrinda" pitchFamily="34" charset="0"/>
              <a:ea typeface="+mn-ea"/>
              <a:cs typeface="Vrinda" pitchFamily="34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537019" y="1698185"/>
            <a:ext cx="11219552" cy="484775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 smtClean="0"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 smtClean="0"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 smtClean="0"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 smtClean="0"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 smtClean="0"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 smtClean="0"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13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ব্যয়</a:t>
            </a:r>
            <a:endParaRPr kumimoji="0" lang="en-US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rinda" pitchFamily="34" charset="0"/>
              <a:ea typeface="+mn-ea"/>
              <a:cs typeface="Vrind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7" name="Rounded Rectangle 6"/>
          <p:cNvSpPr/>
          <p:nvPr/>
        </p:nvSpPr>
        <p:spPr>
          <a:xfrm>
            <a:off x="2992933" y="362858"/>
            <a:ext cx="7178565" cy="9919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19022" y="489964"/>
            <a:ext cx="56877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/>
              <a:t>এই পাঠ শেষে শিক্ষার্থীরা </a:t>
            </a:r>
            <a:r>
              <a:rPr lang="bn-BD" sz="4000" dirty="0" smtClean="0"/>
              <a:t>-</a:t>
            </a:r>
            <a:endParaRPr lang="en-US" sz="4000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607828" y="1746700"/>
          <a:ext cx="10994065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462377" y="479868"/>
            <a:ext cx="30968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936AFD2-11DE-45B9-AD6A-839FF51BB1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graphicEl>
                                              <a:dgm id="{4936AFD2-11DE-45B9-AD6A-839FF51BB1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D0E8127-0DD0-4354-8AE9-A9C456AC98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graphicEl>
                                              <a:dgm id="{BD0E8127-0DD0-4354-8AE9-A9C456AC98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580BF31-B2A6-4DA2-A524-BB7CCE1817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graphicEl>
                                              <a:dgm id="{A580BF31-B2A6-4DA2-A524-BB7CCE1817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Graphic spid="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617658" y="348346"/>
            <a:ext cx="4724400" cy="10464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5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3303" y="1549758"/>
            <a:ext cx="11125211" cy="18774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সংক্ষিপ্তভাবে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সংগৃহীত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তহবিলের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ব্যয়কে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7817" y="3512453"/>
            <a:ext cx="11125211" cy="30469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যেমনঃ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ঋণের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সুদ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ব্যাংক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ডিবেঞ্চার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বন্ড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সুযোগ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29761" y="373689"/>
            <a:ext cx="11207319" cy="10464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ব্যয়ের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বিশদ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…</a:t>
            </a:r>
            <a:endParaRPr lang="en-US" sz="5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989" y="1469574"/>
            <a:ext cx="11234067" cy="51090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53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>
                <a:latin typeface="NikoshBAN" pitchFamily="2" charset="0"/>
                <a:cs typeface="NikoshBAN" pitchFamily="2" charset="0"/>
              </a:rPr>
              <a:t>সংগৃহীত</a:t>
            </a:r>
            <a:r>
              <a:rPr lang="en-US" sz="53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তহবিলের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মালিকদের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প্রত্যাশিত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মেটাতে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প্রতিষ্ঠানকে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বিনিয়োগের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সর্বনিম্ন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হারে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হারকে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তহবিলের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খরচ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smtClean="0">
                <a:latin typeface="Nikosh" pitchFamily="2" charset="0"/>
                <a:cs typeface="Nikosh" pitchFamily="2" charset="0"/>
              </a:rPr>
              <a:t>(Cost of Fund)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3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53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19038" y="347735"/>
            <a:ext cx="11179475" cy="8925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৬.০২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তাৎপর্য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9039" y="4884061"/>
            <a:ext cx="11208504" cy="16773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7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বিনিয়োগ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সংক্রান্ত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কাঠামো-সংক্রান্ত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7" name="Picture 1" descr="C:\Users\Mahveen\Desktop\Cost-of-Capital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55546" y="1276575"/>
            <a:ext cx="3541940" cy="3455080"/>
          </a:xfrm>
          <a:prstGeom prst="rect">
            <a:avLst/>
          </a:prstGeom>
          <a:noFill/>
        </p:spPr>
      </p:pic>
      <p:pic>
        <p:nvPicPr>
          <p:cNvPr id="4099" name="Picture 3" descr="C:\Users\Mahveen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603" y="1263649"/>
            <a:ext cx="2932339" cy="3453493"/>
          </a:xfrm>
          <a:prstGeom prst="rect">
            <a:avLst/>
          </a:prstGeom>
          <a:noFill/>
        </p:spPr>
      </p:pic>
      <p:pic>
        <p:nvPicPr>
          <p:cNvPr id="4100" name="Picture 4" descr="C:\Users\Mahveen\Desktop\images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35586" y="1274989"/>
            <a:ext cx="4432300" cy="265838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7572706" y="3999078"/>
            <a:ext cx="37048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কাম্য ঋণনীতি</a:t>
            </a:r>
            <a:endParaRPr lang="en-US" sz="4000" b="1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graphicFrame>
        <p:nvGraphicFramePr>
          <p:cNvPr id="4" name="Diagram 3"/>
          <p:cNvGraphicFramePr/>
          <p:nvPr/>
        </p:nvGraphicFramePr>
        <p:xfrm>
          <a:off x="1088568" y="841827"/>
          <a:ext cx="9927772" cy="536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9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178630" y="497106"/>
            <a:ext cx="6186705" cy="10464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কাম্য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ঋণনীতি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988" y="5142938"/>
            <a:ext cx="11190525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মূলধনের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বুঝায়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3318690183"/>
              </p:ext>
            </p:extLst>
          </p:nvPr>
        </p:nvGraphicFramePr>
        <p:xfrm>
          <a:off x="653132" y="1117602"/>
          <a:ext cx="10827667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Graphic spid="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9" name="Picture 3" descr="C:\Users\DNGHS\Desktop\Industrial_factor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74505">
            <a:off x="472254" y="990516"/>
            <a:ext cx="6568137" cy="5748426"/>
          </a:xfrm>
          <a:prstGeom prst="rect">
            <a:avLst/>
          </a:prstGeom>
          <a:noFill/>
        </p:spPr>
      </p:pic>
      <p:graphicFrame>
        <p:nvGraphicFramePr>
          <p:cNvPr id="10" name="Chart 9"/>
          <p:cNvGraphicFramePr/>
          <p:nvPr/>
        </p:nvGraphicFramePr>
        <p:xfrm>
          <a:off x="7605485" y="373743"/>
          <a:ext cx="39624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7620000" y="3316514"/>
          <a:ext cx="3962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Multiply 11"/>
          <p:cNvSpPr/>
          <p:nvPr/>
        </p:nvSpPr>
        <p:spPr>
          <a:xfrm>
            <a:off x="6400798" y="809172"/>
            <a:ext cx="2336800" cy="1905000"/>
          </a:xfrm>
          <a:prstGeom prst="mathMultiply">
            <a:avLst>
              <a:gd name="adj1" fmla="val 902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alf Frame 13"/>
          <p:cNvSpPr/>
          <p:nvPr/>
        </p:nvSpPr>
        <p:spPr>
          <a:xfrm rot="12344838">
            <a:off x="7114331" y="4612342"/>
            <a:ext cx="771035" cy="1242781"/>
          </a:xfrm>
          <a:prstGeom prst="halfFrame">
            <a:avLst>
              <a:gd name="adj1" fmla="val 32057"/>
              <a:gd name="adj2" fmla="val 3275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458" y="330200"/>
            <a:ext cx="70394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মূলধন=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মালিকদের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ইক্যুইটি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+ ঋণ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1" grpId="0">
        <p:bldAsOne/>
      </p:bldGraphic>
      <p:bldP spid="1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120571" y="402775"/>
            <a:ext cx="5471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মূলধনের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595085" y="1001486"/>
          <a:ext cx="4673600" cy="5544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6705599" y="986972"/>
          <a:ext cx="4963887" cy="5457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3875316" y="3283849"/>
            <a:ext cx="4238170" cy="10464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কাম্য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ঋণনীতি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  <p:bldGraphic spid="6" grpId="0">
        <p:bldAsOne/>
      </p:bldGraphic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526134" y="395557"/>
            <a:ext cx="11215914" cy="10268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৬.০৩ </a:t>
            </a:r>
            <a:r>
              <a:rPr lang="en-US" sz="6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6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6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040" y="1485674"/>
            <a:ext cx="5360761" cy="4363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Mahveen\Desktop\cost-of-capital-600x6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9590" y="5898696"/>
            <a:ext cx="5339669" cy="657225"/>
          </a:xfrm>
          <a:prstGeom prst="rect">
            <a:avLst/>
          </a:prstGeom>
          <a:noFill/>
        </p:spPr>
      </p:pic>
      <p:pic>
        <p:nvPicPr>
          <p:cNvPr id="2051" name="Picture 3" descr="C:\Users\Mahveen\Desktop\Cost-of-Capital-Formul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07315" y="1434881"/>
            <a:ext cx="5834288" cy="4370833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65371" y="5743802"/>
            <a:ext cx="574992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5121" name="Picture 1" descr="C:\Users\Mahveen\Desktop\Cost-of-Capital-Formu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802" y="361050"/>
            <a:ext cx="11263313" cy="6228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2198903" y="355593"/>
            <a:ext cx="8229600" cy="13716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 u="sng" dirty="0" smtClean="0"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ঋণ</a:t>
            </a:r>
            <a:r>
              <a:rPr kumimoji="0" lang="en-US" sz="8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88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মূলধন</a:t>
            </a:r>
            <a:endParaRPr kumimoji="0" lang="en-US" sz="8800" b="1" i="0" u="sng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086" y="1836117"/>
            <a:ext cx="5535619" cy="25326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029" y="4365162"/>
            <a:ext cx="11161486" cy="22929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আর্থিক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বাবদ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5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বলে।</a:t>
            </a:r>
            <a:endParaRPr lang="en-US" sz="45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586" y="1817904"/>
            <a:ext cx="5283213" cy="2489200"/>
          </a:xfrm>
          <a:prstGeom prst="rect">
            <a:avLst/>
          </a:prstGeom>
          <a:ln w="38100">
            <a:solidFill>
              <a:srgbClr val="6600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2198903" y="355593"/>
            <a:ext cx="8229600" cy="13716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 u="sng" dirty="0" smtClean="0">
              <a:latin typeface="NikoshBAN" pitchFamily="2" charset="0"/>
              <a:cs typeface="NikoshBAN" pitchFamily="2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kumimoji="0" lang="en-US" sz="88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ঋণ</a:t>
            </a:r>
            <a:r>
              <a:rPr kumimoji="0" lang="en-US" sz="8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88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মূলধন</a:t>
            </a:r>
            <a:r>
              <a:rPr lang="en-US" sz="88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u="sng" dirty="0" err="1" smtClean="0">
                <a:latin typeface="NikoshBAN" pitchFamily="2" charset="0"/>
                <a:cs typeface="NikoshBAN" pitchFamily="2" charset="0"/>
              </a:rPr>
              <a:t>ব্যয়</a:t>
            </a:r>
            <a:endParaRPr kumimoji="0" lang="en-US" sz="8800" b="1" i="0" u="sng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29" y="1836117"/>
            <a:ext cx="3866476" cy="25326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531" y="1817904"/>
            <a:ext cx="3614069" cy="2489200"/>
          </a:xfrm>
          <a:prstGeom prst="rect">
            <a:avLst/>
          </a:prstGeom>
          <a:ln w="38100">
            <a:solidFill>
              <a:srgbClr val="6600CC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6806" y="1832418"/>
            <a:ext cx="3424794" cy="2489200"/>
          </a:xfrm>
          <a:prstGeom prst="rect">
            <a:avLst/>
          </a:prstGeom>
          <a:ln w="38100">
            <a:solidFill>
              <a:srgbClr val="6600CC"/>
            </a:solidFill>
          </a:ln>
        </p:spPr>
      </p:pic>
      <p:sp>
        <p:nvSpPr>
          <p:cNvPr id="11" name="Rounded Rectangle 10"/>
          <p:cNvSpPr/>
          <p:nvPr/>
        </p:nvSpPr>
        <p:spPr>
          <a:xfrm>
            <a:off x="580571" y="4455886"/>
            <a:ext cx="11132458" cy="20610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6686" y="4648654"/>
            <a:ext cx="10813143" cy="16773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7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আর্থিক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বাবদ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সুদ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as-IN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ঋণের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সুদকেই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22514" y="1293820"/>
            <a:ext cx="11161486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সমন্বয়কৃত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করপূর্ব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 –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1501" y="307146"/>
            <a:ext cx="342174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54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প্রয়োগঃ</a:t>
            </a:r>
            <a:endParaRPr lang="en-US" sz="5400" b="1" u="sng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16446" y="3160450"/>
            <a:ext cx="11254639" cy="9996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প্রত্যেকে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997" y="4346993"/>
            <a:ext cx="11292116" cy="20005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ঋনকৃত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মূলধনের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সুদ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১০%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৪০%</a:t>
            </a:r>
          </a:p>
          <a:p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ঋণকৃত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ব্যয়ের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grpSp>
        <p:nvGrpSpPr>
          <p:cNvPr id="4" name="Group 3"/>
          <p:cNvGrpSpPr/>
          <p:nvPr/>
        </p:nvGrpSpPr>
        <p:grpSpPr>
          <a:xfrm>
            <a:off x="696686" y="986964"/>
            <a:ext cx="10798629" cy="4519703"/>
            <a:chOff x="-15048" y="2340592"/>
            <a:chExt cx="9149500" cy="3754814"/>
          </a:xfrm>
        </p:grpSpPr>
        <p:sp>
          <p:nvSpPr>
            <p:cNvPr id="5" name="TextBox 4"/>
            <p:cNvSpPr txBox="1"/>
            <p:nvPr/>
          </p:nvSpPr>
          <p:spPr>
            <a:xfrm>
              <a:off x="-15048" y="3819764"/>
              <a:ext cx="9149500" cy="22756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কর</a:t>
              </a:r>
              <a:r>
                <a: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সমন্বয়কৃত</a:t>
              </a:r>
              <a:r>
                <a: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ঋণ</a:t>
              </a:r>
              <a:r>
                <a: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মূলধন</a:t>
              </a:r>
              <a:r>
                <a: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ব্যয়</a:t>
              </a:r>
              <a:r>
                <a: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32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= </a:t>
              </a:r>
              <a:r>
                <a:rPr lang="en-US" sz="32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করপূর্ব</a:t>
              </a:r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ঋণ</a:t>
              </a:r>
              <a:r>
                <a:rPr lang="en-US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মূলধন</a:t>
              </a:r>
              <a:r>
                <a:rPr lang="en-US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ব্যয়</a:t>
              </a:r>
              <a:r>
                <a:rPr lang="en-US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(1 – </a:t>
              </a:r>
              <a:r>
                <a:rPr lang="en-US" sz="32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কর</a:t>
              </a:r>
              <a:r>
                <a:rPr lang="en-US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হার</a:t>
              </a:r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)</a:t>
              </a:r>
              <a:r>
                <a:rPr lang="en-US" sz="28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			  </a:t>
              </a:r>
            </a:p>
            <a:p>
              <a:r>
                <a:rPr lang="en-US" sz="36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= </a:t>
              </a:r>
              <a:r>
                <a:rPr lang="en-US" sz="32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১০% ( ১ – ০.৪)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36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= </a:t>
              </a:r>
              <a:r>
                <a:rPr lang="en-US" sz="32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১০% × ০.৬</a:t>
              </a:r>
              <a:endPara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36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= </a:t>
              </a:r>
              <a:r>
                <a:rPr lang="en-US" sz="32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৬%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" name="Title 2"/>
            <p:cNvSpPr txBox="1">
              <a:spLocks/>
            </p:cNvSpPr>
            <p:nvPr/>
          </p:nvSpPr>
          <p:spPr>
            <a:xfrm>
              <a:off x="2815772" y="2340592"/>
              <a:ext cx="4513942" cy="92165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endParaRPr lang="en-US" sz="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sz="4800" b="1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মিলিয়ে</a:t>
              </a:r>
              <a:r>
                <a:rPr lang="en-US" sz="4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নাও</a:t>
              </a:r>
              <a:endPara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11" name="Content Placeholder 1"/>
          <p:cNvSpPr txBox="1">
            <a:spLocks/>
          </p:cNvSpPr>
          <p:nvPr/>
        </p:nvSpPr>
        <p:spPr>
          <a:xfrm>
            <a:off x="2627034" y="1277262"/>
            <a:ext cx="9144000" cy="665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ঋণের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2627035" y="1963062"/>
            <a:ext cx="9144000" cy="6815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2627034" y="2648862"/>
            <a:ext cx="9144000" cy="60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দাতাদের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প্রত্যাশিত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মুনাফা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5" name="Content Placeholder 1"/>
          <p:cNvSpPr txBox="1">
            <a:spLocks/>
          </p:cNvSpPr>
          <p:nvPr/>
        </p:nvSpPr>
        <p:spPr>
          <a:xfrm>
            <a:off x="2627034" y="3258462"/>
            <a:ext cx="9144001" cy="6815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ব্যয়ের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2627034" y="3944262"/>
            <a:ext cx="9144000" cy="685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করপূর্ব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(1 –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)</a:t>
            </a:r>
            <a:endParaRPr lang="en-US" sz="4000" b="1" baseline="30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Content Placeholder 1"/>
          <p:cNvSpPr txBox="1">
            <a:spLocks/>
          </p:cNvSpPr>
          <p:nvPr/>
        </p:nvSpPr>
        <p:spPr>
          <a:xfrm>
            <a:off x="2627034" y="4630062"/>
            <a:ext cx="9143999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2627034" y="5315861"/>
            <a:ext cx="9144000" cy="126128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হারের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ঋণের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সুদ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-ই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b="1" baseline="30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ontent Placeholder 1"/>
          <p:cNvSpPr txBox="1">
            <a:spLocks/>
          </p:cNvSpPr>
          <p:nvPr/>
        </p:nvSpPr>
        <p:spPr>
          <a:xfrm>
            <a:off x="2627035" y="598286"/>
            <a:ext cx="9144000" cy="6815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 rot="16200000">
            <a:off x="-1566185" y="2515050"/>
            <a:ext cx="6049737" cy="18959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kumimoji="0" lang="en-US" sz="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r>
              <a:rPr kumimoji="0" lang="en-US" sz="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kumimoji="0" lang="en-US" sz="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r>
              <a:rPr kumimoji="0" lang="en-US" sz="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kumimoji="0" lang="en-US" sz="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দলীয়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কাজঃ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- </a:t>
            </a:r>
            <a:b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</a:b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সময়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- ০৫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মিনিট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4223656" y="453569"/>
            <a:ext cx="3672116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1" dirty="0" smtClean="0">
              <a:latin typeface="NikoshBAN" pitchFamily="2" charset="0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মূল্যায়ন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566045" y="1669142"/>
            <a:ext cx="11132467" cy="25038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/>
            <a:r>
              <a:rPr lang="en-US" sz="28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উদ্দিপকটি</a:t>
            </a:r>
            <a:r>
              <a:rPr lang="en-US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পড়</a:t>
            </a:r>
            <a:r>
              <a:rPr lang="en-US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...</a:t>
            </a:r>
          </a:p>
          <a:p>
            <a:pPr marL="45720" algn="just"/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প্রিয়ন্তী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টেক্সটাইল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লিঃ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পরিশোধিত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কোটি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মূল্যের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কোটি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৬%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কোটি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অবশিষ্ট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৮%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ঋণমূলধন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১০%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নেয়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524778" y="4619173"/>
            <a:ext cx="11202764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প্রিয়ন্তী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টেক্সাটাইলের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19103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61442" name="Picture 2" descr="C:\Users\Mahveen\Desktop\wacc-cli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1029" y="3788229"/>
            <a:ext cx="4615542" cy="2728665"/>
          </a:xfrm>
          <a:prstGeom prst="rect">
            <a:avLst/>
          </a:prstGeom>
          <a:noFill/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566042" y="333866"/>
            <a:ext cx="11132467" cy="6169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 algn="ctr"/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551531" y="1016028"/>
            <a:ext cx="11132467" cy="1357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/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বিলম্বিত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রাইট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বোনাস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বলে।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558786" y="3795514"/>
            <a:ext cx="6408072" cy="6169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 algn="ctr"/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ব্যয়ঃ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544275" y="4513943"/>
            <a:ext cx="6451611" cy="19739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/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বিলম্বিত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রাইট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বোনাস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সংগ্রহকৃত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মালিকদের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বলে।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6057" y="2761885"/>
            <a:ext cx="2743199" cy="707886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39147" y="2442580"/>
            <a:ext cx="8541656" cy="1323439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অংকের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মূলধনের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অংশগুলো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37029" y="342988"/>
            <a:ext cx="3048000" cy="1200329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প্রচলিত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5754" y="342988"/>
            <a:ext cx="6553199" cy="1200329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4430" y="1642434"/>
            <a:ext cx="775716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760" y="2597010"/>
            <a:ext cx="11081657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আইন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as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যে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as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মালিকগণ অগ্রাধিকার ভিত্তিতে নির্দিষ্ট হারে লভ্যাংশ ভোগ করে এবং মূলধন ফেরত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পায়</a:t>
            </a:r>
            <a:r>
              <a:rPr lang="as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অগ্রাধিকার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as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বলে।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2399" y="1345067"/>
            <a:ext cx="84201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3951501" y="307146"/>
            <a:ext cx="342174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54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প্রয়োগঃ</a:t>
            </a:r>
            <a:endParaRPr lang="en-US" sz="5400" b="1" u="sng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690620" y="3849914"/>
            <a:ext cx="10892426" cy="75631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প্রত্যেকে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5086" y="4764314"/>
            <a:ext cx="11175997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শেয়ারের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১১০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শেয়ারে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৮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4363354" y="391888"/>
            <a:ext cx="2971800" cy="6380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নাও</a:t>
            </a:r>
            <a:endParaRPr lang="en-US" sz="1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367" y="1748291"/>
            <a:ext cx="1118235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77160" y="294821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3574122" y="348336"/>
            <a:ext cx="3740430" cy="391893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মূল্যায়ন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23772" y="780138"/>
            <a:ext cx="11074742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মালিকদের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প্রত্যাশিত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en-US" sz="11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037753" y="1386108"/>
            <a:ext cx="1589683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endParaRPr lang="en-US" sz="11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3569413" y="1386108"/>
            <a:ext cx="1683193" cy="533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অনির্দিষ্ট</a:t>
            </a:r>
            <a:endParaRPr lang="en-US" sz="10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40728" y="1394016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6169311" y="1386108"/>
            <a:ext cx="1370561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সীমিত</a:t>
            </a:r>
            <a:endParaRPr lang="en-US" sz="10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12465" y="1394016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8607711" y="1386108"/>
            <a:ext cx="1370561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অসীম</a:t>
            </a:r>
            <a:endParaRPr lang="en-US" sz="11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32939" y="1408530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623772" y="2024742"/>
            <a:ext cx="11074742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মালিকদের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প্রত্যাশিত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আয়ের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en-US" sz="11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037753" y="2612574"/>
            <a:ext cx="1589683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endParaRPr lang="en-US" sz="1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17770" y="2620482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3569413" y="2612574"/>
            <a:ext cx="1683193" cy="533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অনির্দিষ্ট</a:t>
            </a:r>
            <a:endParaRPr lang="en-US" sz="10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6169311" y="2612574"/>
            <a:ext cx="1370561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সীমিত</a:t>
            </a:r>
            <a:endParaRPr lang="en-US" sz="10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597951" y="2634996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Title 2"/>
          <p:cNvSpPr txBox="1">
            <a:spLocks/>
          </p:cNvSpPr>
          <p:nvPr/>
        </p:nvSpPr>
        <p:spPr>
          <a:xfrm>
            <a:off x="8607711" y="2612574"/>
            <a:ext cx="1370561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অসীম</a:t>
            </a:r>
            <a:endParaRPr lang="en-US" sz="11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047453" y="2664024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Title 2"/>
          <p:cNvSpPr txBox="1">
            <a:spLocks/>
          </p:cNvSpPr>
          <p:nvPr/>
        </p:nvSpPr>
        <p:spPr>
          <a:xfrm>
            <a:off x="623772" y="3258462"/>
            <a:ext cx="11074742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শেয়ারের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প্রযোজ্য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1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itle 2"/>
          <p:cNvSpPr txBox="1">
            <a:spLocks/>
          </p:cNvSpPr>
          <p:nvPr/>
        </p:nvSpPr>
        <p:spPr>
          <a:xfrm>
            <a:off x="1095809" y="5693238"/>
            <a:ext cx="1589683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 ও ii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itle 2"/>
          <p:cNvSpPr txBox="1">
            <a:spLocks/>
          </p:cNvSpPr>
          <p:nvPr/>
        </p:nvSpPr>
        <p:spPr>
          <a:xfrm>
            <a:off x="3229409" y="5693238"/>
            <a:ext cx="1683193" cy="533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 ও iii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715238" y="5715660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Title 2"/>
          <p:cNvSpPr txBox="1">
            <a:spLocks/>
          </p:cNvSpPr>
          <p:nvPr/>
        </p:nvSpPr>
        <p:spPr>
          <a:xfrm>
            <a:off x="5541568" y="5693238"/>
            <a:ext cx="1744604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 ও iii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984721" y="5744688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Title 2"/>
          <p:cNvSpPr txBox="1">
            <a:spLocks/>
          </p:cNvSpPr>
          <p:nvPr/>
        </p:nvSpPr>
        <p:spPr>
          <a:xfrm>
            <a:off x="7860926" y="5693238"/>
            <a:ext cx="2295899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i, ii ও iii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344210" y="5759202"/>
            <a:ext cx="477323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0" name="Title 2"/>
          <p:cNvSpPr txBox="1">
            <a:spLocks/>
          </p:cNvSpPr>
          <p:nvPr/>
        </p:nvSpPr>
        <p:spPr>
          <a:xfrm>
            <a:off x="809153" y="3853548"/>
            <a:ext cx="10286181" cy="1752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(i)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বিক্রেতা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বাধ্য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(ii)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মালিকগণ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লিখিত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মূল্যের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(iii)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বিক্রেতা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বাধ্য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1" name="Oval 30"/>
          <p:cNvSpPr/>
          <p:nvPr/>
        </p:nvSpPr>
        <p:spPr>
          <a:xfrm>
            <a:off x="556022" y="1390604"/>
            <a:ext cx="477323" cy="4537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Oval 31"/>
          <p:cNvSpPr/>
          <p:nvPr/>
        </p:nvSpPr>
        <p:spPr>
          <a:xfrm>
            <a:off x="2924616" y="2617070"/>
            <a:ext cx="477323" cy="4537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Oval 32"/>
          <p:cNvSpPr/>
          <p:nvPr/>
        </p:nvSpPr>
        <p:spPr>
          <a:xfrm>
            <a:off x="511614" y="5712248"/>
            <a:ext cx="477323" cy="4537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91890"/>
            <a:ext cx="11150009" cy="149742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30" y="1635333"/>
            <a:ext cx="11451770" cy="5037610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>
              <a:buNone/>
            </a:pPr>
            <a:endParaRPr lang="en-US" sz="37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39812" y="1678259"/>
            <a:ext cx="5738649" cy="629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22166" y="2337037"/>
            <a:ext cx="5849263" cy="53677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dirty="0" smtClean="0">
                <a:solidFill>
                  <a:srgbClr val="002060"/>
                </a:solidFill>
              </a:rPr>
              <a:t>উত্তর-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75659" y="2908334"/>
            <a:ext cx="10189029" cy="69368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তাৎপর্য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15652" y="3654199"/>
            <a:ext cx="5712233" cy="58032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dirty="0" smtClean="0">
                <a:solidFill>
                  <a:srgbClr val="002060"/>
                </a:solidFill>
              </a:rPr>
              <a:t>উত্তর-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9829" y="4279929"/>
            <a:ext cx="9372620" cy="69368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কাম্য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ঋণ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নীতি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33794" y="5025794"/>
            <a:ext cx="5665063" cy="58032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dirty="0" smtClean="0">
                <a:solidFill>
                  <a:srgbClr val="002060"/>
                </a:solidFill>
              </a:rPr>
              <a:t>উত্তর-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9842" y="5738643"/>
            <a:ext cx="8479988" cy="69368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9574" y="5776936"/>
            <a:ext cx="2732314" cy="58032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800" dirty="0" smtClean="0">
                <a:solidFill>
                  <a:srgbClr val="002060"/>
                </a:solidFill>
              </a:rPr>
              <a:t>উত্তর-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2400" y="2190750"/>
            <a:ext cx="11830050" cy="432435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/>
            <a:r>
              <a:rPr lang="as-IN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উদ্দিপকটি পড়...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প্রিয়ন্তী টেক্সটাইল লিঃ এর পরিশোধিত মূলধন ১০ কোটি টাকা</a:t>
            </a:r>
            <a:r>
              <a:rPr lang="en-US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as-IN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যার মধ্যে প্রতিটি ১০ টাকা মূল্যের সাধারণ শেয়ার মূলধন ৫ কোটি, ১০% অগ্রাধিকার শেয়ার ৩ কোটি এবং অবশিষ্ট ৮% ঋণ</a:t>
            </a:r>
            <a:r>
              <a:rPr lang="en-US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মূলধন। কোম্পানি এ বছর শেয়ার প্রতি ১ টাকা লভ্যাংশ প্রদান করে এবং প্রতি বছর ১০% বৃদ্ধি করার সিদ্ধান্ত নেয়। অগ্রাধিকার শেয়ারের লিখিত মূল্য ১০০০ টাকা, বাজার মূল্য ৮২০ টাকা।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28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করণিয়ঃ</a:t>
            </a:r>
            <a:r>
              <a:rPr lang="en-US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s-IN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কোম্পানির অগ্রাধিকার শেয়ার ব্যয় নির্ণয় কর। </a:t>
            </a:r>
            <a:r>
              <a:rPr lang="en-US" sz="2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800" b="1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200" y="209550"/>
            <a:ext cx="11334750" cy="1828800"/>
          </a:xfrm>
          <a:prstGeom prst="round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1646465" y="342900"/>
            <a:ext cx="8741227" cy="1543050"/>
          </a:xfrm>
          <a:prstGeom prst="upDownArrow">
            <a:avLst>
              <a:gd name="adj1" fmla="val 68210"/>
              <a:gd name="adj2" fmla="val 18352"/>
            </a:avLst>
          </a:prstGeom>
          <a:solidFill>
            <a:srgbClr val="FF0000">
              <a:alpha val="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বাড়িতে বসে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57250" y="1643063"/>
            <a:ext cx="8153400" cy="29186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elaxedModerately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8366" b="1" dirty="0">
                <a:ln w="28575">
                  <a:solidFill>
                    <a:srgbClr val="00B050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8366" b="1" dirty="0">
              <a:ln w="28575">
                <a:solidFill>
                  <a:srgbClr val="00B050"/>
                </a:solidFill>
              </a:ln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011" y="115661"/>
            <a:ext cx="11764864" cy="6599465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/>
          </a:p>
        </p:txBody>
      </p:sp>
      <p:pic>
        <p:nvPicPr>
          <p:cNvPr id="6" name="Picture 5" descr="flower23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0" y="571500"/>
            <a:ext cx="3452813" cy="582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562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97021" y="1036745"/>
            <a:ext cx="1088774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সকলের সুস্বাস্থ্য</a:t>
            </a:r>
          </a:p>
          <a:p>
            <a:pPr algn="ctr"/>
            <a:r>
              <a:rPr lang="en-US" sz="7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কামনায়</a:t>
            </a:r>
            <a:endParaRPr lang="en-US" sz="7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72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1500" b="1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আল্লাহ হাফেজ</a:t>
            </a:r>
            <a:endParaRPr lang="en-US" sz="11500" b="1" dirty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119746" y="108011"/>
            <a:ext cx="11963400" cy="6644962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pic>
        <p:nvPicPr>
          <p:cNvPr id="2049" name="Picture 1" descr="D:\Monoar Hossen Chowdhury\2019 07 30 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" y="342900"/>
            <a:ext cx="11430000" cy="612647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011" y="115661"/>
            <a:ext cx="11907739" cy="6742340"/>
          </a:xfrm>
          <a:prstGeom prst="rect">
            <a:avLst/>
          </a:prstGeom>
          <a:noFill/>
          <a:ln w="2540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27000" h="1270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385" tIns="42193" rIns="84385" bIns="421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78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462646" y="323849"/>
            <a:ext cx="11334730" cy="629577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57"/>
          <a:stretch/>
        </p:blipFill>
        <p:spPr>
          <a:xfrm>
            <a:off x="119746" y="108011"/>
            <a:ext cx="11963400" cy="6644962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3" name="Rounded Rectangle 2"/>
          <p:cNvSpPr/>
          <p:nvPr/>
        </p:nvSpPr>
        <p:spPr>
          <a:xfrm>
            <a:off x="2082800" y="285750"/>
            <a:ext cx="9950450" cy="194310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Mohanagar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Ideal School and College</a:t>
            </a:r>
            <a:endParaRPr lang="en-US" sz="66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D:\Monoar Hossen Chowdhury\visiting card\IMG_11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139700"/>
            <a:ext cx="1900238" cy="2362200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223156" y="2533650"/>
            <a:ext cx="9740900" cy="257175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Online Class for Business Studies</a:t>
            </a:r>
          </a:p>
          <a:p>
            <a:pPr algn="ctr"/>
            <a:r>
              <a:rPr lang="en-US" sz="5400" dirty="0" smtClean="0">
                <a:solidFill>
                  <a:srgbClr val="FFFF00"/>
                </a:solidFill>
              </a:rPr>
              <a:t>Lesson:- Cost of Capital </a:t>
            </a:r>
          </a:p>
          <a:p>
            <a:pPr algn="ctr"/>
            <a:r>
              <a:rPr lang="en-US" sz="5400" dirty="0" smtClean="0">
                <a:solidFill>
                  <a:srgbClr val="FFFF00"/>
                </a:solidFill>
              </a:rPr>
              <a:t>Finance &amp; Banking, Chapter: 06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66358" y="5294084"/>
            <a:ext cx="8648700" cy="1231900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by-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Monoar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Hossen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Chowdhury</a:t>
            </a:r>
            <a:endParaRPr lang="en-US" sz="6600" dirty="0">
              <a:solidFill>
                <a:srgbClr val="002060"/>
              </a:solidFill>
            </a:endParaRPr>
          </a:p>
        </p:txBody>
      </p:sp>
      <p:pic>
        <p:nvPicPr>
          <p:cNvPr id="2051" name="Picture 3" descr="D:\Monoar Hossen Chowdhury\visiting card\167084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91268" y="4702625"/>
            <a:ext cx="2039257" cy="2039257"/>
          </a:xfrm>
          <a:prstGeom prst="rect">
            <a:avLst/>
          </a:prstGeom>
          <a:noFill/>
        </p:spPr>
      </p:pic>
      <p:pic>
        <p:nvPicPr>
          <p:cNvPr id="8" name="Picture 7" descr="0_1174fc_bee06911_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396088" flipH="1" flipV="1">
            <a:off x="9481261" y="2999808"/>
            <a:ext cx="2059983" cy="1384308"/>
          </a:xfrm>
          <a:prstGeom prst="rect">
            <a:avLst/>
          </a:prstGeom>
        </p:spPr>
      </p:pic>
      <p:pic>
        <p:nvPicPr>
          <p:cNvPr id="9" name="Picture 8" descr="0_1174fc_bee06911_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396088" flipH="1" flipV="1">
            <a:off x="10276621" y="2985296"/>
            <a:ext cx="2059983" cy="1384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2110</TotalTime>
  <Words>930</Words>
  <Application>Microsoft Office PowerPoint</Application>
  <PresentationFormat>Custom</PresentationFormat>
  <Paragraphs>196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মূল্যায়ন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Irfan Ali</dc:creator>
  <cp:lastModifiedBy>Mahveen</cp:lastModifiedBy>
  <cp:revision>594</cp:revision>
  <dcterms:created xsi:type="dcterms:W3CDTF">2020-05-08T04:24:17Z</dcterms:created>
  <dcterms:modified xsi:type="dcterms:W3CDTF">2020-06-23T07:24:24Z</dcterms:modified>
</cp:coreProperties>
</file>