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303" r:id="rId3"/>
    <p:sldId id="309" r:id="rId4"/>
    <p:sldId id="307" r:id="rId5"/>
    <p:sldId id="308" r:id="rId6"/>
    <p:sldId id="293" r:id="rId7"/>
    <p:sldId id="311" r:id="rId8"/>
    <p:sldId id="294" r:id="rId9"/>
    <p:sldId id="305" r:id="rId10"/>
    <p:sldId id="296" r:id="rId11"/>
    <p:sldId id="297" r:id="rId12"/>
    <p:sldId id="292" r:id="rId13"/>
    <p:sldId id="295" r:id="rId14"/>
    <p:sldId id="298" r:id="rId15"/>
    <p:sldId id="299" r:id="rId16"/>
    <p:sldId id="304" r:id="rId17"/>
    <p:sldId id="300" r:id="rId18"/>
    <p:sldId id="306" r:id="rId19"/>
    <p:sldId id="302" r:id="rId20"/>
    <p:sldId id="301" r:id="rId21"/>
    <p:sldId id="288" r:id="rId22"/>
    <p:sldId id="312" r:id="rId23"/>
    <p:sldId id="314" r:id="rId24"/>
    <p:sldId id="313"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B64337-70A9-4328-94BB-A269394A2FDF}">
          <p14:sldIdLst>
            <p14:sldId id="257"/>
            <p14:sldId id="303"/>
            <p14:sldId id="309"/>
            <p14:sldId id="307"/>
            <p14:sldId id="308"/>
            <p14:sldId id="293"/>
            <p14:sldId id="311"/>
            <p14:sldId id="294"/>
            <p14:sldId id="305"/>
            <p14:sldId id="296"/>
            <p14:sldId id="297"/>
            <p14:sldId id="292"/>
            <p14:sldId id="295"/>
            <p14:sldId id="298"/>
            <p14:sldId id="299"/>
            <p14:sldId id="304"/>
            <p14:sldId id="300"/>
            <p14:sldId id="306"/>
            <p14:sldId id="302"/>
            <p14:sldId id="301"/>
            <p14:sldId id="288"/>
          </p14:sldIdLst>
        </p14:section>
        <p14:section name="Untitled Section" id="{AA6C8DC9-8777-4334-8CDF-BCA0E0ABB91D}">
          <p14:sldIdLst>
            <p14:sldId id="312"/>
            <p14:sldId id="314"/>
            <p14:sldId id="313"/>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75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2979D-0E6F-444B-927B-20E18A4F30A8}"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42A77891-EA9B-4374-B20E-BE2570FB014B}">
      <dgm:prSet phldrT="[Text]" phldr="1"/>
      <dgm:spPr/>
      <dgm:t>
        <a:bodyPr/>
        <a:lstStyle/>
        <a:p>
          <a:endParaRPr lang="en-US" dirty="0"/>
        </a:p>
      </dgm:t>
    </dgm:pt>
    <dgm:pt modelId="{91A5FF24-3FD7-45A4-AF01-C4D98124F4C6}" type="parTrans" cxnId="{6FFC664A-DE74-48E6-8BAB-77BF30DAE99E}">
      <dgm:prSet/>
      <dgm:spPr/>
      <dgm:t>
        <a:bodyPr/>
        <a:lstStyle/>
        <a:p>
          <a:endParaRPr lang="en-US"/>
        </a:p>
      </dgm:t>
    </dgm:pt>
    <dgm:pt modelId="{EFCAD70F-35B1-4BC0-8A7C-A24EBD9ACE84}" type="sibTrans" cxnId="{6FFC664A-DE74-48E6-8BAB-77BF30DAE99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7F9E913B-1DD8-42EC-9C45-37E89AEE1C2F}" type="pres">
      <dgm:prSet presAssocID="{0432979D-0E6F-444B-927B-20E18A4F30A8}" presName="Name0" presStyleCnt="0">
        <dgm:presLayoutVars>
          <dgm:chMax val="7"/>
          <dgm:chPref val="7"/>
          <dgm:dir/>
        </dgm:presLayoutVars>
      </dgm:prSet>
      <dgm:spPr/>
    </dgm:pt>
    <dgm:pt modelId="{9B3B1251-2C9B-4BFA-9CBB-DF7F86F70A37}" type="pres">
      <dgm:prSet presAssocID="{0432979D-0E6F-444B-927B-20E18A4F30A8}" presName="Name1" presStyleCnt="0"/>
      <dgm:spPr/>
    </dgm:pt>
    <dgm:pt modelId="{ADBADBE7-7265-4EFF-B311-131965B284F1}" type="pres">
      <dgm:prSet presAssocID="{EFCAD70F-35B1-4BC0-8A7C-A24EBD9ACE84}" presName="picture_1" presStyleCnt="0"/>
      <dgm:spPr/>
    </dgm:pt>
    <dgm:pt modelId="{698D4797-1AFC-4A6D-8258-B69B17FC3543}" type="pres">
      <dgm:prSet presAssocID="{EFCAD70F-35B1-4BC0-8A7C-A24EBD9ACE84}" presName="pictureRepeatNode" presStyleLbl="alignImgPlace1" presStyleIdx="0" presStyleCnt="1" custScaleX="164235" custScaleY="108454" custLinFactNeighborX="-470" custLinFactNeighborY="-4361"/>
      <dgm:spPr/>
      <dgm:t>
        <a:bodyPr/>
        <a:lstStyle/>
        <a:p>
          <a:endParaRPr lang="en-US"/>
        </a:p>
      </dgm:t>
    </dgm:pt>
    <dgm:pt modelId="{91D7DD14-9656-4B29-83C8-C783C6B7198C}" type="pres">
      <dgm:prSet presAssocID="{42A77891-EA9B-4374-B20E-BE2570FB014B}" presName="text_1" presStyleLbl="node1" presStyleIdx="0" presStyleCnt="0" custScaleX="3222" custScaleY="3811">
        <dgm:presLayoutVars>
          <dgm:bulletEnabled val="1"/>
        </dgm:presLayoutVars>
      </dgm:prSet>
      <dgm:spPr/>
      <dgm:t>
        <a:bodyPr/>
        <a:lstStyle/>
        <a:p>
          <a:endParaRPr lang="en-US"/>
        </a:p>
      </dgm:t>
    </dgm:pt>
  </dgm:ptLst>
  <dgm:cxnLst>
    <dgm:cxn modelId="{566C45DE-B45A-4223-B68B-3DFED184C306}" type="presOf" srcId="{42A77891-EA9B-4374-B20E-BE2570FB014B}" destId="{91D7DD14-9656-4B29-83C8-C783C6B7198C}" srcOrd="0" destOrd="0" presId="urn:microsoft.com/office/officeart/2008/layout/CircularPictureCallout"/>
    <dgm:cxn modelId="{7483E1FB-0B01-452C-AFC5-19E28BC38CEA}" type="presOf" srcId="{EFCAD70F-35B1-4BC0-8A7C-A24EBD9ACE84}" destId="{698D4797-1AFC-4A6D-8258-B69B17FC3543}" srcOrd="0" destOrd="0" presId="urn:microsoft.com/office/officeart/2008/layout/CircularPictureCallout"/>
    <dgm:cxn modelId="{A684B9F1-1254-4064-9C9E-FF1676182D6E}" type="presOf" srcId="{0432979D-0E6F-444B-927B-20E18A4F30A8}" destId="{7F9E913B-1DD8-42EC-9C45-37E89AEE1C2F}" srcOrd="0" destOrd="0" presId="urn:microsoft.com/office/officeart/2008/layout/CircularPictureCallout"/>
    <dgm:cxn modelId="{6FFC664A-DE74-48E6-8BAB-77BF30DAE99E}" srcId="{0432979D-0E6F-444B-927B-20E18A4F30A8}" destId="{42A77891-EA9B-4374-B20E-BE2570FB014B}" srcOrd="0" destOrd="0" parTransId="{91A5FF24-3FD7-45A4-AF01-C4D98124F4C6}" sibTransId="{EFCAD70F-35B1-4BC0-8A7C-A24EBD9ACE84}"/>
    <dgm:cxn modelId="{05AB5F13-6BDD-4781-91EB-5784CE838834}" type="presParOf" srcId="{7F9E913B-1DD8-42EC-9C45-37E89AEE1C2F}" destId="{9B3B1251-2C9B-4BFA-9CBB-DF7F86F70A37}" srcOrd="0" destOrd="0" presId="urn:microsoft.com/office/officeart/2008/layout/CircularPictureCallout"/>
    <dgm:cxn modelId="{0DBAD800-76D0-4DCC-A1DC-EC7488E5B295}" type="presParOf" srcId="{9B3B1251-2C9B-4BFA-9CBB-DF7F86F70A37}" destId="{ADBADBE7-7265-4EFF-B311-131965B284F1}" srcOrd="0" destOrd="0" presId="urn:microsoft.com/office/officeart/2008/layout/CircularPictureCallout"/>
    <dgm:cxn modelId="{ED8298F2-984E-4327-AD8E-35D677DFCCC7}" type="presParOf" srcId="{ADBADBE7-7265-4EFF-B311-131965B284F1}" destId="{698D4797-1AFC-4A6D-8258-B69B17FC3543}" srcOrd="0" destOrd="0" presId="urn:microsoft.com/office/officeart/2008/layout/CircularPictureCallout"/>
    <dgm:cxn modelId="{13F39BA9-295F-4453-B8FA-E5F7F184100E}" type="presParOf" srcId="{9B3B1251-2C9B-4BFA-9CBB-DF7F86F70A37}" destId="{91D7DD14-9656-4B29-83C8-C783C6B7198C}"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FC9C52-D7E7-4B7F-81A7-19C35257DA46}" type="doc">
      <dgm:prSet loTypeId="urn:microsoft.com/office/officeart/2005/8/layout/process2" loCatId="process" qsTypeId="urn:microsoft.com/office/officeart/2005/8/quickstyle/simple1" qsCatId="simple" csTypeId="urn:microsoft.com/office/officeart/2005/8/colors/colorful1" csCatId="colorful" phldr="1"/>
      <dgm:spPr/>
    </dgm:pt>
    <dgm:pt modelId="{1E75B39C-EC1D-418A-9030-F22C8274B76A}">
      <dgm:prSet phldrT="[Text]" custT="1"/>
      <dgm:spPr/>
      <dgm:t>
        <a:bodyPr/>
        <a:lstStyle/>
        <a:p>
          <a:r>
            <a:rPr lang="bn-IN" sz="2400" b="1" dirty="0" smtClean="0">
              <a:latin typeface="NikoshBAN" panose="02000000000000000000" pitchFamily="2" charset="0"/>
              <a:cs typeface="NikoshBAN" panose="02000000000000000000" pitchFamily="2" charset="0"/>
            </a:rPr>
            <a:t>উন্নততর শ্ৰেণী</a:t>
          </a:r>
        </a:p>
        <a:p>
          <a:r>
            <a:rPr lang="bn-IN" sz="2400" b="1" dirty="0" smtClean="0">
              <a:latin typeface="NikoshBAN" panose="02000000000000000000" pitchFamily="2" charset="0"/>
              <a:cs typeface="NikoshBAN" panose="02000000000000000000" pitchFamily="2" charset="0"/>
            </a:rPr>
            <a:t>পুরোহিত, অভিজাত বণিক, শিল্পপতি এবং উচ্চপদস্থ সরকারি কর্মকর্তাগণ। </a:t>
          </a:r>
          <a:endParaRPr lang="en-US" sz="2400" b="1" dirty="0"/>
        </a:p>
      </dgm:t>
    </dgm:pt>
    <dgm:pt modelId="{C65D01E2-691A-495C-B39F-983C6883FAD9}" type="parTrans" cxnId="{C6994D32-65D1-4B99-95B8-8953A1E3DBD9}">
      <dgm:prSet/>
      <dgm:spPr/>
      <dgm:t>
        <a:bodyPr/>
        <a:lstStyle/>
        <a:p>
          <a:endParaRPr lang="en-US"/>
        </a:p>
      </dgm:t>
    </dgm:pt>
    <dgm:pt modelId="{57D2C56B-B170-4AFE-AE72-CC77337BC568}" type="sibTrans" cxnId="{C6994D32-65D1-4B99-95B8-8953A1E3DBD9}">
      <dgm:prSet/>
      <dgm:spPr/>
      <dgm:t>
        <a:bodyPr/>
        <a:lstStyle/>
        <a:p>
          <a:endParaRPr lang="en-US"/>
        </a:p>
      </dgm:t>
    </dgm:pt>
    <dgm:pt modelId="{6BF2060C-11EF-4DEF-8A92-3EAE23B1A58E}">
      <dgm:prSet phldrT="[Text]" custT="1"/>
      <dgm:spPr/>
      <dgm:t>
        <a:bodyPr/>
        <a:lstStyle/>
        <a:p>
          <a:r>
            <a:rPr lang="bn-IN" sz="2400" b="1" dirty="0" smtClean="0">
              <a:latin typeface="NikoshBAN" panose="02000000000000000000" pitchFamily="2" charset="0"/>
              <a:cs typeface="NikoshBAN" panose="02000000000000000000" pitchFamily="2" charset="0"/>
            </a:rPr>
            <a:t>মধ্য শ্রেণী</a:t>
          </a:r>
        </a:p>
        <a:p>
          <a:r>
            <a:rPr lang="bn-IN" sz="2400" b="1" dirty="0" smtClean="0">
              <a:latin typeface="NikoshBAN" panose="02000000000000000000" pitchFamily="2" charset="0"/>
              <a:cs typeface="NikoshBAN" panose="02000000000000000000" pitchFamily="2" charset="0"/>
            </a:rPr>
            <a:t>চিকিৎসক এবং ক্ষুদে </a:t>
          </a:r>
          <a:r>
            <a:rPr lang="bn-IN" sz="2400" b="1" dirty="0" smtClean="0">
              <a:latin typeface="NikoshBAN" panose="02000000000000000000" pitchFamily="2" charset="0"/>
              <a:cs typeface="NikoshBAN" panose="02000000000000000000" pitchFamily="2" charset="0"/>
            </a:rPr>
            <a:t>ব্যবসা</a:t>
          </a:r>
          <a:r>
            <a:rPr lang="en-US" sz="2400" b="1" dirty="0" err="1" smtClean="0">
              <a:latin typeface="NikoshBAN" panose="02000000000000000000" pitchFamily="2" charset="0"/>
              <a:cs typeface="NikoshBAN" panose="02000000000000000000" pitchFamily="2" charset="0"/>
            </a:rPr>
            <a:t>য়ী</a:t>
          </a:r>
          <a:r>
            <a:rPr lang="bn-IN" sz="2400" b="1" dirty="0" smtClean="0">
              <a:latin typeface="NikoshBAN" panose="02000000000000000000" pitchFamily="2" charset="0"/>
              <a:cs typeface="NikoshBAN" panose="02000000000000000000" pitchFamily="2" charset="0"/>
            </a:rPr>
            <a:t>গণ</a:t>
          </a:r>
          <a:r>
            <a:rPr lang="bn-IN" sz="2100" b="1" dirty="0" smtClean="0">
              <a:latin typeface="NikoshBAN" panose="02000000000000000000" pitchFamily="2" charset="0"/>
              <a:cs typeface="NikoshBAN" panose="02000000000000000000" pitchFamily="2" charset="0"/>
            </a:rPr>
            <a:t>  </a:t>
          </a:r>
          <a:endParaRPr lang="en-US" sz="2100" b="1" dirty="0"/>
        </a:p>
      </dgm:t>
    </dgm:pt>
    <dgm:pt modelId="{02515800-CB55-46D3-AE40-DB40B80EDFE4}" type="parTrans" cxnId="{259C0F0B-A575-426B-872D-74CB4CFB7711}">
      <dgm:prSet/>
      <dgm:spPr/>
      <dgm:t>
        <a:bodyPr/>
        <a:lstStyle/>
        <a:p>
          <a:endParaRPr lang="en-US"/>
        </a:p>
      </dgm:t>
    </dgm:pt>
    <dgm:pt modelId="{3FF5B477-EBCE-4CE4-B9F9-3308CE045D7B}" type="sibTrans" cxnId="{259C0F0B-A575-426B-872D-74CB4CFB7711}">
      <dgm:prSet/>
      <dgm:spPr/>
      <dgm:t>
        <a:bodyPr/>
        <a:lstStyle/>
        <a:p>
          <a:endParaRPr lang="en-US"/>
        </a:p>
      </dgm:t>
    </dgm:pt>
    <dgm:pt modelId="{34F760E1-B0F4-41ED-B730-158CD1A7E36E}">
      <dgm:prSet phldrT="[Text]" custT="1"/>
      <dgm:spPr/>
      <dgm:t>
        <a:bodyPr/>
        <a:lstStyle/>
        <a:p>
          <a:r>
            <a:rPr lang="bn-IN" sz="2400" b="1" dirty="0" smtClean="0">
              <a:solidFill>
                <a:schemeClr val="tx1"/>
              </a:solidFill>
              <a:latin typeface="NikoshBAN" panose="02000000000000000000" pitchFamily="2" charset="0"/>
              <a:cs typeface="NikoshBAN" panose="02000000000000000000" pitchFamily="2" charset="0"/>
            </a:rPr>
            <a:t>নিম্নশ্রেণী </a:t>
          </a:r>
        </a:p>
        <a:p>
          <a:r>
            <a:rPr lang="bn-IN" sz="2400" b="1" dirty="0" smtClean="0">
              <a:solidFill>
                <a:schemeClr val="tx1"/>
              </a:solidFill>
              <a:latin typeface="NikoshBAN" panose="02000000000000000000" pitchFamily="2" charset="0"/>
              <a:cs typeface="NikoshBAN" panose="02000000000000000000" pitchFamily="2" charset="0"/>
            </a:rPr>
            <a:t>দাস, ভূমিদাস ও সাধারণ শ্রমিকেরা </a:t>
          </a:r>
          <a:endParaRPr lang="en-US" sz="2400" b="1" dirty="0">
            <a:solidFill>
              <a:schemeClr val="tx1"/>
            </a:solidFill>
          </a:endParaRPr>
        </a:p>
      </dgm:t>
    </dgm:pt>
    <dgm:pt modelId="{4F2BE94A-B34C-4AC4-8FC4-96327E930BC0}" type="parTrans" cxnId="{AADC577D-39A9-45C0-9A6F-672F725E541C}">
      <dgm:prSet/>
      <dgm:spPr/>
      <dgm:t>
        <a:bodyPr/>
        <a:lstStyle/>
        <a:p>
          <a:endParaRPr lang="en-US"/>
        </a:p>
      </dgm:t>
    </dgm:pt>
    <dgm:pt modelId="{8FBE2797-AA6F-4E0C-8A6F-1D9CEFB74253}" type="sibTrans" cxnId="{AADC577D-39A9-45C0-9A6F-672F725E541C}">
      <dgm:prSet/>
      <dgm:spPr/>
      <dgm:t>
        <a:bodyPr/>
        <a:lstStyle/>
        <a:p>
          <a:endParaRPr lang="en-US"/>
        </a:p>
      </dgm:t>
    </dgm:pt>
    <dgm:pt modelId="{895F8344-C6F5-4BA4-8E66-A72073FBB328}" type="pres">
      <dgm:prSet presAssocID="{EBFC9C52-D7E7-4B7F-81A7-19C35257DA46}" presName="linearFlow" presStyleCnt="0">
        <dgm:presLayoutVars>
          <dgm:resizeHandles val="exact"/>
        </dgm:presLayoutVars>
      </dgm:prSet>
      <dgm:spPr/>
    </dgm:pt>
    <dgm:pt modelId="{88D63EAA-A17D-4BFF-864D-38E4DC280392}" type="pres">
      <dgm:prSet presAssocID="{1E75B39C-EC1D-418A-9030-F22C8274B76A}" presName="node" presStyleLbl="node1" presStyleIdx="0" presStyleCnt="3" custScaleX="71320" custScaleY="159013" custLinFactNeighborX="-301" custLinFactNeighborY="28857">
        <dgm:presLayoutVars>
          <dgm:bulletEnabled val="1"/>
        </dgm:presLayoutVars>
      </dgm:prSet>
      <dgm:spPr/>
      <dgm:t>
        <a:bodyPr/>
        <a:lstStyle/>
        <a:p>
          <a:endParaRPr lang="en-US"/>
        </a:p>
      </dgm:t>
    </dgm:pt>
    <dgm:pt modelId="{1A4CFF5F-F35B-4F09-A0A2-3895B1E2732B}" type="pres">
      <dgm:prSet presAssocID="{57D2C56B-B170-4AFE-AE72-CC77337BC568}" presName="sibTrans" presStyleLbl="sibTrans2D1" presStyleIdx="0" presStyleCnt="2" custScaleX="129362" custScaleY="122668" custLinFactNeighborX="-8702" custLinFactNeighborY="1972"/>
      <dgm:spPr/>
      <dgm:t>
        <a:bodyPr/>
        <a:lstStyle/>
        <a:p>
          <a:endParaRPr lang="en-US"/>
        </a:p>
      </dgm:t>
    </dgm:pt>
    <dgm:pt modelId="{D11976BD-B355-4F86-A6E7-8B06D5DFFDEB}" type="pres">
      <dgm:prSet presAssocID="{57D2C56B-B170-4AFE-AE72-CC77337BC568}" presName="connectorText" presStyleLbl="sibTrans2D1" presStyleIdx="0" presStyleCnt="2"/>
      <dgm:spPr/>
      <dgm:t>
        <a:bodyPr/>
        <a:lstStyle/>
        <a:p>
          <a:endParaRPr lang="en-US"/>
        </a:p>
      </dgm:t>
    </dgm:pt>
    <dgm:pt modelId="{005F3B6A-A219-4E74-87D2-BCC65A5C764C}" type="pres">
      <dgm:prSet presAssocID="{6BF2060C-11EF-4DEF-8A92-3EAE23B1A58E}" presName="node" presStyleLbl="node1" presStyleIdx="1" presStyleCnt="3" custScaleX="67997" custScaleY="117523" custLinFactNeighborX="-2052" custLinFactNeighborY="18759">
        <dgm:presLayoutVars>
          <dgm:bulletEnabled val="1"/>
        </dgm:presLayoutVars>
      </dgm:prSet>
      <dgm:spPr/>
      <dgm:t>
        <a:bodyPr/>
        <a:lstStyle/>
        <a:p>
          <a:endParaRPr lang="en-US"/>
        </a:p>
      </dgm:t>
    </dgm:pt>
    <dgm:pt modelId="{6E5CFEE5-0A77-48B6-B88B-39FDBEBF90A2}" type="pres">
      <dgm:prSet presAssocID="{3FF5B477-EBCE-4CE4-B9F9-3308CE045D7B}" presName="sibTrans" presStyleLbl="sibTrans2D1" presStyleIdx="1" presStyleCnt="2" custScaleX="123560" custScaleY="139475" custLinFactNeighborX="-21885" custLinFactNeighborY="3347"/>
      <dgm:spPr/>
      <dgm:t>
        <a:bodyPr/>
        <a:lstStyle/>
        <a:p>
          <a:endParaRPr lang="en-US"/>
        </a:p>
      </dgm:t>
    </dgm:pt>
    <dgm:pt modelId="{143EB48C-C937-4FA2-96B8-C94139DCD8AE}" type="pres">
      <dgm:prSet presAssocID="{3FF5B477-EBCE-4CE4-B9F9-3308CE045D7B}" presName="connectorText" presStyleLbl="sibTrans2D1" presStyleIdx="1" presStyleCnt="2"/>
      <dgm:spPr/>
      <dgm:t>
        <a:bodyPr/>
        <a:lstStyle/>
        <a:p>
          <a:endParaRPr lang="en-US"/>
        </a:p>
      </dgm:t>
    </dgm:pt>
    <dgm:pt modelId="{195B4B90-634F-493E-B0FE-8C277EB7E5F6}" type="pres">
      <dgm:prSet presAssocID="{34F760E1-B0F4-41ED-B730-158CD1A7E36E}" presName="node" presStyleLbl="node1" presStyleIdx="2" presStyleCnt="3" custScaleX="70331" custScaleY="127890">
        <dgm:presLayoutVars>
          <dgm:bulletEnabled val="1"/>
        </dgm:presLayoutVars>
      </dgm:prSet>
      <dgm:spPr/>
      <dgm:t>
        <a:bodyPr/>
        <a:lstStyle/>
        <a:p>
          <a:endParaRPr lang="en-US"/>
        </a:p>
      </dgm:t>
    </dgm:pt>
  </dgm:ptLst>
  <dgm:cxnLst>
    <dgm:cxn modelId="{8DF0A6A0-5946-481A-8118-7EA34131C489}" type="presOf" srcId="{57D2C56B-B170-4AFE-AE72-CC77337BC568}" destId="{D11976BD-B355-4F86-A6E7-8B06D5DFFDEB}" srcOrd="1" destOrd="0" presId="urn:microsoft.com/office/officeart/2005/8/layout/process2"/>
    <dgm:cxn modelId="{259C0F0B-A575-426B-872D-74CB4CFB7711}" srcId="{EBFC9C52-D7E7-4B7F-81A7-19C35257DA46}" destId="{6BF2060C-11EF-4DEF-8A92-3EAE23B1A58E}" srcOrd="1" destOrd="0" parTransId="{02515800-CB55-46D3-AE40-DB40B80EDFE4}" sibTransId="{3FF5B477-EBCE-4CE4-B9F9-3308CE045D7B}"/>
    <dgm:cxn modelId="{28D0A455-6A25-453E-8084-C4EAC395CD57}" type="presOf" srcId="{1E75B39C-EC1D-418A-9030-F22C8274B76A}" destId="{88D63EAA-A17D-4BFF-864D-38E4DC280392}" srcOrd="0" destOrd="0" presId="urn:microsoft.com/office/officeart/2005/8/layout/process2"/>
    <dgm:cxn modelId="{663FC296-89C4-4D51-9D24-A9341578B60D}" type="presOf" srcId="{34F760E1-B0F4-41ED-B730-158CD1A7E36E}" destId="{195B4B90-634F-493E-B0FE-8C277EB7E5F6}" srcOrd="0" destOrd="0" presId="urn:microsoft.com/office/officeart/2005/8/layout/process2"/>
    <dgm:cxn modelId="{AADC577D-39A9-45C0-9A6F-672F725E541C}" srcId="{EBFC9C52-D7E7-4B7F-81A7-19C35257DA46}" destId="{34F760E1-B0F4-41ED-B730-158CD1A7E36E}" srcOrd="2" destOrd="0" parTransId="{4F2BE94A-B34C-4AC4-8FC4-96327E930BC0}" sibTransId="{8FBE2797-AA6F-4E0C-8A6F-1D9CEFB74253}"/>
    <dgm:cxn modelId="{B8A062C7-B95F-43F1-B358-3FB9CB38F744}" type="presOf" srcId="{6BF2060C-11EF-4DEF-8A92-3EAE23B1A58E}" destId="{005F3B6A-A219-4E74-87D2-BCC65A5C764C}" srcOrd="0" destOrd="0" presId="urn:microsoft.com/office/officeart/2005/8/layout/process2"/>
    <dgm:cxn modelId="{271A13C0-B907-483A-92AD-A2C4C17042D6}" type="presOf" srcId="{3FF5B477-EBCE-4CE4-B9F9-3308CE045D7B}" destId="{6E5CFEE5-0A77-48B6-B88B-39FDBEBF90A2}" srcOrd="0" destOrd="0" presId="urn:microsoft.com/office/officeart/2005/8/layout/process2"/>
    <dgm:cxn modelId="{BD07DF71-0312-41EE-BC65-A319056E2F0F}" type="presOf" srcId="{57D2C56B-B170-4AFE-AE72-CC77337BC568}" destId="{1A4CFF5F-F35B-4F09-A0A2-3895B1E2732B}" srcOrd="0" destOrd="0" presId="urn:microsoft.com/office/officeart/2005/8/layout/process2"/>
    <dgm:cxn modelId="{0F81E40D-B5A1-4751-BFBD-2BDFB07D15B8}" type="presOf" srcId="{EBFC9C52-D7E7-4B7F-81A7-19C35257DA46}" destId="{895F8344-C6F5-4BA4-8E66-A72073FBB328}" srcOrd="0" destOrd="0" presId="urn:microsoft.com/office/officeart/2005/8/layout/process2"/>
    <dgm:cxn modelId="{83D44956-064E-4514-BEAE-D2015FEAAE97}" type="presOf" srcId="{3FF5B477-EBCE-4CE4-B9F9-3308CE045D7B}" destId="{143EB48C-C937-4FA2-96B8-C94139DCD8AE}" srcOrd="1" destOrd="0" presId="urn:microsoft.com/office/officeart/2005/8/layout/process2"/>
    <dgm:cxn modelId="{C6994D32-65D1-4B99-95B8-8953A1E3DBD9}" srcId="{EBFC9C52-D7E7-4B7F-81A7-19C35257DA46}" destId="{1E75B39C-EC1D-418A-9030-F22C8274B76A}" srcOrd="0" destOrd="0" parTransId="{C65D01E2-691A-495C-B39F-983C6883FAD9}" sibTransId="{57D2C56B-B170-4AFE-AE72-CC77337BC568}"/>
    <dgm:cxn modelId="{BB63E606-F10E-4FE0-8C4F-B6041A94E274}" type="presParOf" srcId="{895F8344-C6F5-4BA4-8E66-A72073FBB328}" destId="{88D63EAA-A17D-4BFF-864D-38E4DC280392}" srcOrd="0" destOrd="0" presId="urn:microsoft.com/office/officeart/2005/8/layout/process2"/>
    <dgm:cxn modelId="{14F41F96-9146-406F-89E1-0F11C4244AD0}" type="presParOf" srcId="{895F8344-C6F5-4BA4-8E66-A72073FBB328}" destId="{1A4CFF5F-F35B-4F09-A0A2-3895B1E2732B}" srcOrd="1" destOrd="0" presId="urn:microsoft.com/office/officeart/2005/8/layout/process2"/>
    <dgm:cxn modelId="{D8BCBFC2-E769-48AE-8A2B-EC82232624FE}" type="presParOf" srcId="{1A4CFF5F-F35B-4F09-A0A2-3895B1E2732B}" destId="{D11976BD-B355-4F86-A6E7-8B06D5DFFDEB}" srcOrd="0" destOrd="0" presId="urn:microsoft.com/office/officeart/2005/8/layout/process2"/>
    <dgm:cxn modelId="{7026AAAB-334E-468F-BE53-61882654A41A}" type="presParOf" srcId="{895F8344-C6F5-4BA4-8E66-A72073FBB328}" destId="{005F3B6A-A219-4E74-87D2-BCC65A5C764C}" srcOrd="2" destOrd="0" presId="urn:microsoft.com/office/officeart/2005/8/layout/process2"/>
    <dgm:cxn modelId="{1CC34C32-60B2-409F-9FC2-87BA9EC85C8E}" type="presParOf" srcId="{895F8344-C6F5-4BA4-8E66-A72073FBB328}" destId="{6E5CFEE5-0A77-48B6-B88B-39FDBEBF90A2}" srcOrd="3" destOrd="0" presId="urn:microsoft.com/office/officeart/2005/8/layout/process2"/>
    <dgm:cxn modelId="{BE2A1655-2F30-469F-85D6-6648A6647BC5}" type="presParOf" srcId="{6E5CFEE5-0A77-48B6-B88B-39FDBEBF90A2}" destId="{143EB48C-C937-4FA2-96B8-C94139DCD8AE}" srcOrd="0" destOrd="0" presId="urn:microsoft.com/office/officeart/2005/8/layout/process2"/>
    <dgm:cxn modelId="{FFB6DB95-C474-454A-8A78-74DCA7A8621F}" type="presParOf" srcId="{895F8344-C6F5-4BA4-8E66-A72073FBB328}" destId="{195B4B90-634F-493E-B0FE-8C277EB7E5F6}"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D4797-1AFC-4A6D-8258-B69B17FC3543}">
      <dsp:nvSpPr>
        <dsp:cNvPr id="0" name=""/>
        <dsp:cNvSpPr/>
      </dsp:nvSpPr>
      <dsp:spPr>
        <a:xfrm>
          <a:off x="554659" y="104938"/>
          <a:ext cx="5231558" cy="345470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D7DD14-9656-4B29-83C8-C783C6B7198C}">
      <dsp:nvSpPr>
        <dsp:cNvPr id="0" name=""/>
        <dsp:cNvSpPr/>
      </dsp:nvSpPr>
      <dsp:spPr>
        <a:xfrm>
          <a:off x="3152567" y="2575516"/>
          <a:ext cx="65685" cy="400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22250">
            <a:lnSpc>
              <a:spcPct val="90000"/>
            </a:lnSpc>
            <a:spcBef>
              <a:spcPct val="0"/>
            </a:spcBef>
            <a:spcAft>
              <a:spcPct val="35000"/>
            </a:spcAft>
          </a:pPr>
          <a:endParaRPr lang="en-US" sz="500" kern="1200" dirty="0"/>
        </a:p>
      </dsp:txBody>
      <dsp:txXfrm>
        <a:off x="3152567" y="2575516"/>
        <a:ext cx="65685" cy="400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63EAA-A17D-4BFF-864D-38E4DC280392}">
      <dsp:nvSpPr>
        <dsp:cNvPr id="0" name=""/>
        <dsp:cNvSpPr/>
      </dsp:nvSpPr>
      <dsp:spPr>
        <a:xfrm>
          <a:off x="921646" y="115190"/>
          <a:ext cx="2735597" cy="15248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b="1" kern="1200" dirty="0" smtClean="0">
              <a:latin typeface="NikoshBAN" panose="02000000000000000000" pitchFamily="2" charset="0"/>
              <a:cs typeface="NikoshBAN" panose="02000000000000000000" pitchFamily="2" charset="0"/>
            </a:rPr>
            <a:t>উন্নততর শ্ৰেণী</a:t>
          </a:r>
        </a:p>
        <a:p>
          <a:pPr lvl="0" algn="ctr" defTabSz="1066800">
            <a:lnSpc>
              <a:spcPct val="90000"/>
            </a:lnSpc>
            <a:spcBef>
              <a:spcPct val="0"/>
            </a:spcBef>
            <a:spcAft>
              <a:spcPct val="35000"/>
            </a:spcAft>
          </a:pPr>
          <a:r>
            <a:rPr lang="bn-IN" sz="2400" b="1" kern="1200" dirty="0" smtClean="0">
              <a:latin typeface="NikoshBAN" panose="02000000000000000000" pitchFamily="2" charset="0"/>
              <a:cs typeface="NikoshBAN" panose="02000000000000000000" pitchFamily="2" charset="0"/>
            </a:rPr>
            <a:t>পুরোহিত, অভিজাত বণিক, শিল্পপতি এবং উচ্চপদস্থ সরকারি কর্মকর্তাগণ। </a:t>
          </a:r>
          <a:endParaRPr lang="en-US" sz="2400" b="1" kern="1200" dirty="0"/>
        </a:p>
      </dsp:txBody>
      <dsp:txXfrm>
        <a:off x="966306" y="159850"/>
        <a:ext cx="2646277" cy="1435482"/>
      </dsp:txXfrm>
    </dsp:sp>
    <dsp:sp modelId="{1A4CFF5F-F35B-4F09-A0A2-3895B1E2732B}">
      <dsp:nvSpPr>
        <dsp:cNvPr id="0" name=""/>
        <dsp:cNvSpPr/>
      </dsp:nvSpPr>
      <dsp:spPr>
        <a:xfrm rot="5531344">
          <a:off x="2014593" y="1599414"/>
          <a:ext cx="418617" cy="5293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2067502" y="1654814"/>
        <a:ext cx="317597" cy="293032"/>
      </dsp:txXfrm>
    </dsp:sp>
    <dsp:sp modelId="{005F3B6A-A219-4E74-87D2-BCC65A5C764C}">
      <dsp:nvSpPr>
        <dsp:cNvPr id="0" name=""/>
        <dsp:cNvSpPr/>
      </dsp:nvSpPr>
      <dsp:spPr>
        <a:xfrm>
          <a:off x="918213" y="2071146"/>
          <a:ext cx="2608138" cy="112694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b="1" kern="1200" dirty="0" smtClean="0">
              <a:latin typeface="NikoshBAN" panose="02000000000000000000" pitchFamily="2" charset="0"/>
              <a:cs typeface="NikoshBAN" panose="02000000000000000000" pitchFamily="2" charset="0"/>
            </a:rPr>
            <a:t>মধ্য শ্রেণী</a:t>
          </a:r>
        </a:p>
        <a:p>
          <a:pPr lvl="0" algn="ctr" defTabSz="1066800">
            <a:lnSpc>
              <a:spcPct val="90000"/>
            </a:lnSpc>
            <a:spcBef>
              <a:spcPct val="0"/>
            </a:spcBef>
            <a:spcAft>
              <a:spcPct val="35000"/>
            </a:spcAft>
          </a:pPr>
          <a:r>
            <a:rPr lang="bn-IN" sz="2400" b="1" kern="1200" dirty="0" smtClean="0">
              <a:latin typeface="NikoshBAN" panose="02000000000000000000" pitchFamily="2" charset="0"/>
              <a:cs typeface="NikoshBAN" panose="02000000000000000000" pitchFamily="2" charset="0"/>
            </a:rPr>
            <a:t>চিকিৎসক এবং ক্ষুদে </a:t>
          </a:r>
          <a:r>
            <a:rPr lang="bn-IN" sz="2400" b="1" kern="1200" dirty="0" smtClean="0">
              <a:latin typeface="NikoshBAN" panose="02000000000000000000" pitchFamily="2" charset="0"/>
              <a:cs typeface="NikoshBAN" panose="02000000000000000000" pitchFamily="2" charset="0"/>
            </a:rPr>
            <a:t>ব্যবসা</a:t>
          </a:r>
          <a:r>
            <a:rPr lang="en-US" sz="2400" b="1" kern="1200" dirty="0" err="1" smtClean="0">
              <a:latin typeface="NikoshBAN" panose="02000000000000000000" pitchFamily="2" charset="0"/>
              <a:cs typeface="NikoshBAN" panose="02000000000000000000" pitchFamily="2" charset="0"/>
            </a:rPr>
            <a:t>য়ী</a:t>
          </a:r>
          <a:r>
            <a:rPr lang="bn-IN" sz="2400" b="1" kern="1200" dirty="0" smtClean="0">
              <a:latin typeface="NikoshBAN" panose="02000000000000000000" pitchFamily="2" charset="0"/>
              <a:cs typeface="NikoshBAN" panose="02000000000000000000" pitchFamily="2" charset="0"/>
            </a:rPr>
            <a:t>গণ</a:t>
          </a:r>
          <a:r>
            <a:rPr lang="bn-IN" sz="2100" b="1" kern="1200" dirty="0" smtClean="0">
              <a:latin typeface="NikoshBAN" panose="02000000000000000000" pitchFamily="2" charset="0"/>
              <a:cs typeface="NikoshBAN" panose="02000000000000000000" pitchFamily="2" charset="0"/>
            </a:rPr>
            <a:t>  </a:t>
          </a:r>
          <a:endParaRPr lang="en-US" sz="2100" b="1" kern="1200" dirty="0"/>
        </a:p>
      </dsp:txBody>
      <dsp:txXfrm>
        <a:off x="951220" y="2104153"/>
        <a:ext cx="2542124" cy="1060933"/>
      </dsp:txXfrm>
    </dsp:sp>
    <dsp:sp modelId="{6E5CFEE5-0A77-48B6-B88B-39FDBEBF90A2}">
      <dsp:nvSpPr>
        <dsp:cNvPr id="0" name=""/>
        <dsp:cNvSpPr/>
      </dsp:nvSpPr>
      <dsp:spPr>
        <a:xfrm rot="5230137">
          <a:off x="1999699" y="3119096"/>
          <a:ext cx="385024" cy="60185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2008803" y="3227580"/>
        <a:ext cx="361112" cy="269517"/>
      </dsp:txXfrm>
    </dsp:sp>
    <dsp:sp modelId="{195B4B90-634F-493E-B0FE-8C277EB7E5F6}">
      <dsp:nvSpPr>
        <dsp:cNvPr id="0" name=""/>
        <dsp:cNvSpPr/>
      </dsp:nvSpPr>
      <dsp:spPr>
        <a:xfrm>
          <a:off x="952159" y="3613066"/>
          <a:ext cx="2697662" cy="122635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bn-IN" sz="2400" b="1" kern="1200" dirty="0" smtClean="0">
              <a:solidFill>
                <a:schemeClr val="tx1"/>
              </a:solidFill>
              <a:latin typeface="NikoshBAN" panose="02000000000000000000" pitchFamily="2" charset="0"/>
              <a:cs typeface="NikoshBAN" panose="02000000000000000000" pitchFamily="2" charset="0"/>
            </a:rPr>
            <a:t>নিম্নশ্রেণী </a:t>
          </a:r>
        </a:p>
        <a:p>
          <a:pPr lvl="0" algn="ctr" defTabSz="1066800">
            <a:lnSpc>
              <a:spcPct val="90000"/>
            </a:lnSpc>
            <a:spcBef>
              <a:spcPct val="0"/>
            </a:spcBef>
            <a:spcAft>
              <a:spcPct val="35000"/>
            </a:spcAft>
          </a:pPr>
          <a:r>
            <a:rPr lang="bn-IN" sz="2400" b="1" kern="1200" dirty="0" smtClean="0">
              <a:solidFill>
                <a:schemeClr val="tx1"/>
              </a:solidFill>
              <a:latin typeface="NikoshBAN" panose="02000000000000000000" pitchFamily="2" charset="0"/>
              <a:cs typeface="NikoshBAN" panose="02000000000000000000" pitchFamily="2" charset="0"/>
            </a:rPr>
            <a:t>দাস, ভূমিদাস ও সাধারণ শ্রমিকেরা </a:t>
          </a:r>
          <a:endParaRPr lang="en-US" sz="2400" b="1" kern="1200" dirty="0">
            <a:solidFill>
              <a:schemeClr val="tx1"/>
            </a:solidFill>
          </a:endParaRPr>
        </a:p>
      </dsp:txBody>
      <dsp:txXfrm>
        <a:off x="988078" y="3648985"/>
        <a:ext cx="2625824" cy="115452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39835-8B4E-4565-B64D-10BEFC9BF704}" type="datetimeFigureOut">
              <a:rPr lang="en-US" smtClean="0"/>
              <a:t>6/29/2020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7E54B-976E-4D0D-97F4-9FA369F66400}" type="slidenum">
              <a:rPr lang="en-US" smtClean="0"/>
              <a:t>‹#›</a:t>
            </a:fld>
            <a:endParaRPr lang="en-US"/>
          </a:p>
        </p:txBody>
      </p:sp>
    </p:spTree>
    <p:extLst>
      <p:ext uri="{BB962C8B-B14F-4D97-AF65-F5344CB8AC3E}">
        <p14:creationId xmlns:p14="http://schemas.microsoft.com/office/powerpoint/2010/main" val="19772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97E54B-976E-4D0D-97F4-9FA369F66400}" type="slidenum">
              <a:rPr lang="en-US" smtClean="0"/>
              <a:t>14</a:t>
            </a:fld>
            <a:endParaRPr lang="en-US"/>
          </a:p>
        </p:txBody>
      </p:sp>
    </p:spTree>
    <p:extLst>
      <p:ext uri="{BB962C8B-B14F-4D97-AF65-F5344CB8AC3E}">
        <p14:creationId xmlns:p14="http://schemas.microsoft.com/office/powerpoint/2010/main" val="22409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6E555D-287F-49FF-9C72-AA96F2DE6C30}"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ABA70-8718-4D85-B644-7B291364B303}" type="slidenum">
              <a:rPr lang="en-US" smtClean="0"/>
              <a:t>‹#›</a:t>
            </a:fld>
            <a:endParaRPr lang="en-US"/>
          </a:p>
        </p:txBody>
      </p:sp>
    </p:spTree>
    <p:extLst>
      <p:ext uri="{BB962C8B-B14F-4D97-AF65-F5344CB8AC3E}">
        <p14:creationId xmlns:p14="http://schemas.microsoft.com/office/powerpoint/2010/main" val="274077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E555D-287F-49FF-9C72-AA96F2DE6C30}"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ABA70-8718-4D85-B644-7B291364B303}" type="slidenum">
              <a:rPr lang="en-US" smtClean="0"/>
              <a:t>‹#›</a:t>
            </a:fld>
            <a:endParaRPr lang="en-US"/>
          </a:p>
        </p:txBody>
      </p:sp>
    </p:spTree>
    <p:extLst>
      <p:ext uri="{BB962C8B-B14F-4D97-AF65-F5344CB8AC3E}">
        <p14:creationId xmlns:p14="http://schemas.microsoft.com/office/powerpoint/2010/main" val="2525003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E555D-287F-49FF-9C72-AA96F2DE6C30}"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ABA70-8718-4D85-B644-7B291364B303}" type="slidenum">
              <a:rPr lang="en-US" smtClean="0"/>
              <a:t>‹#›</a:t>
            </a:fld>
            <a:endParaRPr lang="en-US"/>
          </a:p>
        </p:txBody>
      </p:sp>
    </p:spTree>
    <p:extLst>
      <p:ext uri="{BB962C8B-B14F-4D97-AF65-F5344CB8AC3E}">
        <p14:creationId xmlns:p14="http://schemas.microsoft.com/office/powerpoint/2010/main" val="3126543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6E555D-287F-49FF-9C72-AA96F2DE6C30}"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ABA70-8718-4D85-B644-7B291364B303}" type="slidenum">
              <a:rPr lang="en-US" smtClean="0"/>
              <a:t>‹#›</a:t>
            </a:fld>
            <a:endParaRPr lang="en-US"/>
          </a:p>
        </p:txBody>
      </p:sp>
    </p:spTree>
    <p:extLst>
      <p:ext uri="{BB962C8B-B14F-4D97-AF65-F5344CB8AC3E}">
        <p14:creationId xmlns:p14="http://schemas.microsoft.com/office/powerpoint/2010/main" val="1220520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E555D-287F-49FF-9C72-AA96F2DE6C30}" type="datetimeFigureOut">
              <a:rPr lang="en-US" smtClean="0"/>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ABA70-8718-4D85-B644-7B291364B303}" type="slidenum">
              <a:rPr lang="en-US" smtClean="0"/>
              <a:t>‹#›</a:t>
            </a:fld>
            <a:endParaRPr lang="en-US"/>
          </a:p>
        </p:txBody>
      </p:sp>
    </p:spTree>
    <p:extLst>
      <p:ext uri="{BB962C8B-B14F-4D97-AF65-F5344CB8AC3E}">
        <p14:creationId xmlns:p14="http://schemas.microsoft.com/office/powerpoint/2010/main" val="3806228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6E555D-287F-49FF-9C72-AA96F2DE6C30}" type="datetimeFigureOut">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ABA70-8718-4D85-B644-7B291364B303}" type="slidenum">
              <a:rPr lang="en-US" smtClean="0"/>
              <a:t>‹#›</a:t>
            </a:fld>
            <a:endParaRPr lang="en-US"/>
          </a:p>
        </p:txBody>
      </p:sp>
    </p:spTree>
    <p:extLst>
      <p:ext uri="{BB962C8B-B14F-4D97-AF65-F5344CB8AC3E}">
        <p14:creationId xmlns:p14="http://schemas.microsoft.com/office/powerpoint/2010/main" val="265525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6E555D-287F-49FF-9C72-AA96F2DE6C30}" type="datetimeFigureOut">
              <a:rPr lang="en-US" smtClean="0"/>
              <a:t>6/29/2020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ABA70-8718-4D85-B644-7B291364B303}" type="slidenum">
              <a:rPr lang="en-US" smtClean="0"/>
              <a:t>‹#›</a:t>
            </a:fld>
            <a:endParaRPr lang="en-US"/>
          </a:p>
        </p:txBody>
      </p:sp>
    </p:spTree>
    <p:extLst>
      <p:ext uri="{BB962C8B-B14F-4D97-AF65-F5344CB8AC3E}">
        <p14:creationId xmlns:p14="http://schemas.microsoft.com/office/powerpoint/2010/main" val="80228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6E555D-287F-49FF-9C72-AA96F2DE6C30}" type="datetimeFigureOut">
              <a:rPr lang="en-US" smtClean="0"/>
              <a:t>6/29/2020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ABA70-8718-4D85-B644-7B291364B303}" type="slidenum">
              <a:rPr lang="en-US" smtClean="0"/>
              <a:t>‹#›</a:t>
            </a:fld>
            <a:endParaRPr lang="en-US"/>
          </a:p>
        </p:txBody>
      </p:sp>
    </p:spTree>
    <p:extLst>
      <p:ext uri="{BB962C8B-B14F-4D97-AF65-F5344CB8AC3E}">
        <p14:creationId xmlns:p14="http://schemas.microsoft.com/office/powerpoint/2010/main" val="3135132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E555D-287F-49FF-9C72-AA96F2DE6C30}" type="datetimeFigureOut">
              <a:rPr lang="en-US" smtClean="0"/>
              <a:t>6/29/2020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ABA70-8718-4D85-B644-7B291364B303}" type="slidenum">
              <a:rPr lang="en-US" smtClean="0"/>
              <a:t>‹#›</a:t>
            </a:fld>
            <a:endParaRPr lang="en-US"/>
          </a:p>
        </p:txBody>
      </p:sp>
    </p:spTree>
    <p:extLst>
      <p:ext uri="{BB962C8B-B14F-4D97-AF65-F5344CB8AC3E}">
        <p14:creationId xmlns:p14="http://schemas.microsoft.com/office/powerpoint/2010/main" val="684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E555D-287F-49FF-9C72-AA96F2DE6C30}" type="datetimeFigureOut">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ABA70-8718-4D85-B644-7B291364B303}" type="slidenum">
              <a:rPr lang="en-US" smtClean="0"/>
              <a:t>‹#›</a:t>
            </a:fld>
            <a:endParaRPr lang="en-US"/>
          </a:p>
        </p:txBody>
      </p:sp>
    </p:spTree>
    <p:extLst>
      <p:ext uri="{BB962C8B-B14F-4D97-AF65-F5344CB8AC3E}">
        <p14:creationId xmlns:p14="http://schemas.microsoft.com/office/powerpoint/2010/main" val="346471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E555D-287F-49FF-9C72-AA96F2DE6C30}" type="datetimeFigureOut">
              <a:rPr lang="en-US" smtClean="0"/>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ABA70-8718-4D85-B644-7B291364B303}" type="slidenum">
              <a:rPr lang="en-US" smtClean="0"/>
              <a:t>‹#›</a:t>
            </a:fld>
            <a:endParaRPr lang="en-US"/>
          </a:p>
        </p:txBody>
      </p:sp>
    </p:spTree>
    <p:extLst>
      <p:ext uri="{BB962C8B-B14F-4D97-AF65-F5344CB8AC3E}">
        <p14:creationId xmlns:p14="http://schemas.microsoft.com/office/powerpoint/2010/main" val="577861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E555D-287F-49FF-9C72-AA96F2DE6C30}" type="datetimeFigureOut">
              <a:rPr lang="en-US" smtClean="0"/>
              <a:t>6/29/2020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ABA70-8718-4D85-B644-7B291364B303}" type="slidenum">
              <a:rPr lang="en-US" smtClean="0"/>
              <a:t>‹#›</a:t>
            </a:fld>
            <a:endParaRPr lang="en-US"/>
          </a:p>
        </p:txBody>
      </p:sp>
    </p:spTree>
    <p:extLst>
      <p:ext uri="{BB962C8B-B14F-4D97-AF65-F5344CB8AC3E}">
        <p14:creationId xmlns:p14="http://schemas.microsoft.com/office/powerpoint/2010/main" val="2873983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4.jpg"/><Relationship Id="rId7" Type="http://schemas.openxmlformats.org/officeDocument/2006/relationships/image" Target="../media/image38.jpg"/><Relationship Id="rId12" Type="http://schemas.openxmlformats.org/officeDocument/2006/relationships/image" Target="../media/image41.jpe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37.jpg"/><Relationship Id="rId11" Type="http://schemas.openxmlformats.org/officeDocument/2006/relationships/image" Target="../media/image13.jpeg"/><Relationship Id="rId5" Type="http://schemas.openxmlformats.org/officeDocument/2006/relationships/image" Target="../media/image36.jpg"/><Relationship Id="rId10" Type="http://schemas.openxmlformats.org/officeDocument/2006/relationships/image" Target="../media/image40.jpeg"/><Relationship Id="rId4" Type="http://schemas.openxmlformats.org/officeDocument/2006/relationships/image" Target="../media/image35.jpg"/><Relationship Id="rId9"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8.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1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21.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3043004" y="449705"/>
            <a:ext cx="5546361" cy="2248525"/>
          </a:xfrm>
          <a:prstGeom prst="horizontalScrol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6600" b="1" spc="50" dirty="0">
                <a:ln w="0"/>
                <a:solidFill>
                  <a:srgbClr val="FFFF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স্বা</a:t>
            </a:r>
            <a:r>
              <a:rPr lang="bn-IN" sz="16600" b="1" spc="50" dirty="0">
                <a:ln w="0"/>
                <a:solidFill>
                  <a:srgbClr val="FF000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গ</a:t>
            </a:r>
            <a:r>
              <a:rPr lang="bn-IN" sz="16600" b="1" spc="50" dirty="0">
                <a:ln w="0"/>
                <a:solidFill>
                  <a:srgbClr val="00B0F0"/>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ত</a:t>
            </a:r>
            <a:r>
              <a:rPr lang="bn-IN" sz="16600" b="1" spc="50" dirty="0">
                <a:ln w="0"/>
                <a:solidFill>
                  <a:schemeClr val="accent4">
                    <a:lumMod val="60000"/>
                    <a:lumOff val="40000"/>
                  </a:schemeClr>
                </a:solidFill>
                <a:effectLst>
                  <a:innerShdw blurRad="63500" dist="50800" dir="13500000">
                    <a:srgbClr val="000000">
                      <a:alpha val="50000"/>
                    </a:srgbClr>
                  </a:innerShdw>
                </a:effectLst>
                <a:latin typeface="NikoshBAN" panose="02000000000000000000" pitchFamily="2" charset="0"/>
                <a:cs typeface="NikoshBAN" panose="02000000000000000000" pitchFamily="2" charset="0"/>
              </a:rPr>
              <a:t>ম</a:t>
            </a:r>
            <a:endParaRPr lang="en-US" sz="2800" dirty="0">
              <a:solidFill>
                <a:schemeClr val="accent4">
                  <a:lumMod val="60000"/>
                  <a:lumOff val="40000"/>
                </a:schemeClr>
              </a:solidFill>
            </a:endParaRPr>
          </a:p>
        </p:txBody>
      </p:sp>
      <p:graphicFrame>
        <p:nvGraphicFramePr>
          <p:cNvPr id="7" name="Diagram 6"/>
          <p:cNvGraphicFramePr/>
          <p:nvPr>
            <p:extLst>
              <p:ext uri="{D42A27DB-BD31-4B8C-83A1-F6EECF244321}">
                <p14:modId xmlns:p14="http://schemas.microsoft.com/office/powerpoint/2010/main" val="2285189681"/>
              </p:ext>
            </p:extLst>
          </p:nvPr>
        </p:nvGraphicFramePr>
        <p:xfrm>
          <a:off x="2878110" y="2548328"/>
          <a:ext cx="6370821" cy="3942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nip Diagonal Corner Rectangle 7"/>
          <p:cNvSpPr/>
          <p:nvPr/>
        </p:nvSpPr>
        <p:spPr>
          <a:xfrm>
            <a:off x="2173574" y="449705"/>
            <a:ext cx="7809875" cy="5846164"/>
          </a:xfrm>
          <a:prstGeom prst="snip2DiagRect">
            <a:avLst/>
          </a:prstGeom>
          <a:noFill/>
          <a:ln w="28575">
            <a:prstDash val="sysDash"/>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Diagonal Corner Rectangle 8"/>
          <p:cNvSpPr/>
          <p:nvPr/>
        </p:nvSpPr>
        <p:spPr>
          <a:xfrm rot="16200000">
            <a:off x="2885608" y="-1011839"/>
            <a:ext cx="6310860" cy="8724279"/>
          </a:xfrm>
          <a:prstGeom prst="snip2DiagRect">
            <a:avLst/>
          </a:prstGeom>
          <a:noFill/>
          <a:ln w="38100">
            <a:prstDash val="lgDash"/>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406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trips(downLeft)">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7">
                                            <p:graphicEl>
                                              <a:dgm id="{91D7DD14-9656-4B29-83C8-C783C6B7198C}"/>
                                            </p:graphicEl>
                                          </p:spTgt>
                                        </p:tgtEl>
                                        <p:attrNameLst>
                                          <p:attrName>style.visibility</p:attrName>
                                        </p:attrNameLst>
                                      </p:cBhvr>
                                      <p:to>
                                        <p:strVal val="visible"/>
                                      </p:to>
                                    </p:set>
                                    <p:anim calcmode="lin" valueType="num">
                                      <p:cBhvr additive="base">
                                        <p:cTn id="17" dur="500" fill="hold"/>
                                        <p:tgtEl>
                                          <p:spTgt spid="7">
                                            <p:graphicEl>
                                              <a:dgm id="{91D7DD14-9656-4B29-83C8-C783C6B7198C}"/>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7">
                                            <p:graphicEl>
                                              <a:dgm id="{91D7DD14-9656-4B29-83C8-C783C6B7198C}"/>
                                            </p:graphic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7">
                                            <p:graphicEl>
                                              <a:dgm id="{698D4797-1AFC-4A6D-8258-B69B17FC3543}"/>
                                            </p:graphicEl>
                                          </p:spTgt>
                                        </p:tgtEl>
                                        <p:attrNameLst>
                                          <p:attrName>style.visibility</p:attrName>
                                        </p:attrNameLst>
                                      </p:cBhvr>
                                      <p:to>
                                        <p:strVal val="visible"/>
                                      </p:to>
                                    </p:set>
                                    <p:anim calcmode="lin" valueType="num">
                                      <p:cBhvr additive="base">
                                        <p:cTn id="21" dur="500" fill="hold"/>
                                        <p:tgtEl>
                                          <p:spTgt spid="7">
                                            <p:graphicEl>
                                              <a:dgm id="{698D4797-1AFC-4A6D-8258-B69B17FC3543}"/>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7">
                                            <p:graphicEl>
                                              <a:dgm id="{698D4797-1AFC-4A6D-8258-B69B17FC354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Graphic spid="7"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359766" y="2743201"/>
            <a:ext cx="11182661" cy="3942414"/>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chemeClr val="tx1"/>
                </a:solidFill>
                <a:latin typeface="NikoshBAN" panose="02000000000000000000" pitchFamily="2" charset="0"/>
                <a:cs typeface="NikoshBAN" panose="02000000000000000000" pitchFamily="2" charset="0"/>
              </a:rPr>
              <a:t>সুমেরীয়রা খ্রিস্টপূর্ব ৩,৫০০ অব্দের দিকে প্রা</a:t>
            </a:r>
            <a:r>
              <a:rPr lang="en-US" sz="3200" dirty="0">
                <a:solidFill>
                  <a:schemeClr val="tx1"/>
                </a:solidFill>
                <a:latin typeface="NikoshBAN" panose="02000000000000000000" pitchFamily="2" charset="0"/>
                <a:cs typeface="NikoshBAN" panose="02000000000000000000" pitchFamily="2" charset="0"/>
              </a:rPr>
              <a:t>য়</a:t>
            </a:r>
            <a:r>
              <a:rPr lang="bn-IN" sz="3200"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২০টির </a:t>
            </a:r>
            <a:r>
              <a:rPr lang="bn-IN" sz="3200" dirty="0">
                <a:solidFill>
                  <a:schemeClr val="tx1"/>
                </a:solidFill>
                <a:latin typeface="NikoshBAN" panose="02000000000000000000" pitchFamily="2" charset="0"/>
                <a:cs typeface="NikoshBAN" panose="02000000000000000000" pitchFamily="2" charset="0"/>
              </a:rPr>
              <a:t>মত বিভিন্ন উন্নতমানের নগররাষ্ট্র গড়ে তোলে। যেসব নগর শহরকে কেন্দ্র করে তাদের রাজনৈতিক কাঠামোর বিকাশ ঘটতে থাকে। এসবের মধ্যে </a:t>
            </a:r>
            <a:r>
              <a:rPr lang="bn-IN" sz="3200" b="1" dirty="0">
                <a:solidFill>
                  <a:schemeClr val="tx1"/>
                </a:solidFill>
                <a:latin typeface="NikoshBAN" panose="02000000000000000000" pitchFamily="2" charset="0"/>
                <a:cs typeface="NikoshBAN" panose="02000000000000000000" pitchFamily="2" charset="0"/>
              </a:rPr>
              <a:t>উর,</a:t>
            </a:r>
            <a:r>
              <a:rPr lang="en-US" sz="3200"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উরুক,</a:t>
            </a:r>
            <a:r>
              <a:rPr lang="en-US" sz="3200"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লারমা, নিস্পার,</a:t>
            </a:r>
            <a:r>
              <a:rPr lang="bn-IN" sz="3200"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এরেক,</a:t>
            </a:r>
            <a:r>
              <a:rPr lang="en-US" sz="3200" b="1"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কিশ, লাগাস,</a:t>
            </a:r>
            <a:r>
              <a:rPr lang="bn-IN" sz="3200" dirty="0">
                <a:solidFill>
                  <a:schemeClr val="tx1"/>
                </a:solidFill>
                <a:latin typeface="NikoshBAN" panose="02000000000000000000" pitchFamily="2" charset="0"/>
                <a:cs typeface="NikoshBAN" panose="02000000000000000000" pitchFamily="2" charset="0"/>
              </a:rPr>
              <a:t> </a:t>
            </a:r>
            <a:r>
              <a:rPr lang="bn-IN" sz="3200" b="1" dirty="0">
                <a:solidFill>
                  <a:schemeClr val="tx1"/>
                </a:solidFill>
                <a:latin typeface="NikoshBAN" panose="02000000000000000000" pitchFamily="2" charset="0"/>
                <a:cs typeface="NikoshBAN" panose="02000000000000000000" pitchFamily="2" charset="0"/>
              </a:rPr>
              <a:t>ইরুদু</a:t>
            </a:r>
            <a:r>
              <a:rPr lang="bn-IN" sz="3200" dirty="0">
                <a:solidFill>
                  <a:schemeClr val="tx1"/>
                </a:solidFill>
                <a:latin typeface="NikoshBAN" panose="02000000000000000000" pitchFamily="2" charset="0"/>
                <a:cs typeface="NikoshBAN" panose="02000000000000000000" pitchFamily="2" charset="0"/>
              </a:rPr>
              <a:t> ছিল অন্যতম এবং </a:t>
            </a:r>
            <a:r>
              <a:rPr lang="bn-IN" sz="3200" b="1" dirty="0">
                <a:solidFill>
                  <a:schemeClr val="tx1"/>
                </a:solidFill>
                <a:latin typeface="NikoshBAN" panose="02000000000000000000" pitchFamily="2" charset="0"/>
                <a:cs typeface="NikoshBAN" panose="02000000000000000000" pitchFamily="2" charset="0"/>
              </a:rPr>
              <a:t>উর</a:t>
            </a:r>
            <a:r>
              <a:rPr lang="bn-IN" sz="3200" dirty="0">
                <a:solidFill>
                  <a:schemeClr val="tx1"/>
                </a:solidFill>
                <a:latin typeface="NikoshBAN" panose="02000000000000000000" pitchFamily="2" charset="0"/>
                <a:cs typeface="NikoshBAN" panose="02000000000000000000" pitchFamily="2" charset="0"/>
              </a:rPr>
              <a:t> নগরটি ছিল গুরুত্বপূর্ণ। তারা এসব শহরে বিচ্ছিন্নভাবে বসবাস করলেও সামরিক কারণে একত্রিত হতো। ধর্মীয় এবং রাষ্ট্রীয় নেতার সর্বোচ্চ পদবী ছিল </a:t>
            </a:r>
            <a:r>
              <a:rPr lang="bn-IN" sz="3200" b="1" dirty="0">
                <a:solidFill>
                  <a:schemeClr val="tx1"/>
                </a:solidFill>
                <a:latin typeface="NikoshBAN" panose="02000000000000000000" pitchFamily="2" charset="0"/>
                <a:cs typeface="NikoshBAN" panose="02000000000000000000" pitchFamily="2" charset="0"/>
              </a:rPr>
              <a:t>‘পাতেজী', </a:t>
            </a:r>
            <a:r>
              <a:rPr lang="bn-IN" sz="3200" dirty="0">
                <a:solidFill>
                  <a:schemeClr val="tx1"/>
                </a:solidFill>
                <a:latin typeface="NikoshBAN" panose="02000000000000000000" pitchFamily="2" charset="0"/>
                <a:cs typeface="NikoshBAN" panose="02000000000000000000" pitchFamily="2" charset="0"/>
              </a:rPr>
              <a:t>যিনি একাধারে </a:t>
            </a:r>
            <a:r>
              <a:rPr lang="bn-IN" sz="3200" b="1" dirty="0">
                <a:solidFill>
                  <a:schemeClr val="tx1"/>
                </a:solidFill>
                <a:latin typeface="NikoshBAN" panose="02000000000000000000" pitchFamily="2" charset="0"/>
                <a:cs typeface="NikoshBAN" panose="02000000000000000000" pitchFamily="2" charset="0"/>
              </a:rPr>
              <a:t>ধর্মযাজক, সমরনেতা</a:t>
            </a:r>
            <a:r>
              <a:rPr lang="bn-IN" sz="3200" dirty="0">
                <a:solidFill>
                  <a:schemeClr val="tx1"/>
                </a:solidFill>
                <a:latin typeface="NikoshBAN" panose="02000000000000000000" pitchFamily="2" charset="0"/>
                <a:cs typeface="NikoshBAN" panose="02000000000000000000" pitchFamily="2" charset="0"/>
              </a:rPr>
              <a:t> এবং </a:t>
            </a:r>
            <a:r>
              <a:rPr lang="bn-IN" sz="3200" b="1" dirty="0">
                <a:solidFill>
                  <a:schemeClr val="tx1"/>
                </a:solidFill>
                <a:latin typeface="NikoshBAN" panose="02000000000000000000" pitchFamily="2" charset="0"/>
                <a:cs typeface="NikoshBAN" panose="02000000000000000000" pitchFamily="2" charset="0"/>
              </a:rPr>
              <a:t>সেবা ব্যবস্থার নিয়ন্ত্রক </a:t>
            </a:r>
            <a:r>
              <a:rPr lang="bn-IN" sz="3200" dirty="0">
                <a:solidFill>
                  <a:schemeClr val="tx1"/>
                </a:solidFill>
                <a:latin typeface="NikoshBAN" panose="02000000000000000000" pitchFamily="2" charset="0"/>
                <a:cs typeface="NikoshBAN" panose="02000000000000000000" pitchFamily="2" charset="0"/>
              </a:rPr>
              <a:t>ছিলেন।</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রাজ্যগুলোর পরস্পর যুদ্ধবিগ্রহে লিপ্ত থাকত।</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খ্রিষ্টপূর্ব ২০০০অব্দের দিকে </a:t>
            </a:r>
            <a:r>
              <a:rPr lang="bn-IN" sz="3200" b="1" dirty="0">
                <a:solidFill>
                  <a:schemeClr val="tx1"/>
                </a:solidFill>
                <a:latin typeface="NikoshBAN" panose="02000000000000000000" pitchFamily="2" charset="0"/>
                <a:cs typeface="NikoshBAN" panose="02000000000000000000" pitchFamily="2" charset="0"/>
              </a:rPr>
              <a:t>রাজা ডুংগির </a:t>
            </a:r>
            <a:r>
              <a:rPr lang="bn-IN" sz="3200" dirty="0">
                <a:solidFill>
                  <a:schemeClr val="tx1"/>
                </a:solidFill>
                <a:latin typeface="NikoshBAN" panose="02000000000000000000" pitchFamily="2" charset="0"/>
                <a:cs typeface="NikoshBAN" panose="02000000000000000000" pitchFamily="2" charset="0"/>
              </a:rPr>
              <a:t>নেতৃত্বে তারা একটি কেন্দ্রীয় শাসনের আওতায় এসেছিল।</a:t>
            </a:r>
            <a:endParaRPr lang="en-US" sz="3200"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66" y="110677"/>
            <a:ext cx="4736889" cy="2459402"/>
          </a:xfrm>
          <a:prstGeom prst="rect">
            <a:avLst/>
          </a:prstGeom>
          <a:effectLst>
            <a:glow rad="101600">
              <a:schemeClr val="accent2">
                <a:satMod val="175000"/>
                <a:alpha val="40000"/>
              </a:schemeClr>
            </a:glow>
          </a:effectLst>
        </p:spPr>
      </p:pic>
      <p:sp>
        <p:nvSpPr>
          <p:cNvPr id="2" name="Left Arrow 1"/>
          <p:cNvSpPr/>
          <p:nvPr/>
        </p:nvSpPr>
        <p:spPr>
          <a:xfrm>
            <a:off x="5816183" y="672442"/>
            <a:ext cx="3687581" cy="1335873"/>
          </a:xfrm>
          <a:prstGeom prst="leftArrow">
            <a:avLst/>
          </a:prstGeom>
          <a:solidFill>
            <a:schemeClr val="accent3">
              <a:lumMod val="20000"/>
              <a:lumOff val="80000"/>
            </a:schemeClr>
          </a:solidFill>
          <a:ln>
            <a:solidFill>
              <a:srgbClr val="FF000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00B0F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 কাঠামো</a:t>
            </a:r>
            <a:endParaRPr lang="en-US" sz="4000" b="1" dirty="0">
              <a:solidFill>
                <a:srgbClr val="00B0F0"/>
              </a:solidFill>
              <a:effectLst>
                <a:outerShdw blurRad="38100" dist="38100" dir="2700000" algn="tl">
                  <a:srgbClr val="000000">
                    <a:alpha val="43137"/>
                  </a:srgbClr>
                </a:outerShdw>
              </a:effectLst>
            </a:endParaRPr>
          </a:p>
        </p:txBody>
      </p:sp>
      <p:sp>
        <p:nvSpPr>
          <p:cNvPr id="6" name="Round Diagonal Corner Rectangle 5"/>
          <p:cNvSpPr/>
          <p:nvPr/>
        </p:nvSpPr>
        <p:spPr>
          <a:xfrm>
            <a:off x="254834" y="110677"/>
            <a:ext cx="11452484" cy="6574938"/>
          </a:xfrm>
          <a:prstGeom prst="round2DiagRect">
            <a:avLst/>
          </a:prstGeom>
          <a:noFill/>
          <a:ln w="28575">
            <a:prstDash val="lgDash"/>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7890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 calcmode="lin" valueType="num">
                                      <p:cBhvr>
                                        <p:cTn id="22" dur="1000" fill="hold"/>
                                        <p:tgtEl>
                                          <p:spTgt spid="4">
                                            <p:bg/>
                                          </p:spTgt>
                                        </p:tgtEl>
                                        <p:attrNameLst>
                                          <p:attrName>ppt_w</p:attrName>
                                        </p:attrNameLst>
                                      </p:cBhvr>
                                      <p:tavLst>
                                        <p:tav tm="0">
                                          <p:val>
                                            <p:strVal val="#ppt_w*0.70"/>
                                          </p:val>
                                        </p:tav>
                                        <p:tav tm="100000">
                                          <p:val>
                                            <p:strVal val="#ppt_w"/>
                                          </p:val>
                                        </p:tav>
                                      </p:tavLst>
                                    </p:anim>
                                    <p:anim calcmode="lin" valueType="num">
                                      <p:cBhvr>
                                        <p:cTn id="23" dur="1000" fill="hold"/>
                                        <p:tgtEl>
                                          <p:spTgt spid="4">
                                            <p:bg/>
                                          </p:spTgt>
                                        </p:tgtEl>
                                        <p:attrNameLst>
                                          <p:attrName>ppt_h</p:attrName>
                                        </p:attrNameLst>
                                      </p:cBhvr>
                                      <p:tavLst>
                                        <p:tav tm="0">
                                          <p:val>
                                            <p:strVal val="#ppt_h"/>
                                          </p:val>
                                        </p:tav>
                                        <p:tav tm="100000">
                                          <p:val>
                                            <p:strVal val="#ppt_h"/>
                                          </p:val>
                                        </p:tav>
                                      </p:tavLst>
                                    </p:anim>
                                    <p:animEffect transition="in" filter="fade">
                                      <p:cBhvr>
                                        <p:cTn id="24" dur="1000"/>
                                        <p:tgtEl>
                                          <p:spTgt spid="4">
                                            <p:bg/>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p:cTn id="29"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23868" y="3612628"/>
            <a:ext cx="9548735" cy="287975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chemeClr val="tx1"/>
                </a:solidFill>
                <a:latin typeface="NikoshBAN" panose="02000000000000000000" pitchFamily="2" charset="0"/>
                <a:cs typeface="NikoshBAN" panose="02000000000000000000" pitchFamily="2" charset="0"/>
              </a:rPr>
              <a:t>সুমেরীয়দের মৌলিক অর্থনৈতিক কাঠামো ছিল সরল ও উন্নতমানের সেচ ব্যবস্থাধীন কৃষিভিত্তিক অর্থনীতি। তাদের ধর্মীয় অনুষ্ঠান </a:t>
            </a:r>
            <a:r>
              <a:rPr lang="bn-IN" sz="3200" dirty="0" smtClean="0">
                <a:solidFill>
                  <a:schemeClr val="tx1"/>
                </a:solidFill>
                <a:latin typeface="NikoshBAN" panose="02000000000000000000" pitchFamily="2" charset="0"/>
                <a:cs typeface="NikoshBAN" panose="02000000000000000000" pitchFamily="2" charset="0"/>
              </a:rPr>
              <a:t>ছাড়াও </a:t>
            </a:r>
            <a:r>
              <a:rPr lang="bn-IN" sz="3200" dirty="0">
                <a:solidFill>
                  <a:schemeClr val="tx1"/>
                </a:solidFill>
                <a:latin typeface="NikoshBAN" panose="02000000000000000000" pitchFamily="2" charset="0"/>
                <a:cs typeface="NikoshBAN" panose="02000000000000000000" pitchFamily="2" charset="0"/>
              </a:rPr>
              <a:t>মন্দিরগুলো নগরের আর্থ-সামাজিক কর্মকাণ্ডের কেন্দ্রভূমি হিসেবে কাজ করত। সুমেরীয় সমাজে ভূমিদাসদের অস্তিত্ব ছিল তবে কারিগরি কাজে নিপুণ শ্রমিকরা বেশি পারিশ্রমিক পেত। জমিজমা রাজার নিজস্ব সম্পত্তি হিসেবে গণ্য হত না এবং ব্যবসায় শিল্পপ্রতিষ্ঠান সরকারের মালিকানাধীন ছিল না।</a:t>
            </a:r>
            <a:endParaRPr lang="en-US" sz="3200"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3868" y="1396982"/>
            <a:ext cx="3192906" cy="19008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9640" y="1396982"/>
            <a:ext cx="3102963" cy="1900854"/>
          </a:xfrm>
          <a:prstGeom prst="rect">
            <a:avLst/>
          </a:prstGeom>
        </p:spPr>
      </p:pic>
      <p:sp>
        <p:nvSpPr>
          <p:cNvPr id="9" name="Horizontal Scroll 8"/>
          <p:cNvSpPr/>
          <p:nvPr/>
        </p:nvSpPr>
        <p:spPr>
          <a:xfrm>
            <a:off x="4811844" y="413206"/>
            <a:ext cx="3043003" cy="765517"/>
          </a:xfrm>
          <a:prstGeom prst="horizontalScroll">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অর্থনৈতিক অবস্থা</a:t>
            </a:r>
            <a:endParaRPr lang="en-US" sz="4000" dirty="0">
              <a:solidFill>
                <a:srgbClr val="FF0000"/>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1587" y="1396982"/>
            <a:ext cx="2683240" cy="1900854"/>
          </a:xfrm>
          <a:prstGeom prst="rect">
            <a:avLst/>
          </a:prstGeom>
        </p:spPr>
      </p:pic>
      <p:sp>
        <p:nvSpPr>
          <p:cNvPr id="2" name="Snip Diagonal Corner Rectangle 1"/>
          <p:cNvSpPr/>
          <p:nvPr/>
        </p:nvSpPr>
        <p:spPr>
          <a:xfrm>
            <a:off x="1394085" y="1178723"/>
            <a:ext cx="10148341" cy="5446929"/>
          </a:xfrm>
          <a:prstGeom prst="snip2DiagRect">
            <a:avLst/>
          </a:prstGeom>
          <a:noFill/>
          <a:ln w="57150">
            <a:solidFill>
              <a:schemeClr val="accent2"/>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35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 calcmode="lin" valueType="num">
                                      <p:cBhvr additive="base">
                                        <p:cTn id="21"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1721310" y="3432721"/>
            <a:ext cx="6613220" cy="2908107"/>
          </a:xfrm>
          <a:prstGeom prst="snip2Diag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chemeClr val="tx1"/>
                </a:solidFill>
                <a:latin typeface="NikoshBAN" panose="02000000000000000000" pitchFamily="2" charset="0"/>
                <a:cs typeface="NikoshBAN" panose="02000000000000000000" pitchFamily="2" charset="0"/>
              </a:rPr>
              <a:t>সুমেরীয়রা </a:t>
            </a:r>
            <a:r>
              <a:rPr lang="bn-IN" sz="3200" dirty="0">
                <a:solidFill>
                  <a:schemeClr val="tx1"/>
                </a:solidFill>
                <a:latin typeface="NikoshBAN" panose="02000000000000000000" pitchFamily="2" charset="0"/>
                <a:cs typeface="NikoshBAN" panose="02000000000000000000" pitchFamily="2" charset="0"/>
              </a:rPr>
              <a:t>ছিল উন্নতমানের কৃষক এবং কৃষি ছিল অধিকাংশ অধিবাসীদের পেশা। তারা খাল খনন, বন্যা ঠেকানোর জন্য বাঁধ নির্মাণ এবং কৃত্রিম হ্রদে পানি </a:t>
            </a:r>
            <a:r>
              <a:rPr lang="bn-IN" sz="3200" dirty="0" smtClean="0">
                <a:solidFill>
                  <a:schemeClr val="tx1"/>
                </a:solidFill>
                <a:latin typeface="NikoshBAN" panose="02000000000000000000" pitchFamily="2" charset="0"/>
                <a:cs typeface="NikoshBAN" panose="02000000000000000000" pitchFamily="2" charset="0"/>
              </a:rPr>
              <a:t>ধরে </a:t>
            </a:r>
            <a:r>
              <a:rPr lang="bn-IN" sz="3200" dirty="0">
                <a:solidFill>
                  <a:schemeClr val="tx1"/>
                </a:solidFill>
                <a:latin typeface="NikoshBAN" panose="02000000000000000000" pitchFamily="2" charset="0"/>
                <a:cs typeface="NikoshBAN" panose="02000000000000000000" pitchFamily="2" charset="0"/>
              </a:rPr>
              <a:t>রেখে জমিতে সেচের বন্দোবস্ত করত। তারা প্রচুর পরিমাণে যব, গম, বার্লি, খেজুর ও শাকসবজি উৎপাদন করত।   </a:t>
            </a:r>
          </a:p>
        </p:txBody>
      </p:sp>
      <p:sp>
        <p:nvSpPr>
          <p:cNvPr id="6" name="Right Arrow 5"/>
          <p:cNvSpPr/>
          <p:nvPr/>
        </p:nvSpPr>
        <p:spPr>
          <a:xfrm>
            <a:off x="584617" y="4279634"/>
            <a:ext cx="1136694" cy="116923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 </a:t>
            </a:r>
            <a:endParaRPr lang="en-US" sz="40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462" y="3410198"/>
            <a:ext cx="3057993" cy="293063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583" y="906893"/>
            <a:ext cx="3477718" cy="244336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709" y="891895"/>
            <a:ext cx="3432746" cy="244336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617" y="906892"/>
            <a:ext cx="3717558" cy="2443370"/>
          </a:xfrm>
          <a:prstGeom prst="rect">
            <a:avLst/>
          </a:prstGeom>
        </p:spPr>
      </p:pic>
      <p:sp>
        <p:nvSpPr>
          <p:cNvPr id="12" name="Wave 11"/>
          <p:cNvSpPr/>
          <p:nvPr/>
        </p:nvSpPr>
        <p:spPr>
          <a:xfrm>
            <a:off x="584617" y="989352"/>
            <a:ext cx="10912838" cy="5351476"/>
          </a:xfrm>
          <a:prstGeom prst="wave">
            <a:avLst/>
          </a:prstGeom>
          <a:noFill/>
          <a:ln w="381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orizontal Scroll 12"/>
          <p:cNvSpPr/>
          <p:nvPr/>
        </p:nvSpPr>
        <p:spPr>
          <a:xfrm>
            <a:off x="2993005" y="44944"/>
            <a:ext cx="4069829" cy="794479"/>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bg1"/>
                </a:solidFill>
                <a:latin typeface="NikoshBAN" panose="02000000000000000000" pitchFamily="2" charset="0"/>
                <a:cs typeface="NikoshBAN" panose="02000000000000000000" pitchFamily="2" charset="0"/>
              </a:rPr>
              <a:t>এসো </a:t>
            </a:r>
            <a:r>
              <a:rPr lang="en-US" sz="3600" b="1" dirty="0" err="1" smtClean="0">
                <a:solidFill>
                  <a:schemeClr val="bg1"/>
                </a:solidFill>
                <a:latin typeface="NikoshBAN" panose="02000000000000000000" pitchFamily="2" charset="0"/>
                <a:cs typeface="NikoshBAN" panose="02000000000000000000" pitchFamily="2" charset="0"/>
              </a:rPr>
              <a:t>ছবি</a:t>
            </a:r>
            <a:r>
              <a:rPr lang="en-US" sz="3600" b="1" dirty="0" smtClean="0">
                <a:solidFill>
                  <a:schemeClr val="bg1"/>
                </a:solidFill>
              </a:rPr>
              <a:t> </a:t>
            </a:r>
            <a:r>
              <a:rPr lang="en-US" sz="3600" b="1" dirty="0" err="1" smtClean="0">
                <a:solidFill>
                  <a:schemeClr val="bg1"/>
                </a:solidFill>
                <a:latin typeface="NikoshBAN" panose="02000000000000000000" pitchFamily="2" charset="0"/>
                <a:cs typeface="NikoshBAN" panose="02000000000000000000" pitchFamily="2" charset="0"/>
              </a:rPr>
              <a:t>দেখি</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এবং</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বলি</a:t>
            </a:r>
            <a:endParaRPr lang="en-US" sz="3600" b="1" dirty="0">
              <a:solidFill>
                <a:schemeClr val="bg1"/>
              </a:solidFill>
            </a:endParaRPr>
          </a:p>
        </p:txBody>
      </p:sp>
      <p:sp>
        <p:nvSpPr>
          <p:cNvPr id="14" name="TextBox 13"/>
          <p:cNvSpPr txBox="1"/>
          <p:nvPr/>
        </p:nvSpPr>
        <p:spPr>
          <a:xfrm>
            <a:off x="404733" y="824433"/>
            <a:ext cx="11377535" cy="5696288"/>
          </a:xfrm>
          <a:prstGeom prst="rect">
            <a:avLst/>
          </a:prstGeom>
          <a:noFill/>
          <a:ln w="38100">
            <a:solidFill>
              <a:srgbClr val="C00000"/>
            </a:solidFill>
          </a:ln>
          <a:effectLst>
            <a:glow rad="101600">
              <a:schemeClr val="accent4">
                <a:satMod val="175000"/>
                <a:alpha val="40000"/>
              </a:schemeClr>
            </a:glow>
          </a:effectLst>
        </p:spPr>
        <p:txBody>
          <a:bodyPr wrap="square" rtlCol="0">
            <a:spAutoFit/>
          </a:bodyPr>
          <a:lstStyle/>
          <a:p>
            <a:endParaRPr lang="en-US" dirty="0"/>
          </a:p>
        </p:txBody>
      </p:sp>
    </p:spTree>
    <p:extLst>
      <p:ext uri="{BB962C8B-B14F-4D97-AF65-F5344CB8AC3E}">
        <p14:creationId xmlns:p14="http://schemas.microsoft.com/office/powerpoint/2010/main" val="1310390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2">
                                            <p:bg/>
                                          </p:spTgt>
                                        </p:tgtEl>
                                        <p:attrNameLst>
                                          <p:attrName>style.visibility</p:attrName>
                                        </p:attrNameLst>
                                      </p:cBhvr>
                                      <p:to>
                                        <p:strVal val="visible"/>
                                      </p:to>
                                    </p:set>
                                    <p:animScale>
                                      <p:cBhvr>
                                        <p:cTn id="49" dur="1000" decel="50000" fill="hold">
                                          <p:stCondLst>
                                            <p:cond delay="0"/>
                                          </p:stCondLst>
                                        </p:cTn>
                                        <p:tgtEl>
                                          <p:spTgt spid="2">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
                                            <p:bg/>
                                          </p:spTgt>
                                        </p:tgtEl>
                                        <p:attrNameLst>
                                          <p:attrName>ppt_x</p:attrName>
                                          <p:attrName>ppt_y</p:attrName>
                                        </p:attrNameLst>
                                      </p:cBhvr>
                                    </p:animMotion>
                                    <p:animEffect transition="in" filter="fade">
                                      <p:cBhvr>
                                        <p:cTn id="51" dur="1000"/>
                                        <p:tgtEl>
                                          <p:spTgt spid="2">
                                            <p:bg/>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Scale>
                                      <p:cBhvr>
                                        <p:cTn id="56"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2">
                                            <p:txEl>
                                              <p:pRg st="0" end="0"/>
                                            </p:txEl>
                                          </p:spTgt>
                                        </p:tgtEl>
                                        <p:attrNameLst>
                                          <p:attrName>ppt_x</p:attrName>
                                          <p:attrName>ppt_y</p:attrName>
                                        </p:attrNameLst>
                                      </p:cBhvr>
                                    </p:animMotion>
                                    <p:animEffect transition="in" filter="fade">
                                      <p:cBhvr>
                                        <p:cTn id="58"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a:off x="3207896" y="2852073"/>
            <a:ext cx="7644985" cy="3582649"/>
          </a:xfrm>
          <a:prstGeom prst="round2Same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chemeClr val="tx1"/>
                </a:solidFill>
                <a:latin typeface="NikoshBAN" panose="02000000000000000000" pitchFamily="2" charset="0"/>
                <a:cs typeface="NikoshBAN" panose="02000000000000000000" pitchFamily="2" charset="0"/>
              </a:rPr>
              <a:t>সুমেরীয়দের </a:t>
            </a:r>
            <a:r>
              <a:rPr lang="bn-IN" sz="3200" dirty="0" smtClean="0">
                <a:solidFill>
                  <a:schemeClr val="tx1"/>
                </a:solidFill>
                <a:latin typeface="NikoshBAN" panose="02000000000000000000" pitchFamily="2" charset="0"/>
                <a:cs typeface="NikoshBAN" panose="02000000000000000000" pitchFamily="2" charset="0"/>
              </a:rPr>
              <a:t>দ্বিতীয় </a:t>
            </a:r>
            <a:r>
              <a:rPr lang="bn-IN" sz="3200" dirty="0">
                <a:solidFill>
                  <a:schemeClr val="tx1"/>
                </a:solidFill>
                <a:latin typeface="NikoshBAN" panose="02000000000000000000" pitchFamily="2" charset="0"/>
                <a:cs typeface="NikoshBAN" panose="02000000000000000000" pitchFamily="2" charset="0"/>
              </a:rPr>
              <a:t>বৃহত্তম অর্থনৈতিক উৎস ছিল বাণিজ্য। সুমেরীয়রা প্যালেস্টাইন, ক্রিট, ইজিয়ান, দ্বীপসমূহ, এশিয়া মাইনর, মিশর ও সিন্ধুনদের তীরবর্তী অঞ্চলসমূহের সাথে বিস্তৃত ও ঘনিষ্ঠ বাণিজ্য সম্পর্ক স্থাপন করেছিল। উত্তর-পশ্চিমের নিচু উপত্যকার এলাকা থেকে তারা ধাতু, কাঠ ও শিল্পজাত দ্রব্য আমদানি করত এবং তার বিনিময়ে তারা কৃষিজাত দ্রব্য রপ্তানি করত।</a:t>
            </a:r>
          </a:p>
        </p:txBody>
      </p:sp>
      <p:sp>
        <p:nvSpPr>
          <p:cNvPr id="4" name="Right Arrow 3"/>
          <p:cNvSpPr/>
          <p:nvPr/>
        </p:nvSpPr>
        <p:spPr>
          <a:xfrm>
            <a:off x="1191718" y="3796454"/>
            <a:ext cx="1746355" cy="1693888"/>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বাণিজ্য</a:t>
            </a:r>
            <a:endParaRPr lang="en-US" sz="4000" dirty="0">
              <a:solidFill>
                <a:srgbClr val="FF0000"/>
              </a:solidFill>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848" y="507690"/>
            <a:ext cx="4264703" cy="2203553"/>
          </a:xfrm>
          <a:prstGeom prst="rect">
            <a:avLst/>
          </a:prstGeom>
        </p:spPr>
      </p:pic>
      <p:sp>
        <p:nvSpPr>
          <p:cNvPr id="9" name="Rounded Rectangle 8"/>
          <p:cNvSpPr/>
          <p:nvPr/>
        </p:nvSpPr>
        <p:spPr>
          <a:xfrm>
            <a:off x="966865" y="366860"/>
            <a:ext cx="10410669" cy="6336107"/>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754" y="507689"/>
            <a:ext cx="4377127" cy="2203553"/>
          </a:xfrm>
          <a:prstGeom prst="rect">
            <a:avLst/>
          </a:prstGeom>
        </p:spPr>
      </p:pic>
    </p:spTree>
    <p:extLst>
      <p:ext uri="{BB962C8B-B14F-4D97-AF65-F5344CB8AC3E}">
        <p14:creationId xmlns:p14="http://schemas.microsoft.com/office/powerpoint/2010/main" val="356203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2">
                                            <p:bg/>
                                          </p:spTgt>
                                        </p:tgtEl>
                                        <p:attrNameLst>
                                          <p:attrName>style.visibility</p:attrName>
                                        </p:attrNameLst>
                                      </p:cBhvr>
                                      <p:to>
                                        <p:strVal val="visible"/>
                                      </p:to>
                                    </p:set>
                                    <p:animEffect transition="in" filter="circle(out)">
                                      <p:cBhvr>
                                        <p:cTn id="25" dur="2000"/>
                                        <p:tgtEl>
                                          <p:spTgt spid="2">
                                            <p:bg/>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circle(out)">
                                      <p:cBhvr>
                                        <p:cTn id="3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227" y="794479"/>
            <a:ext cx="10560572" cy="5693866"/>
          </a:xfrm>
          <a:prstGeom prst="rect">
            <a:avLst/>
          </a:prstGeom>
          <a:blipFill>
            <a:blip r:embed="rId3"/>
            <a:tile tx="0" ty="0" sx="100000" sy="100000" flip="none" algn="tl"/>
          </a:blipFill>
        </p:spPr>
        <p:txBody>
          <a:bodyPr wrap="square" rtlCol="0">
            <a:spAutoFit/>
          </a:bodyPr>
          <a:lstStyle/>
          <a:p>
            <a:r>
              <a:rPr lang="bn-IN" sz="2800" dirty="0" smtClean="0">
                <a:solidFill>
                  <a:schemeClr val="bg2"/>
                </a:solidFill>
                <a:latin typeface="NikoshBAN" panose="02000000000000000000" pitchFamily="2" charset="0"/>
                <a:cs typeface="NikoshBAN" panose="02000000000000000000" pitchFamily="2" charset="0"/>
              </a:rPr>
              <a:t>আইন প্রণ</a:t>
            </a:r>
            <a:r>
              <a:rPr lang="en-US" sz="2800" dirty="0" smtClean="0">
                <a:solidFill>
                  <a:schemeClr val="bg2"/>
                </a:solidFill>
                <a:latin typeface="NikoshBAN" panose="02000000000000000000" pitchFamily="2" charset="0"/>
                <a:cs typeface="NikoshBAN" panose="02000000000000000000" pitchFamily="2" charset="0"/>
              </a:rPr>
              <a:t>য়</a:t>
            </a:r>
            <a:r>
              <a:rPr lang="bn-IN" sz="2800" dirty="0" smtClean="0">
                <a:solidFill>
                  <a:schemeClr val="bg2"/>
                </a:solidFill>
                <a:latin typeface="NikoshBAN" panose="02000000000000000000" pitchFamily="2" charset="0"/>
                <a:cs typeface="NikoshBAN" panose="02000000000000000000" pitchFamily="2" charset="0"/>
              </a:rPr>
              <a:t>নে সুমেরী</a:t>
            </a:r>
            <a:r>
              <a:rPr lang="en-US" sz="2800" dirty="0" smtClean="0">
                <a:solidFill>
                  <a:schemeClr val="bg2"/>
                </a:solidFill>
                <a:latin typeface="NikoshBAN" panose="02000000000000000000" pitchFamily="2" charset="0"/>
                <a:cs typeface="NikoshBAN" panose="02000000000000000000" pitchFamily="2" charset="0"/>
              </a:rPr>
              <a:t>য়</a:t>
            </a:r>
            <a:r>
              <a:rPr lang="bn-IN" sz="2800" dirty="0" smtClean="0">
                <a:solidFill>
                  <a:schemeClr val="bg2"/>
                </a:solidFill>
                <a:latin typeface="NikoshBAN" panose="02000000000000000000" pitchFamily="2" charset="0"/>
                <a:cs typeface="NikoshBAN" panose="02000000000000000000" pitchFamily="2" charset="0"/>
              </a:rPr>
              <a:t> </a:t>
            </a:r>
            <a:r>
              <a:rPr lang="bn-IN" sz="2800" dirty="0">
                <a:solidFill>
                  <a:schemeClr val="bg2"/>
                </a:solidFill>
                <a:latin typeface="NikoshBAN" panose="02000000000000000000" pitchFamily="2" charset="0"/>
                <a:cs typeface="NikoshBAN" panose="02000000000000000000" pitchFamily="2" charset="0"/>
              </a:rPr>
              <a:t>সভ্যতার বিশেষ অবদান </a:t>
            </a:r>
            <a:r>
              <a:rPr lang="bn-IN" sz="2800" dirty="0" smtClean="0">
                <a:solidFill>
                  <a:schemeClr val="bg2"/>
                </a:solidFill>
                <a:latin typeface="NikoshBAN" panose="02000000000000000000" pitchFamily="2" charset="0"/>
                <a:cs typeface="NikoshBAN" panose="02000000000000000000" pitchFamily="2" charset="0"/>
              </a:rPr>
              <a:t>হলো </a:t>
            </a:r>
            <a:r>
              <a:rPr lang="bn-IN" sz="2800" dirty="0">
                <a:solidFill>
                  <a:schemeClr val="bg2"/>
                </a:solidFill>
                <a:latin typeface="NikoshBAN" panose="02000000000000000000" pitchFamily="2" charset="0"/>
                <a:cs typeface="NikoshBAN" panose="02000000000000000000" pitchFamily="2" charset="0"/>
              </a:rPr>
              <a:t>স্বতন্ত্র বৈশিষ্ট্য সম্পন্ন আইন ব্যবস্থা </a:t>
            </a:r>
            <a:r>
              <a:rPr lang="bn-IN" sz="2800" dirty="0" smtClean="0">
                <a:solidFill>
                  <a:schemeClr val="bg2"/>
                </a:solidFill>
                <a:latin typeface="NikoshBAN" panose="02000000000000000000" pitchFamily="2" charset="0"/>
                <a:cs typeface="NikoshBAN" panose="02000000000000000000" pitchFamily="2" charset="0"/>
              </a:rPr>
              <a:t>প্রণয়ন</a:t>
            </a:r>
            <a:r>
              <a:rPr lang="bn-IN" sz="2800" dirty="0">
                <a:solidFill>
                  <a:schemeClr val="bg2"/>
                </a:solidFill>
                <a:latin typeface="NikoshBAN" panose="02000000000000000000" pitchFamily="2" charset="0"/>
                <a:cs typeface="NikoshBAN" panose="02000000000000000000" pitchFamily="2" charset="0"/>
              </a:rPr>
              <a:t>। সরকার ব্যবস্থাপনা, পরিচালনা ও জীবনযাত্রা </a:t>
            </a:r>
            <a:r>
              <a:rPr lang="bn-IN" sz="2800" dirty="0" smtClean="0">
                <a:solidFill>
                  <a:schemeClr val="bg2"/>
                </a:solidFill>
                <a:latin typeface="NikoshBAN" panose="02000000000000000000" pitchFamily="2" charset="0"/>
                <a:cs typeface="NikoshBAN" panose="02000000000000000000" pitchFamily="2" charset="0"/>
              </a:rPr>
              <a:t>নিয়ন্ত্রণের </a:t>
            </a:r>
            <a:r>
              <a:rPr lang="bn-IN" sz="2800" dirty="0">
                <a:solidFill>
                  <a:schemeClr val="bg2"/>
                </a:solidFill>
                <a:latin typeface="NikoshBAN" panose="02000000000000000000" pitchFamily="2" charset="0"/>
                <a:cs typeface="NikoshBAN" panose="02000000000000000000" pitchFamily="2" charset="0"/>
              </a:rPr>
              <a:t>তাগিদে </a:t>
            </a:r>
            <a:r>
              <a:rPr lang="bn-IN" sz="2800" dirty="0" smtClean="0">
                <a:solidFill>
                  <a:schemeClr val="bg2"/>
                </a:solidFill>
                <a:latin typeface="NikoshBAN" panose="02000000000000000000" pitchFamily="2" charset="0"/>
                <a:cs typeface="NikoshBAN" panose="02000000000000000000" pitchFamily="2" charset="0"/>
              </a:rPr>
              <a:t>সুমেরীয়রা </a:t>
            </a:r>
            <a:r>
              <a:rPr lang="bn-IN" sz="2800" dirty="0">
                <a:solidFill>
                  <a:schemeClr val="bg2"/>
                </a:solidFill>
                <a:latin typeface="NikoshBAN" panose="02000000000000000000" pitchFamily="2" charset="0"/>
                <a:cs typeface="NikoshBAN" panose="02000000000000000000" pitchFamily="2" charset="0"/>
              </a:rPr>
              <a:t>একটি যথাযথ ও সুসংগঠিত সমাজভিত্তিক আইন </a:t>
            </a:r>
            <a:r>
              <a:rPr lang="bn-IN" sz="2800" dirty="0" smtClean="0">
                <a:solidFill>
                  <a:schemeClr val="bg2"/>
                </a:solidFill>
                <a:latin typeface="NikoshBAN" panose="02000000000000000000" pitchFamily="2" charset="0"/>
                <a:cs typeface="NikoshBAN" panose="02000000000000000000" pitchFamily="2" charset="0"/>
              </a:rPr>
              <a:t>কাঠামো গড়ে তুলে। সুমেরীয় </a:t>
            </a:r>
            <a:r>
              <a:rPr lang="bn-IN" sz="2800" dirty="0">
                <a:solidFill>
                  <a:schemeClr val="bg2"/>
                </a:solidFill>
                <a:latin typeface="NikoshBAN" panose="02000000000000000000" pitchFamily="2" charset="0"/>
                <a:cs typeface="NikoshBAN" panose="02000000000000000000" pitchFamily="2" charset="0"/>
              </a:rPr>
              <a:t>আইনের প্রথম প্রণেতা </a:t>
            </a:r>
            <a:r>
              <a:rPr lang="bn-IN" sz="2800" b="1" dirty="0" smtClean="0">
                <a:solidFill>
                  <a:schemeClr val="accent4">
                    <a:lumMod val="60000"/>
                    <a:lumOff val="40000"/>
                  </a:schemeClr>
                </a:solidFill>
                <a:latin typeface="NikoshBAN" panose="02000000000000000000" pitchFamily="2" charset="0"/>
                <a:cs typeface="NikoshBAN" panose="02000000000000000000" pitchFamily="2" charset="0"/>
              </a:rPr>
              <a:t>সম্রাট ডুঙ্গি। </a:t>
            </a:r>
            <a:r>
              <a:rPr lang="bn-IN" sz="2800" dirty="0" smtClean="0">
                <a:solidFill>
                  <a:schemeClr val="bg2"/>
                </a:solidFill>
                <a:latin typeface="NikoshBAN" panose="02000000000000000000" pitchFamily="2" charset="0"/>
                <a:cs typeface="NikoshBAN" panose="02000000000000000000" pitchFamily="2" charset="0"/>
              </a:rPr>
              <a:t>তিনি নিজেকে ‘পৃথিবীর চার অঞ্চলের নৃপতি (</a:t>
            </a:r>
            <a:r>
              <a:rPr lang="en-US" sz="2800" dirty="0" smtClean="0">
                <a:solidFill>
                  <a:schemeClr val="bg2"/>
                </a:solidFill>
                <a:latin typeface="NikoshBAN" panose="02000000000000000000" pitchFamily="2" charset="0"/>
                <a:cs typeface="NikoshBAN" panose="02000000000000000000" pitchFamily="2" charset="0"/>
              </a:rPr>
              <a:t>King of the four regions of the earth)। </a:t>
            </a:r>
            <a:r>
              <a:rPr lang="bn-IN" sz="2800" dirty="0" smtClean="0">
                <a:solidFill>
                  <a:schemeClr val="bg2"/>
                </a:solidFill>
                <a:latin typeface="NikoshBAN" panose="02000000000000000000" pitchFamily="2" charset="0"/>
                <a:cs typeface="NikoshBAN" panose="02000000000000000000" pitchFamily="2" charset="0"/>
              </a:rPr>
              <a:t>যাকে </a:t>
            </a:r>
            <a:r>
              <a:rPr lang="bn-IN" sz="2800" dirty="0">
                <a:solidFill>
                  <a:schemeClr val="bg2"/>
                </a:solidFill>
                <a:latin typeface="NikoshBAN" panose="02000000000000000000" pitchFamily="2" charset="0"/>
                <a:cs typeface="NikoshBAN" panose="02000000000000000000" pitchFamily="2" charset="0"/>
              </a:rPr>
              <a:t>অনুসরণ করেই পরবর্তীকালে ব্যাবিলনের </a:t>
            </a:r>
            <a:r>
              <a:rPr lang="bn-IN" sz="2800" b="1" dirty="0">
                <a:solidFill>
                  <a:srgbClr val="FFC000"/>
                </a:solidFill>
                <a:latin typeface="NikoshBAN" panose="02000000000000000000" pitchFamily="2" charset="0"/>
                <a:cs typeface="NikoshBAN" panose="02000000000000000000" pitchFamily="2" charset="0"/>
              </a:rPr>
              <a:t>সম্রাট হাম্বুরাবি </a:t>
            </a:r>
            <a:r>
              <a:rPr lang="en-US" sz="2800" dirty="0" smtClean="0">
                <a:solidFill>
                  <a:schemeClr val="bg2"/>
                </a:solidFill>
                <a:latin typeface="NikoshBAN" panose="02000000000000000000" pitchFamily="2" charset="0"/>
                <a:cs typeface="NikoshBAN" panose="02000000000000000000" pitchFamily="2" charset="0"/>
              </a:rPr>
              <a:t>‘</a:t>
            </a:r>
            <a:r>
              <a:rPr lang="bn-IN" sz="2800" dirty="0" smtClean="0">
                <a:solidFill>
                  <a:schemeClr val="bg2"/>
                </a:solidFill>
                <a:latin typeface="NikoshBAN" panose="02000000000000000000" pitchFamily="2" charset="0"/>
                <a:cs typeface="NikoshBAN" panose="02000000000000000000" pitchFamily="2" charset="0"/>
              </a:rPr>
              <a:t>আইন সং</a:t>
            </a:r>
            <a:r>
              <a:rPr lang="en-US" sz="2800" dirty="0" err="1" smtClean="0">
                <a:solidFill>
                  <a:schemeClr val="bg2"/>
                </a:solidFill>
                <a:latin typeface="NikoshBAN" panose="02000000000000000000" pitchFamily="2" charset="0"/>
                <a:cs typeface="NikoshBAN" panose="02000000000000000000" pitchFamily="2" charset="0"/>
              </a:rPr>
              <a:t>হিতা’বা</a:t>
            </a:r>
            <a:r>
              <a:rPr lang="en-US" sz="2800" dirty="0" smtClean="0">
                <a:solidFill>
                  <a:schemeClr val="bg2"/>
                </a:solidFill>
                <a:latin typeface="NikoshBAN" panose="02000000000000000000" pitchFamily="2" charset="0"/>
                <a:cs typeface="NikoshBAN" panose="02000000000000000000" pitchFamily="2" charset="0"/>
              </a:rPr>
              <a:t> (The Code of </a:t>
            </a:r>
            <a:r>
              <a:rPr lang="en-US" sz="2800" dirty="0" err="1" smtClean="0">
                <a:solidFill>
                  <a:schemeClr val="bg2"/>
                </a:solidFill>
                <a:latin typeface="NikoshBAN" panose="02000000000000000000" pitchFamily="2" charset="0"/>
                <a:cs typeface="NikoshBAN" panose="02000000000000000000" pitchFamily="2" charset="0"/>
              </a:rPr>
              <a:t>Hummurabi</a:t>
            </a:r>
            <a:r>
              <a:rPr lang="en-US" sz="2800" dirty="0" smtClean="0">
                <a:solidFill>
                  <a:schemeClr val="bg2"/>
                </a:solidFill>
                <a:latin typeface="NikoshBAN" panose="02000000000000000000" pitchFamily="2" charset="0"/>
                <a:cs typeface="NikoshBAN" panose="02000000000000000000" pitchFamily="2" charset="0"/>
              </a:rPr>
              <a:t>)</a:t>
            </a:r>
            <a:r>
              <a:rPr lang="bn-IN" sz="2800" dirty="0" smtClean="0">
                <a:solidFill>
                  <a:schemeClr val="bg2"/>
                </a:solidFill>
                <a:latin typeface="NikoshBAN" panose="02000000000000000000" pitchFamily="2" charset="0"/>
                <a:cs typeface="NikoshBAN" panose="02000000000000000000" pitchFamily="2" charset="0"/>
              </a:rPr>
              <a:t> নামে খ্যাতিমান </a:t>
            </a:r>
            <a:r>
              <a:rPr lang="bn-IN" sz="2800" dirty="0">
                <a:solidFill>
                  <a:schemeClr val="bg2"/>
                </a:solidFill>
                <a:latin typeface="NikoshBAN" panose="02000000000000000000" pitchFamily="2" charset="0"/>
                <a:cs typeface="NikoshBAN" panose="02000000000000000000" pitchFamily="2" charset="0"/>
              </a:rPr>
              <a:t>হন। </a:t>
            </a:r>
            <a:endParaRPr lang="en-US" sz="2800" dirty="0" smtClean="0">
              <a:solidFill>
                <a:schemeClr val="bg2"/>
              </a:solidFill>
              <a:latin typeface="NikoshBAN" panose="02000000000000000000" pitchFamily="2" charset="0"/>
              <a:cs typeface="NikoshBAN" panose="02000000000000000000" pitchFamily="2" charset="0"/>
            </a:endParaRPr>
          </a:p>
          <a:p>
            <a:r>
              <a:rPr lang="bn-IN" sz="2800" b="1" u="sng" dirty="0" smtClean="0">
                <a:solidFill>
                  <a:srgbClr val="00B0F0"/>
                </a:solidFill>
                <a:latin typeface="NikoshBAN" panose="02000000000000000000" pitchFamily="2" charset="0"/>
                <a:cs typeface="NikoshBAN" panose="02000000000000000000" pitchFamily="2" charset="0"/>
              </a:rPr>
              <a:t>সুমেরীয় </a:t>
            </a:r>
            <a:r>
              <a:rPr lang="bn-IN" sz="2800" b="1" u="sng" dirty="0">
                <a:solidFill>
                  <a:srgbClr val="00B0F0"/>
                </a:solidFill>
                <a:latin typeface="NikoshBAN" panose="02000000000000000000" pitchFamily="2" charset="0"/>
                <a:cs typeface="NikoshBAN" panose="02000000000000000000" pitchFamily="2" charset="0"/>
              </a:rPr>
              <a:t>আইনের প্রধান বৈশিষ্ট্য ছিল </a:t>
            </a:r>
            <a:r>
              <a:rPr lang="bn-IN" sz="2800" b="1" u="sng" dirty="0" smtClean="0">
                <a:solidFill>
                  <a:srgbClr val="00B0F0"/>
                </a:solidFill>
                <a:latin typeface="NikoshBAN" panose="02000000000000000000" pitchFamily="2" charset="0"/>
                <a:cs typeface="NikoshBAN" panose="02000000000000000000" pitchFamily="2" charset="0"/>
              </a:rPr>
              <a:t>নিম্নরূপ:- </a:t>
            </a:r>
            <a:r>
              <a:rPr lang="en-US" sz="2800" b="1" u="sng" dirty="0" smtClean="0">
                <a:solidFill>
                  <a:srgbClr val="00B0F0"/>
                </a:solidFill>
                <a:latin typeface="NikoshBAN" panose="02000000000000000000" pitchFamily="2" charset="0"/>
                <a:cs typeface="NikoshBAN" panose="02000000000000000000" pitchFamily="2" charset="0"/>
              </a:rPr>
              <a:t> </a:t>
            </a:r>
            <a:endParaRPr lang="bn-IN" sz="2800" b="1" u="sng" dirty="0">
              <a:solidFill>
                <a:srgbClr val="00B0F0"/>
              </a:solidFill>
              <a:latin typeface="NikoshBAN" panose="02000000000000000000" pitchFamily="2" charset="0"/>
              <a:cs typeface="NikoshBAN" panose="02000000000000000000" pitchFamily="2" charset="0"/>
            </a:endParaRPr>
          </a:p>
          <a:p>
            <a:r>
              <a:rPr lang="bn-IN" sz="2800" b="1" dirty="0" smtClean="0">
                <a:solidFill>
                  <a:srgbClr val="FFFF00"/>
                </a:solidFill>
                <a:latin typeface="NikoshBAN" panose="02000000000000000000" pitchFamily="2" charset="0"/>
                <a:cs typeface="NikoshBAN" panose="02000000000000000000" pitchFamily="2" charset="0"/>
              </a:rPr>
              <a:t>প্রতিশোধমূলক আইন:-</a:t>
            </a:r>
            <a:r>
              <a:rPr lang="bn-IN" sz="2800" dirty="0" smtClean="0">
                <a:solidFill>
                  <a:schemeClr val="bg2"/>
                </a:solidFill>
                <a:latin typeface="NikoshBAN" panose="02000000000000000000" pitchFamily="2" charset="0"/>
                <a:cs typeface="NikoshBAN" panose="02000000000000000000" pitchFamily="2" charset="0"/>
              </a:rPr>
              <a:t>অর্থাৎ </a:t>
            </a:r>
            <a:r>
              <a:rPr lang="bn-IN" sz="2800" dirty="0">
                <a:solidFill>
                  <a:schemeClr val="bg2"/>
                </a:solidFill>
                <a:latin typeface="NikoshBAN" panose="02000000000000000000" pitchFamily="2" charset="0"/>
                <a:cs typeface="NikoshBAN" panose="02000000000000000000" pitchFamily="2" charset="0"/>
              </a:rPr>
              <a:t>অপরাধীকে সমপরিমাণ ক্ষতি বহন করতে হবে</a:t>
            </a:r>
            <a:r>
              <a:rPr lang="bn-IN" sz="2800" dirty="0" smtClean="0">
                <a:solidFill>
                  <a:schemeClr val="bg2"/>
                </a:solidFill>
                <a:latin typeface="NikoshBAN" panose="02000000000000000000" pitchFamily="2" charset="0"/>
                <a:cs typeface="NikoshBAN" panose="02000000000000000000" pitchFamily="2" charset="0"/>
              </a:rPr>
              <a:t>। </a:t>
            </a:r>
            <a:r>
              <a:rPr lang="en-US" sz="2800" dirty="0" err="1" smtClean="0">
                <a:solidFill>
                  <a:schemeClr val="bg2"/>
                </a:solidFill>
                <a:latin typeface="NikoshBAN" panose="02000000000000000000" pitchFamily="2" charset="0"/>
                <a:cs typeface="NikoshBAN" panose="02000000000000000000" pitchFamily="2" charset="0"/>
              </a:rPr>
              <a:t>যেমনঃ</a:t>
            </a:r>
            <a:r>
              <a:rPr lang="en-US" sz="2800" dirty="0" smtClean="0">
                <a:solidFill>
                  <a:schemeClr val="bg2"/>
                </a:solidFill>
                <a:latin typeface="NikoshBAN" panose="02000000000000000000" pitchFamily="2" charset="0"/>
                <a:cs typeface="NikoshBAN" panose="02000000000000000000" pitchFamily="2" charset="0"/>
              </a:rPr>
              <a:t>- </a:t>
            </a:r>
            <a:r>
              <a:rPr lang="en-US" sz="2800" dirty="0" err="1" smtClean="0">
                <a:solidFill>
                  <a:schemeClr val="bg2"/>
                </a:solidFill>
                <a:latin typeface="NikoshBAN" panose="02000000000000000000" pitchFamily="2" charset="0"/>
                <a:cs typeface="NikoshBAN" panose="02000000000000000000" pitchFamily="2" charset="0"/>
              </a:rPr>
              <a:t>চোখের</a:t>
            </a:r>
            <a:r>
              <a:rPr lang="en-US" sz="2800" dirty="0" smtClean="0">
                <a:solidFill>
                  <a:schemeClr val="bg2"/>
                </a:solidFill>
                <a:latin typeface="NikoshBAN" panose="02000000000000000000" pitchFamily="2" charset="0"/>
                <a:cs typeface="NikoshBAN" panose="02000000000000000000" pitchFamily="2" charset="0"/>
              </a:rPr>
              <a:t> </a:t>
            </a:r>
            <a:r>
              <a:rPr lang="en-US" sz="2800" dirty="0" err="1" smtClean="0">
                <a:solidFill>
                  <a:schemeClr val="bg2"/>
                </a:solidFill>
                <a:latin typeface="NikoshBAN" panose="02000000000000000000" pitchFamily="2" charset="0"/>
                <a:cs typeface="NikoshBAN" panose="02000000000000000000" pitchFamily="2" charset="0"/>
              </a:rPr>
              <a:t>বদলে</a:t>
            </a:r>
            <a:r>
              <a:rPr lang="en-US" sz="2800" dirty="0" smtClean="0">
                <a:solidFill>
                  <a:schemeClr val="bg2"/>
                </a:solidFill>
                <a:latin typeface="NikoshBAN" panose="02000000000000000000" pitchFamily="2" charset="0"/>
                <a:cs typeface="NikoshBAN" panose="02000000000000000000" pitchFamily="2" charset="0"/>
              </a:rPr>
              <a:t> </a:t>
            </a:r>
            <a:r>
              <a:rPr lang="en-US" sz="2800" dirty="0" err="1" smtClean="0">
                <a:solidFill>
                  <a:schemeClr val="bg2"/>
                </a:solidFill>
                <a:latin typeface="NikoshBAN" panose="02000000000000000000" pitchFamily="2" charset="0"/>
                <a:cs typeface="NikoshBAN" panose="02000000000000000000" pitchFamily="2" charset="0"/>
              </a:rPr>
              <a:t>চোখ,দাঁতের</a:t>
            </a:r>
            <a:r>
              <a:rPr lang="en-US" sz="2800" dirty="0" smtClean="0">
                <a:solidFill>
                  <a:schemeClr val="bg2"/>
                </a:solidFill>
                <a:latin typeface="NikoshBAN" panose="02000000000000000000" pitchFamily="2" charset="0"/>
                <a:cs typeface="NikoshBAN" panose="02000000000000000000" pitchFamily="2" charset="0"/>
              </a:rPr>
              <a:t> </a:t>
            </a:r>
            <a:r>
              <a:rPr lang="en-US" sz="2800" dirty="0" err="1" smtClean="0">
                <a:solidFill>
                  <a:schemeClr val="bg2"/>
                </a:solidFill>
                <a:latin typeface="NikoshBAN" panose="02000000000000000000" pitchFamily="2" charset="0"/>
                <a:cs typeface="NikoshBAN" panose="02000000000000000000" pitchFamily="2" charset="0"/>
              </a:rPr>
              <a:t>বদলে</a:t>
            </a:r>
            <a:r>
              <a:rPr lang="en-US" sz="2800" dirty="0" smtClean="0">
                <a:solidFill>
                  <a:schemeClr val="bg2"/>
                </a:solidFill>
                <a:latin typeface="NikoshBAN" panose="02000000000000000000" pitchFamily="2" charset="0"/>
                <a:cs typeface="NikoshBAN" panose="02000000000000000000" pitchFamily="2" charset="0"/>
              </a:rPr>
              <a:t> </a:t>
            </a:r>
            <a:r>
              <a:rPr lang="en-US" sz="2800" dirty="0" err="1" smtClean="0">
                <a:solidFill>
                  <a:schemeClr val="bg2"/>
                </a:solidFill>
                <a:latin typeface="NikoshBAN" panose="02000000000000000000" pitchFamily="2" charset="0"/>
                <a:cs typeface="NikoshBAN" panose="02000000000000000000" pitchFamily="2" charset="0"/>
              </a:rPr>
              <a:t>দাঁত</a:t>
            </a:r>
            <a:r>
              <a:rPr lang="bn-IN" sz="2800" dirty="0" smtClean="0">
                <a:solidFill>
                  <a:schemeClr val="bg2"/>
                </a:solidFill>
                <a:latin typeface="NikoshBAN" panose="02000000000000000000" pitchFamily="2" charset="0"/>
                <a:cs typeface="NikoshBAN" panose="02000000000000000000" pitchFamily="2" charset="0"/>
              </a:rPr>
              <a:t>,</a:t>
            </a:r>
            <a:r>
              <a:rPr lang="en-US" sz="2800" dirty="0" smtClean="0">
                <a:solidFill>
                  <a:schemeClr val="bg2"/>
                </a:solidFill>
                <a:latin typeface="NikoshBAN" panose="02000000000000000000" pitchFamily="2" charset="0"/>
                <a:cs typeface="NikoshBAN" panose="02000000000000000000" pitchFamily="2" charset="0"/>
              </a:rPr>
              <a:t> </a:t>
            </a:r>
            <a:r>
              <a:rPr lang="bn-IN" sz="2800" dirty="0" smtClean="0">
                <a:solidFill>
                  <a:schemeClr val="bg2"/>
                </a:solidFill>
                <a:latin typeface="NikoshBAN" panose="02000000000000000000" pitchFamily="2" charset="0"/>
                <a:cs typeface="NikoshBAN" panose="02000000000000000000" pitchFamily="2" charset="0"/>
              </a:rPr>
              <a:t>হাতের বদলে হাত,হত্যার </a:t>
            </a:r>
            <a:r>
              <a:rPr lang="bn-IN" sz="2800" dirty="0">
                <a:solidFill>
                  <a:schemeClr val="bg2"/>
                </a:solidFill>
                <a:latin typeface="NikoshBAN" panose="02000000000000000000" pitchFamily="2" charset="0"/>
                <a:cs typeface="NikoshBAN" panose="02000000000000000000" pitchFamily="2" charset="0"/>
              </a:rPr>
              <a:t>শাস্তি হত্যা </a:t>
            </a:r>
            <a:r>
              <a:rPr lang="en-US" sz="2800" dirty="0" err="1" smtClean="0">
                <a:solidFill>
                  <a:schemeClr val="bg2"/>
                </a:solidFill>
                <a:latin typeface="NikoshBAN" panose="02000000000000000000" pitchFamily="2" charset="0"/>
                <a:cs typeface="NikoshBAN" panose="02000000000000000000" pitchFamily="2" charset="0"/>
              </a:rPr>
              <a:t>ইত্যাদি</a:t>
            </a:r>
            <a:r>
              <a:rPr lang="en-US" sz="2800" dirty="0" smtClean="0">
                <a:solidFill>
                  <a:schemeClr val="bg2"/>
                </a:solidFill>
                <a:latin typeface="NikoshBAN" panose="02000000000000000000" pitchFamily="2" charset="0"/>
                <a:cs typeface="NikoshBAN" panose="02000000000000000000" pitchFamily="2" charset="0"/>
              </a:rPr>
              <a:t>।</a:t>
            </a:r>
            <a:endParaRPr lang="bn-IN" sz="2800" dirty="0">
              <a:solidFill>
                <a:schemeClr val="bg2"/>
              </a:solidFill>
              <a:latin typeface="NikoshBAN" panose="02000000000000000000" pitchFamily="2" charset="0"/>
              <a:cs typeface="NikoshBAN" panose="02000000000000000000" pitchFamily="2" charset="0"/>
            </a:endParaRPr>
          </a:p>
          <a:p>
            <a:r>
              <a:rPr lang="bn-IN" sz="2800" b="1" dirty="0" smtClean="0">
                <a:solidFill>
                  <a:srgbClr val="FFFF00"/>
                </a:solidFill>
                <a:latin typeface="NikoshBAN" panose="02000000000000000000" pitchFamily="2" charset="0"/>
                <a:cs typeface="NikoshBAN" panose="02000000000000000000" pitchFamily="2" charset="0"/>
              </a:rPr>
              <a:t>শ্রেণীভেদে </a:t>
            </a:r>
            <a:r>
              <a:rPr lang="bn-IN" sz="2800" b="1" dirty="0">
                <a:solidFill>
                  <a:srgbClr val="FFFF00"/>
                </a:solidFill>
                <a:latin typeface="NikoshBAN" panose="02000000000000000000" pitchFamily="2" charset="0"/>
                <a:cs typeface="NikoshBAN" panose="02000000000000000000" pitchFamily="2" charset="0"/>
              </a:rPr>
              <a:t>আইনের </a:t>
            </a:r>
            <a:r>
              <a:rPr lang="bn-IN" sz="2800" b="1" dirty="0" smtClean="0">
                <a:solidFill>
                  <a:srgbClr val="FFFF00"/>
                </a:solidFill>
                <a:latin typeface="NikoshBAN" panose="02000000000000000000" pitchFamily="2" charset="0"/>
                <a:cs typeface="NikoshBAN" panose="02000000000000000000" pitchFamily="2" charset="0"/>
              </a:rPr>
              <a:t>বৈষম্য</a:t>
            </a:r>
            <a:r>
              <a:rPr lang="bn-IN" sz="2800" dirty="0" smtClean="0">
                <a:solidFill>
                  <a:srgbClr val="FFFF00"/>
                </a:solidFill>
                <a:latin typeface="NikoshBAN" panose="02000000000000000000" pitchFamily="2" charset="0"/>
                <a:cs typeface="NikoshBAN" panose="02000000000000000000" pitchFamily="2" charset="0"/>
              </a:rPr>
              <a:t>:- </a:t>
            </a:r>
            <a:r>
              <a:rPr lang="bn-IN" sz="2800" dirty="0" smtClean="0">
                <a:solidFill>
                  <a:schemeClr val="bg2"/>
                </a:solidFill>
                <a:latin typeface="NikoshBAN" panose="02000000000000000000" pitchFamily="2" charset="0"/>
                <a:cs typeface="NikoshBAN" panose="02000000000000000000" pitchFamily="2" charset="0"/>
              </a:rPr>
              <a:t>অর্থাৎ </a:t>
            </a:r>
            <a:r>
              <a:rPr lang="bn-IN" sz="2800" dirty="0">
                <a:solidFill>
                  <a:schemeClr val="bg2"/>
                </a:solidFill>
                <a:latin typeface="NikoshBAN" panose="02000000000000000000" pitchFamily="2" charset="0"/>
                <a:cs typeface="NikoshBAN" panose="02000000000000000000" pitchFamily="2" charset="0"/>
              </a:rPr>
              <a:t>অভিজাত, সাধারণ ও ভূমিদাস এ তিন শ্রেণীর জন্য তিন ধরনের আইনের ব্যবস্থা ছিল। </a:t>
            </a:r>
            <a:r>
              <a:rPr lang="bn-IN" sz="2800" dirty="0" smtClean="0">
                <a:solidFill>
                  <a:schemeClr val="bg2"/>
                </a:solidFill>
                <a:latin typeface="NikoshBAN" panose="02000000000000000000" pitchFamily="2" charset="0"/>
                <a:cs typeface="NikoshBAN" panose="02000000000000000000" pitchFamily="2" charset="0"/>
              </a:rPr>
              <a:t> </a:t>
            </a:r>
            <a:r>
              <a:rPr lang="en-US" sz="2800" dirty="0" smtClean="0">
                <a:solidFill>
                  <a:schemeClr val="bg2"/>
                </a:solidFill>
                <a:latin typeface="NikoshBAN" panose="02000000000000000000" pitchFamily="2" charset="0"/>
                <a:cs typeface="NikoshBAN" panose="02000000000000000000" pitchFamily="2" charset="0"/>
              </a:rPr>
              <a:t> </a:t>
            </a:r>
            <a:r>
              <a:rPr lang="bn-IN" sz="2800" dirty="0" smtClean="0">
                <a:solidFill>
                  <a:schemeClr val="bg2"/>
                </a:solidFill>
                <a:latin typeface="NikoshBAN" panose="02000000000000000000" pitchFamily="2" charset="0"/>
                <a:cs typeface="NikoshBAN" panose="02000000000000000000" pitchFamily="2" charset="0"/>
              </a:rPr>
              <a:t> </a:t>
            </a:r>
            <a:endParaRPr lang="bn-IN" sz="2800" dirty="0">
              <a:solidFill>
                <a:schemeClr val="bg2"/>
              </a:solidFill>
              <a:latin typeface="NikoshBAN" panose="02000000000000000000" pitchFamily="2" charset="0"/>
              <a:cs typeface="NikoshBAN" panose="02000000000000000000" pitchFamily="2" charset="0"/>
            </a:endParaRPr>
          </a:p>
          <a:p>
            <a:r>
              <a:rPr lang="bn-IN" sz="2800" b="1" dirty="0" smtClean="0">
                <a:solidFill>
                  <a:srgbClr val="FFFF00"/>
                </a:solidFill>
                <a:latin typeface="NikoshBAN" panose="02000000000000000000" pitchFamily="2" charset="0"/>
                <a:cs typeface="NikoshBAN" panose="02000000000000000000" pitchFamily="2" charset="0"/>
              </a:rPr>
              <a:t>সম্পত্তি আইন</a:t>
            </a:r>
            <a:r>
              <a:rPr lang="bn-IN" sz="2800" dirty="0" smtClean="0">
                <a:solidFill>
                  <a:srgbClr val="FFFF00"/>
                </a:solidFill>
                <a:latin typeface="NikoshBAN" panose="02000000000000000000" pitchFamily="2" charset="0"/>
                <a:cs typeface="NikoshBAN" panose="02000000000000000000" pitchFamily="2" charset="0"/>
              </a:rPr>
              <a:t>:-</a:t>
            </a:r>
            <a:r>
              <a:rPr lang="bn-IN" sz="2800" dirty="0" smtClean="0">
                <a:solidFill>
                  <a:schemeClr val="bg2"/>
                </a:solidFill>
                <a:latin typeface="NikoshBAN" panose="02000000000000000000" pitchFamily="2" charset="0"/>
                <a:cs typeface="NikoshBAN" panose="02000000000000000000" pitchFamily="2" charset="0"/>
              </a:rPr>
              <a:t>সুমেরীয় </a:t>
            </a:r>
            <a:r>
              <a:rPr lang="bn-IN" sz="2800" dirty="0">
                <a:solidFill>
                  <a:schemeClr val="bg2"/>
                </a:solidFill>
                <a:latin typeface="NikoshBAN" panose="02000000000000000000" pitchFamily="2" charset="0"/>
                <a:cs typeface="NikoshBAN" panose="02000000000000000000" pitchFamily="2" charset="0"/>
              </a:rPr>
              <a:t>আইন </a:t>
            </a:r>
            <a:r>
              <a:rPr lang="bn-IN" sz="2800" dirty="0" smtClean="0">
                <a:solidFill>
                  <a:schemeClr val="bg2"/>
                </a:solidFill>
                <a:latin typeface="NikoshBAN" panose="02000000000000000000" pitchFamily="2" charset="0"/>
                <a:cs typeface="NikoshBAN" panose="02000000000000000000" pitchFamily="2" charset="0"/>
              </a:rPr>
              <a:t>অনুযায়ী </a:t>
            </a:r>
            <a:r>
              <a:rPr lang="bn-IN" sz="2800" dirty="0">
                <a:solidFill>
                  <a:schemeClr val="bg2"/>
                </a:solidFill>
                <a:latin typeface="NikoshBAN" panose="02000000000000000000" pitchFamily="2" charset="0"/>
                <a:cs typeface="NikoshBAN" panose="02000000000000000000" pitchFamily="2" charset="0"/>
              </a:rPr>
              <a:t>সন্তান বাবার সম্পত্তি এবং স্ত্রী পিতার সম্পত্তি </a:t>
            </a:r>
            <a:r>
              <a:rPr lang="bn-IN" sz="2800" dirty="0" smtClean="0">
                <a:solidFill>
                  <a:schemeClr val="bg2"/>
                </a:solidFill>
                <a:latin typeface="NikoshBAN" panose="02000000000000000000" pitchFamily="2" charset="0"/>
                <a:cs typeface="NikoshBAN" panose="02000000000000000000" pitchFamily="2" charset="0"/>
              </a:rPr>
              <a:t>ভাগ </a:t>
            </a:r>
            <a:r>
              <a:rPr lang="bn-IN" sz="2800" dirty="0">
                <a:solidFill>
                  <a:schemeClr val="bg2"/>
                </a:solidFill>
                <a:latin typeface="NikoshBAN" panose="02000000000000000000" pitchFamily="2" charset="0"/>
                <a:cs typeface="NikoshBAN" panose="02000000000000000000" pitchFamily="2" charset="0"/>
              </a:rPr>
              <a:t>করতে পারত</a:t>
            </a:r>
            <a:r>
              <a:rPr lang="bn-IN" sz="2800" dirty="0" smtClean="0">
                <a:solidFill>
                  <a:schemeClr val="bg2"/>
                </a:solidFill>
                <a:latin typeface="NikoshBAN" panose="02000000000000000000" pitchFamily="2" charset="0"/>
                <a:cs typeface="NikoshBAN" panose="02000000000000000000" pitchFamily="2" charset="0"/>
              </a:rPr>
              <a:t>। </a:t>
            </a:r>
            <a:r>
              <a:rPr lang="bn-IN" sz="2800" dirty="0" smtClean="0">
                <a:solidFill>
                  <a:schemeClr val="bg2"/>
                </a:solidFill>
                <a:latin typeface="NikoshBAN" panose="02000000000000000000" pitchFamily="2" charset="0"/>
                <a:cs typeface="NikoshBAN" panose="02000000000000000000" pitchFamily="2" charset="0"/>
              </a:rPr>
              <a:t> </a:t>
            </a:r>
            <a:endParaRPr lang="bn-IN" sz="2400" dirty="0">
              <a:solidFill>
                <a:schemeClr val="bg2"/>
              </a:solidFill>
              <a:latin typeface="NikoshBAN" panose="02000000000000000000" pitchFamily="2" charset="0"/>
              <a:cs typeface="NikoshBAN" panose="02000000000000000000" pitchFamily="2" charset="0"/>
            </a:endParaRPr>
          </a:p>
        </p:txBody>
      </p:sp>
      <p:sp>
        <p:nvSpPr>
          <p:cNvPr id="3" name="Can 2"/>
          <p:cNvSpPr/>
          <p:nvPr/>
        </p:nvSpPr>
        <p:spPr>
          <a:xfrm>
            <a:off x="3934917" y="93689"/>
            <a:ext cx="2143596" cy="592111"/>
          </a:xfrm>
          <a:prstGeom prst="can">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rgbClr val="FFFF00"/>
                </a:solidFill>
                <a:latin typeface="NikoshBAN" panose="02000000000000000000" pitchFamily="2" charset="0"/>
                <a:cs typeface="NikoshBAN" panose="02000000000000000000" pitchFamily="2" charset="0"/>
              </a:rPr>
              <a:t>আইন </a:t>
            </a:r>
            <a:r>
              <a:rPr lang="en-US" sz="4000" b="1" dirty="0" err="1" smtClean="0">
                <a:solidFill>
                  <a:srgbClr val="FFFF00"/>
                </a:solidFill>
                <a:latin typeface="NikoshBAN" panose="02000000000000000000" pitchFamily="2" charset="0"/>
                <a:cs typeface="NikoshBAN" panose="02000000000000000000" pitchFamily="2" charset="0"/>
              </a:rPr>
              <a:t>ব্যবস্থা</a:t>
            </a:r>
            <a:endParaRPr lang="en-US" sz="4000" b="1" dirty="0">
              <a:solidFill>
                <a:srgbClr val="FFFF00"/>
              </a:solidFill>
            </a:endParaRPr>
          </a:p>
        </p:txBody>
      </p:sp>
      <p:sp>
        <p:nvSpPr>
          <p:cNvPr id="4" name="Rounded Rectangle 3"/>
          <p:cNvSpPr/>
          <p:nvPr/>
        </p:nvSpPr>
        <p:spPr>
          <a:xfrm>
            <a:off x="629587" y="685800"/>
            <a:ext cx="10882859" cy="5939852"/>
          </a:xfrm>
          <a:prstGeom prst="roundRect">
            <a:avLst/>
          </a:prstGeom>
          <a:noFill/>
          <a:ln w="7620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5614" y="2878111"/>
            <a:ext cx="1583259" cy="929390"/>
          </a:xfrm>
          <a:prstGeom prst="rect">
            <a:avLst/>
          </a:prstGeom>
        </p:spPr>
      </p:pic>
    </p:spTree>
    <p:extLst>
      <p:ext uri="{BB962C8B-B14F-4D97-AF65-F5344CB8AC3E}">
        <p14:creationId xmlns:p14="http://schemas.microsoft.com/office/powerpoint/2010/main" val="17920315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 calcmode="lin" valueType="num">
                                      <p:cBhvr>
                                        <p:cTn id="9" dur="500" fill="hold"/>
                                        <p:tgtEl>
                                          <p:spTgt spid="2">
                                            <p:bg/>
                                          </p:spTgt>
                                        </p:tgtEl>
                                        <p:attrNameLst>
                                          <p:attrName>style.rotation</p:attrName>
                                        </p:attrNameLst>
                                      </p:cBhvr>
                                      <p:tavLst>
                                        <p:tav tm="0">
                                          <p:val>
                                            <p:fltVal val="360"/>
                                          </p:val>
                                        </p:tav>
                                        <p:tav tm="100000">
                                          <p:val>
                                            <p:fltVal val="0"/>
                                          </p:val>
                                        </p:tav>
                                      </p:tavLst>
                                    </p:anim>
                                    <p:animEffect transition="in" filter="fade">
                                      <p:cBhvr>
                                        <p:cTn id="10" dur="500"/>
                                        <p:tgtEl>
                                          <p:spTgt spid="2">
                                            <p:bg/>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p:cTn id="23"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2">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2">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2">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2">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p:cTn id="4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2">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2">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1+#ppt_w/2"/>
                                          </p:val>
                                        </p:tav>
                                        <p:tav tm="100000">
                                          <p:val>
                                            <p:strVal val="#ppt_x"/>
                                          </p:val>
                                        </p:tav>
                                      </p:tavLst>
                                    </p:anim>
                                    <p:anim calcmode="lin" valueType="num">
                                      <p:cBhvr additive="base">
                                        <p:cTn id="5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783" y="3952307"/>
            <a:ext cx="11572407" cy="2677656"/>
          </a:xfrm>
          <a:prstGeom prst="rect">
            <a:avLst/>
          </a:prstGeom>
          <a:solidFill>
            <a:schemeClr val="accent2">
              <a:lumMod val="40000"/>
              <a:lumOff val="60000"/>
            </a:schemeClr>
          </a:solidFill>
        </p:spPr>
        <p:txBody>
          <a:bodyPr wrap="square" rtlCol="0">
            <a:spAutoFit/>
          </a:bodyPr>
          <a:lstStyle/>
          <a:p>
            <a:r>
              <a:rPr lang="bn-IN" sz="2800" dirty="0" smtClean="0">
                <a:latin typeface="NikoshBAN" panose="02000000000000000000" pitchFamily="2" charset="0"/>
                <a:cs typeface="NikoshBAN" panose="02000000000000000000" pitchFamily="2" charset="0"/>
              </a:rPr>
              <a:t>বহু </a:t>
            </a:r>
            <a:r>
              <a:rPr lang="bn-IN" sz="2800" dirty="0">
                <a:latin typeface="NikoshBAN" panose="02000000000000000000" pitchFamily="2" charset="0"/>
                <a:cs typeface="NikoshBAN" panose="02000000000000000000" pitchFamily="2" charset="0"/>
              </a:rPr>
              <a:t>দেবদেবীতে বিশ্বাসী </a:t>
            </a:r>
            <a:r>
              <a:rPr lang="bn-IN" sz="2800" dirty="0" smtClean="0">
                <a:latin typeface="NikoshBAN" panose="02000000000000000000" pitchFamily="2" charset="0"/>
                <a:cs typeface="NikoshBAN" panose="02000000000000000000" pitchFamily="2" charset="0"/>
              </a:rPr>
              <a:t>সুমেরীয়দের </a:t>
            </a:r>
            <a:r>
              <a:rPr lang="bn-IN" sz="2800" dirty="0">
                <a:latin typeface="NikoshBAN" panose="02000000000000000000" pitchFamily="2" charset="0"/>
                <a:cs typeface="NikoshBAN" panose="02000000000000000000" pitchFamily="2" charset="0"/>
              </a:rPr>
              <a:t>সামাজিক </a:t>
            </a:r>
            <a:r>
              <a:rPr lang="bn-IN" sz="2800" dirty="0" smtClean="0">
                <a:latin typeface="NikoshBAN" panose="02000000000000000000" pitchFamily="2" charset="0"/>
                <a:cs typeface="NikoshBAN" panose="02000000000000000000" pitchFamily="2" charset="0"/>
              </a:rPr>
              <a:t>ক্রিয়াকলাপ </a:t>
            </a:r>
            <a:r>
              <a:rPr lang="bn-IN" sz="2800" dirty="0">
                <a:latin typeface="NikoshBAN" panose="02000000000000000000" pitchFamily="2" charset="0"/>
                <a:cs typeface="NikoshBAN" panose="02000000000000000000" pitchFamily="2" charset="0"/>
              </a:rPr>
              <a:t>ও সাংস্কৃতিক বৈশিষ্ট্যের অনুষঙ্গী ছিল তাদের ধর্ম। তারা বিশ্বাস করত যে, মানুষের ব্যক্তিগত জীবনে বহু দেবদেবীর প্রত্যক্ষ প্রভাব </a:t>
            </a:r>
            <a:r>
              <a:rPr lang="bn-IN" sz="2800" dirty="0" smtClean="0">
                <a:latin typeface="NikoshBAN" panose="02000000000000000000" pitchFamily="2" charset="0"/>
                <a:cs typeface="NikoshBAN" panose="02000000000000000000" pitchFamily="2" charset="0"/>
              </a:rPr>
              <a:t>রয়েছে</a:t>
            </a:r>
            <a:r>
              <a:rPr lang="bn-IN" sz="2800" dirty="0">
                <a:latin typeface="NikoshBAN" panose="02000000000000000000" pitchFamily="2" charset="0"/>
                <a:cs typeface="NikoshBAN" panose="02000000000000000000" pitchFamily="2" charset="0"/>
              </a:rPr>
              <a:t>। দেবদেবীদের চমৎকার সব নাম ছিল। </a:t>
            </a:r>
            <a:r>
              <a:rPr lang="bn-IN" sz="2800" dirty="0" smtClean="0">
                <a:latin typeface="NikoshBAN" panose="02000000000000000000" pitchFamily="2" charset="0"/>
                <a:cs typeface="NikoshBAN" panose="02000000000000000000" pitchFamily="2" charset="0"/>
              </a:rPr>
              <a:t>যেমন-পৃথিবীর দেবতা</a:t>
            </a:r>
            <a:r>
              <a:rPr lang="bn-IN" sz="2800" b="1" dirty="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‘এনলিল’,</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সূর্যদেবতা </a:t>
            </a:r>
            <a:r>
              <a:rPr lang="bn-IN" sz="2800" dirty="0" smtClean="0">
                <a:latin typeface="NikoshBAN" panose="02000000000000000000" pitchFamily="2" charset="0"/>
                <a:cs typeface="NikoshBAN" panose="02000000000000000000" pitchFamily="2" charset="0"/>
              </a:rPr>
              <a:t>‘</a:t>
            </a:r>
            <a:r>
              <a:rPr lang="bn-IN" sz="2800" b="1" dirty="0" smtClean="0">
                <a:latin typeface="NikoshBAN" panose="02000000000000000000" pitchFamily="2" charset="0"/>
                <a:cs typeface="NikoshBAN" panose="02000000000000000000" pitchFamily="2" charset="0"/>
              </a:rPr>
              <a:t>সামস’,</a:t>
            </a:r>
            <a:r>
              <a:rPr lang="bn-IN" sz="2800" dirty="0" smtClean="0">
                <a:latin typeface="NikoshBAN" panose="02000000000000000000" pitchFamily="2" charset="0"/>
                <a:cs typeface="NikoshBAN" panose="02000000000000000000" pitchFamily="2" charset="0"/>
              </a:rPr>
              <a:t> আকাশের দেবতা </a:t>
            </a:r>
            <a:r>
              <a:rPr lang="bn-IN" sz="2800" b="1" dirty="0" smtClean="0">
                <a:latin typeface="NikoshBAN" panose="02000000000000000000" pitchFamily="2" charset="0"/>
                <a:cs typeface="NikoshBAN" panose="02000000000000000000" pitchFamily="2" charset="0"/>
              </a:rPr>
              <a:t>‘আনু’, </a:t>
            </a:r>
            <a:r>
              <a:rPr lang="bn-IN" sz="2800" dirty="0" smtClean="0">
                <a:latin typeface="NikoshBAN" panose="02000000000000000000" pitchFamily="2" charset="0"/>
                <a:cs typeface="NikoshBAN" panose="02000000000000000000" pitchFamily="2" charset="0"/>
              </a:rPr>
              <a:t>পানির দেবতা ‘</a:t>
            </a:r>
            <a:r>
              <a:rPr lang="bn-IN" sz="2800" b="1" dirty="0" smtClean="0">
                <a:latin typeface="NikoshBAN" panose="02000000000000000000" pitchFamily="2" charset="0"/>
                <a:cs typeface="NikoshBAN" panose="02000000000000000000" pitchFamily="2" charset="0"/>
              </a:rPr>
              <a:t>এনকি’, </a:t>
            </a:r>
            <a:r>
              <a:rPr lang="bn-IN" sz="2800" dirty="0" smtClean="0">
                <a:latin typeface="NikoshBAN" panose="02000000000000000000" pitchFamily="2" charset="0"/>
                <a:cs typeface="NikoshBAN" panose="02000000000000000000" pitchFamily="2" charset="0"/>
              </a:rPr>
              <a:t>চন্দ্র দেবতা </a:t>
            </a:r>
            <a:r>
              <a:rPr lang="bn-IN" sz="2800" b="1" dirty="0" smtClean="0">
                <a:latin typeface="NikoshBAN" panose="02000000000000000000" pitchFamily="2" charset="0"/>
                <a:cs typeface="NikoshBAN" panose="02000000000000000000" pitchFamily="2" charset="0"/>
              </a:rPr>
              <a:t>‘গান্নার’, </a:t>
            </a:r>
            <a:r>
              <a:rPr lang="bn-IN" sz="2800" dirty="0" smtClean="0">
                <a:latin typeface="NikoshBAN" panose="02000000000000000000" pitchFamily="2" charset="0"/>
                <a:cs typeface="NikoshBAN" panose="02000000000000000000" pitchFamily="2" charset="0"/>
              </a:rPr>
              <a:t>প্রেম ও উর্বরতার দেবী </a:t>
            </a:r>
            <a:r>
              <a:rPr lang="bn-IN" sz="2800" b="1" dirty="0" smtClean="0">
                <a:latin typeface="NikoshBAN" panose="02000000000000000000" pitchFamily="2" charset="0"/>
                <a:cs typeface="NikoshBAN" panose="02000000000000000000" pitchFamily="2" charset="0"/>
              </a:rPr>
              <a:t>‘ইনাননা’, </a:t>
            </a:r>
            <a:r>
              <a:rPr lang="bn-IN" sz="2800" dirty="0" smtClean="0">
                <a:latin typeface="NikoshBAN" panose="02000000000000000000" pitchFamily="2" charset="0"/>
                <a:cs typeface="NikoshBAN" panose="02000000000000000000" pitchFamily="2" charset="0"/>
              </a:rPr>
              <a:t>প্লেগরোগের </a:t>
            </a:r>
            <a:r>
              <a:rPr lang="bn-IN" sz="2800" dirty="0">
                <a:latin typeface="NikoshBAN" panose="02000000000000000000" pitchFamily="2" charset="0"/>
                <a:cs typeface="NikoshBAN" panose="02000000000000000000" pitchFamily="2" charset="0"/>
              </a:rPr>
              <a:t>দেবতা </a:t>
            </a:r>
            <a:r>
              <a:rPr lang="bn-IN" sz="2800" dirty="0" smtClean="0">
                <a:latin typeface="NikoshBAN" panose="02000000000000000000" pitchFamily="2" charset="0"/>
                <a:cs typeface="NikoshBAN" panose="02000000000000000000" pitchFamily="2" charset="0"/>
              </a:rPr>
              <a:t>‘</a:t>
            </a:r>
            <a:r>
              <a:rPr lang="bn-IN" sz="2800" b="1" dirty="0" smtClean="0">
                <a:latin typeface="NikoshBAN" panose="02000000000000000000" pitchFamily="2" charset="0"/>
                <a:cs typeface="NikoshBAN" panose="02000000000000000000" pitchFamily="2" charset="0"/>
              </a:rPr>
              <a:t>নারগল’,</a:t>
            </a:r>
            <a:r>
              <a:rPr lang="bn-IN" sz="2800" dirty="0" smtClean="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প্রভৃতি। তাদের বিশ্বাস ছিল যে, মানুষের </a:t>
            </a:r>
            <a:r>
              <a:rPr lang="bn-IN" sz="2800" dirty="0" smtClean="0">
                <a:latin typeface="NikoshBAN" panose="02000000000000000000" pitchFamily="2" charset="0"/>
                <a:cs typeface="NikoshBAN" panose="02000000000000000000" pitchFamily="2" charset="0"/>
              </a:rPr>
              <a:t>ভালোমন্দ উভয় </a:t>
            </a:r>
            <a:r>
              <a:rPr lang="bn-IN" sz="2800" dirty="0">
                <a:latin typeface="NikoshBAN" panose="02000000000000000000" pitchFamily="2" charset="0"/>
                <a:cs typeface="NikoshBAN" panose="02000000000000000000" pitchFamily="2" charset="0"/>
              </a:rPr>
              <a:t>ক্ষেত্রই দেবতাদের দ্বারা </a:t>
            </a:r>
            <a:r>
              <a:rPr lang="bn-IN" sz="2800" dirty="0" smtClean="0">
                <a:latin typeface="NikoshBAN" panose="02000000000000000000" pitchFamily="2" charset="0"/>
                <a:cs typeface="NikoshBAN" panose="02000000000000000000" pitchFamily="2" charset="0"/>
              </a:rPr>
              <a:t>নিয়ন্ত্রিত হয়। সুমেরীয়দের </a:t>
            </a:r>
            <a:r>
              <a:rPr lang="bn-IN" sz="2800" dirty="0">
                <a:latin typeface="NikoshBAN" panose="02000000000000000000" pitchFamily="2" charset="0"/>
                <a:cs typeface="NikoshBAN" panose="02000000000000000000" pitchFamily="2" charset="0"/>
              </a:rPr>
              <a:t>ধর্ম বিশ্বাস ছিল </a:t>
            </a:r>
            <a:r>
              <a:rPr lang="bn-IN" sz="2800" dirty="0" smtClean="0">
                <a:latin typeface="NikoshBAN" panose="02000000000000000000" pitchFamily="2" charset="0"/>
                <a:cs typeface="NikoshBAN" panose="02000000000000000000" pitchFamily="2" charset="0"/>
              </a:rPr>
              <a:t>ইহজাগতিক পরকালে তারা বিশ্বাস করত না। তাদের ধর্মমন্দিরকে ‘</a:t>
            </a:r>
            <a:r>
              <a:rPr lang="bn-IN" sz="2800" b="1" dirty="0" smtClean="0">
                <a:latin typeface="NikoshBAN" panose="02000000000000000000" pitchFamily="2" charset="0"/>
                <a:cs typeface="NikoshBAN" panose="02000000000000000000" pitchFamily="2" charset="0"/>
              </a:rPr>
              <a:t>জিগুরাত’ </a:t>
            </a:r>
            <a:r>
              <a:rPr lang="bn-IN" sz="2800" dirty="0" smtClean="0">
                <a:latin typeface="NikoshBAN" panose="02000000000000000000" pitchFamily="2" charset="0"/>
                <a:cs typeface="NikoshBAN" panose="02000000000000000000" pitchFamily="2" charset="0"/>
              </a:rPr>
              <a:t>বলা হত। </a:t>
            </a:r>
            <a:endParaRPr lang="bn-IN" sz="2800" dirty="0">
              <a:latin typeface="NikoshBAN" panose="02000000000000000000" pitchFamily="2" charset="0"/>
              <a:cs typeface="NikoshBAN" panose="02000000000000000000" pitchFamily="2" charset="0"/>
            </a:endParaRPr>
          </a:p>
        </p:txBody>
      </p:sp>
      <p:sp>
        <p:nvSpPr>
          <p:cNvPr id="4" name="Teardrop 3"/>
          <p:cNvSpPr/>
          <p:nvPr/>
        </p:nvSpPr>
        <p:spPr>
          <a:xfrm>
            <a:off x="329783" y="161147"/>
            <a:ext cx="2533338" cy="659567"/>
          </a:xfrm>
          <a:prstGeom prst="teardrop">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C00000"/>
                </a:solidFill>
                <a:latin typeface="NikoshBAN" panose="02000000000000000000" pitchFamily="2" charset="0"/>
                <a:cs typeface="NikoshBAN" panose="02000000000000000000" pitchFamily="2" charset="0"/>
              </a:rPr>
              <a:t>ধর্ম বিশ্বাস</a:t>
            </a:r>
            <a:endParaRPr lang="en-US" sz="4000" dirty="0">
              <a:solidFill>
                <a:srgbClr val="C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4340" y="874272"/>
            <a:ext cx="1847850" cy="215374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419" y="874271"/>
            <a:ext cx="1609725" cy="215374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986" y="820714"/>
            <a:ext cx="1847850" cy="2222290"/>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0109" r="19563"/>
          <a:stretch/>
        </p:blipFill>
        <p:spPr>
          <a:xfrm>
            <a:off x="4051130" y="898317"/>
            <a:ext cx="1723869" cy="214468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0417" y="794479"/>
            <a:ext cx="1749517" cy="224852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4891" y="794478"/>
            <a:ext cx="1734330" cy="2233535"/>
          </a:xfrm>
          <a:prstGeom prst="rect">
            <a:avLst/>
          </a:prstGeom>
        </p:spPr>
      </p:pic>
      <p:sp>
        <p:nvSpPr>
          <p:cNvPr id="12" name="TextBox 11"/>
          <p:cNvSpPr txBox="1"/>
          <p:nvPr/>
        </p:nvSpPr>
        <p:spPr>
          <a:xfrm>
            <a:off x="329783" y="3075010"/>
            <a:ext cx="1333850" cy="584775"/>
          </a:xfrm>
          <a:prstGeom prst="rect">
            <a:avLst/>
          </a:prstGeom>
          <a:blipFill>
            <a:blip r:embed="rId8"/>
            <a:tile tx="0" ty="0" sx="100000" sy="100000" flip="none" algn="tl"/>
          </a:blipFill>
        </p:spPr>
        <p:txBody>
          <a:bodyPr wrap="square" rtlCol="0">
            <a:spAutoFit/>
          </a:bodyPr>
          <a:lstStyle/>
          <a:p>
            <a:r>
              <a:rPr lang="bn-IN" sz="3200" b="1" dirty="0">
                <a:latin typeface="NikoshBAN" panose="02000000000000000000" pitchFamily="2" charset="0"/>
                <a:cs typeface="NikoshBAN" panose="02000000000000000000" pitchFamily="2" charset="0"/>
              </a:rPr>
              <a:t>জিগুরাত</a:t>
            </a:r>
            <a:endParaRPr lang="en-US" sz="3200" dirty="0"/>
          </a:p>
        </p:txBody>
      </p:sp>
      <p:sp>
        <p:nvSpPr>
          <p:cNvPr id="13" name="TextBox 12"/>
          <p:cNvSpPr txBox="1"/>
          <p:nvPr/>
        </p:nvSpPr>
        <p:spPr>
          <a:xfrm>
            <a:off x="10762937" y="3045031"/>
            <a:ext cx="764499" cy="584775"/>
          </a:xfrm>
          <a:prstGeom prst="rect">
            <a:avLst/>
          </a:prstGeom>
          <a:blipFill>
            <a:blip r:embed="rId9"/>
            <a:tile tx="0" ty="0" sx="100000" sy="100000" flip="none" algn="tl"/>
          </a:blipFill>
        </p:spPr>
        <p:txBody>
          <a:bodyPr wrap="square" rtlCol="0">
            <a:spAutoFit/>
          </a:bodyPr>
          <a:lstStyle/>
          <a:p>
            <a:r>
              <a:rPr lang="bn-IN" sz="3200" b="1" dirty="0">
                <a:latin typeface="NikoshBAN" panose="02000000000000000000" pitchFamily="2" charset="0"/>
                <a:cs typeface="NikoshBAN" panose="02000000000000000000" pitchFamily="2" charset="0"/>
              </a:rPr>
              <a:t>আনু</a:t>
            </a:r>
            <a:endParaRPr lang="en-US" sz="3200" dirty="0"/>
          </a:p>
        </p:txBody>
      </p:sp>
      <p:sp>
        <p:nvSpPr>
          <p:cNvPr id="14" name="TextBox 13"/>
          <p:cNvSpPr txBox="1"/>
          <p:nvPr/>
        </p:nvSpPr>
        <p:spPr>
          <a:xfrm>
            <a:off x="6407202" y="3045031"/>
            <a:ext cx="1199213" cy="584775"/>
          </a:xfrm>
          <a:prstGeom prst="rect">
            <a:avLst/>
          </a:prstGeom>
          <a:blipFill>
            <a:blip r:embed="rId10"/>
            <a:tile tx="0" ty="0" sx="100000" sy="100000" flip="none" algn="tl"/>
          </a:blipFill>
        </p:spPr>
        <p:txBody>
          <a:bodyPr wrap="square" rtlCol="0">
            <a:spAutoFit/>
          </a:bodyPr>
          <a:lstStyle/>
          <a:p>
            <a:r>
              <a:rPr lang="bn-IN" sz="3200" b="1" dirty="0">
                <a:latin typeface="NikoshBAN" panose="02000000000000000000" pitchFamily="2" charset="0"/>
                <a:cs typeface="NikoshBAN" panose="02000000000000000000" pitchFamily="2" charset="0"/>
              </a:rPr>
              <a:t>এনলিল</a:t>
            </a:r>
            <a:endParaRPr lang="en-US" sz="3200" dirty="0"/>
          </a:p>
        </p:txBody>
      </p:sp>
      <p:sp>
        <p:nvSpPr>
          <p:cNvPr id="15" name="TextBox 14"/>
          <p:cNvSpPr txBox="1"/>
          <p:nvPr/>
        </p:nvSpPr>
        <p:spPr>
          <a:xfrm>
            <a:off x="4286718" y="3075169"/>
            <a:ext cx="1109273" cy="584775"/>
          </a:xfrm>
          <a:prstGeom prst="rect">
            <a:avLst/>
          </a:prstGeom>
          <a:blipFill>
            <a:blip r:embed="rId11"/>
            <a:tile tx="0" ty="0" sx="100000" sy="100000" flip="none" algn="tl"/>
          </a:blipFill>
        </p:spPr>
        <p:txBody>
          <a:bodyPr wrap="square" rtlCol="0">
            <a:spAutoFit/>
          </a:bodyPr>
          <a:lstStyle/>
          <a:p>
            <a:r>
              <a:rPr lang="bn-IN" sz="3200" b="1" dirty="0">
                <a:latin typeface="NikoshBAN" panose="02000000000000000000" pitchFamily="2" charset="0"/>
                <a:cs typeface="NikoshBAN" panose="02000000000000000000" pitchFamily="2" charset="0"/>
              </a:rPr>
              <a:t>ইনাননা</a:t>
            </a:r>
            <a:endParaRPr lang="en-US" sz="3200" dirty="0"/>
          </a:p>
        </p:txBody>
      </p:sp>
      <p:sp>
        <p:nvSpPr>
          <p:cNvPr id="16" name="TextBox 15"/>
          <p:cNvSpPr txBox="1"/>
          <p:nvPr/>
        </p:nvSpPr>
        <p:spPr>
          <a:xfrm>
            <a:off x="2406586" y="3074544"/>
            <a:ext cx="1088229" cy="584775"/>
          </a:xfrm>
          <a:prstGeom prst="rect">
            <a:avLst/>
          </a:prstGeom>
          <a:blipFill>
            <a:blip r:embed="rId8"/>
            <a:tile tx="0" ty="0" sx="100000" sy="100000" flip="none" algn="tl"/>
          </a:blipFill>
        </p:spPr>
        <p:txBody>
          <a:bodyPr wrap="square" rtlCol="0">
            <a:spAutoFit/>
          </a:bodyPr>
          <a:lstStyle/>
          <a:p>
            <a:r>
              <a:rPr lang="bn-IN" sz="3200" b="1" dirty="0">
                <a:latin typeface="NikoshBAN" panose="02000000000000000000" pitchFamily="2" charset="0"/>
                <a:cs typeface="NikoshBAN" panose="02000000000000000000" pitchFamily="2" charset="0"/>
              </a:rPr>
              <a:t>নারগল</a:t>
            </a:r>
            <a:endParaRPr lang="en-US" sz="3200" dirty="0"/>
          </a:p>
        </p:txBody>
      </p:sp>
      <p:sp>
        <p:nvSpPr>
          <p:cNvPr id="17" name="TextBox 16"/>
          <p:cNvSpPr txBox="1"/>
          <p:nvPr/>
        </p:nvSpPr>
        <p:spPr>
          <a:xfrm>
            <a:off x="8482753" y="3058126"/>
            <a:ext cx="1436714" cy="584775"/>
          </a:xfrm>
          <a:prstGeom prst="rect">
            <a:avLst/>
          </a:prstGeom>
          <a:blipFill>
            <a:blip r:embed="rId12"/>
            <a:tile tx="0" ty="0" sx="100000" sy="100000" flip="none" algn="tl"/>
          </a:blipFill>
        </p:spPr>
        <p:txBody>
          <a:bodyPr wrap="square" rtlCol="0">
            <a:spAutoFit/>
          </a:bodyPr>
          <a:lstStyle/>
          <a:p>
            <a:r>
              <a:rPr lang="bn-IN" sz="3200" b="1" dirty="0" smtClean="0">
                <a:latin typeface="NikoshBAN" panose="02000000000000000000" pitchFamily="2" charset="0"/>
                <a:cs typeface="NikoshBAN" panose="02000000000000000000" pitchFamily="2" charset="0"/>
              </a:rPr>
              <a:t>আশেরাহ </a:t>
            </a:r>
            <a:endParaRPr lang="en-US" sz="3200" b="1" dirty="0">
              <a:latin typeface="NikoshBAN" panose="02000000000000000000" pitchFamily="2" charset="0"/>
              <a:cs typeface="NikoshBAN" panose="02000000000000000000" pitchFamily="2" charset="0"/>
            </a:endParaRPr>
          </a:p>
        </p:txBody>
      </p:sp>
      <p:sp>
        <p:nvSpPr>
          <p:cNvPr id="18" name="TextBox 17"/>
          <p:cNvSpPr txBox="1"/>
          <p:nvPr/>
        </p:nvSpPr>
        <p:spPr>
          <a:xfrm>
            <a:off x="179881" y="767754"/>
            <a:ext cx="11872210" cy="5951096"/>
          </a:xfrm>
          <a:prstGeom prst="rect">
            <a:avLst/>
          </a:prstGeom>
          <a:noFill/>
          <a:ln w="28575">
            <a:solidFill>
              <a:schemeClr val="tx1"/>
            </a:solidFill>
            <a:prstDash val="dash"/>
          </a:ln>
          <a:effectLst>
            <a:glow rad="101600">
              <a:schemeClr val="accent6">
                <a:satMod val="175000"/>
                <a:alpha val="40000"/>
              </a:schemeClr>
            </a:glow>
          </a:effectLst>
        </p:spPr>
        <p:txBody>
          <a:bodyPr wrap="square" rtlCol="0">
            <a:spAutoFit/>
          </a:bodyPr>
          <a:lstStyle/>
          <a:p>
            <a:endParaRPr lang="en-US" dirty="0"/>
          </a:p>
        </p:txBody>
      </p:sp>
    </p:spTree>
    <p:extLst>
      <p:ext uri="{BB962C8B-B14F-4D97-AF65-F5344CB8AC3E}">
        <p14:creationId xmlns:p14="http://schemas.microsoft.com/office/powerpoint/2010/main" val="24876135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ssolv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strips(down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
                                            <p:bg/>
                                          </p:spTgt>
                                        </p:tgtEl>
                                        <p:attrNameLst>
                                          <p:attrName>style.visibility</p:attrName>
                                        </p:attrNameLst>
                                      </p:cBhvr>
                                      <p:to>
                                        <p:strVal val="visible"/>
                                      </p:to>
                                    </p:set>
                                    <p:anim calcmode="lin" valueType="num">
                                      <p:cBhvr additive="base">
                                        <p:cTn id="61" dur="500" fill="hold"/>
                                        <p:tgtEl>
                                          <p:spTgt spid="2">
                                            <p:bg/>
                                          </p:spTgt>
                                        </p:tgtEl>
                                        <p:attrNameLst>
                                          <p:attrName>ppt_x</p:attrName>
                                        </p:attrNameLst>
                                      </p:cBhvr>
                                      <p:tavLst>
                                        <p:tav tm="0">
                                          <p:val>
                                            <p:strVal val="0-#ppt_w/2"/>
                                          </p:val>
                                        </p:tav>
                                        <p:tav tm="100000">
                                          <p:val>
                                            <p:strVal val="#ppt_x"/>
                                          </p:val>
                                        </p:tav>
                                      </p:tavLst>
                                    </p:anim>
                                    <p:anim calcmode="lin" valueType="num">
                                      <p:cBhvr additive="base">
                                        <p:cTn id="62" dur="500" fill="hold"/>
                                        <p:tgtEl>
                                          <p:spTgt spid="2">
                                            <p:bg/>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txEl>
                                              <p:pRg st="0" end="0"/>
                                            </p:txEl>
                                          </p:spTgt>
                                        </p:tgtEl>
                                        <p:attrNameLst>
                                          <p:attrName>style.visibility</p:attrName>
                                        </p:attrNameLst>
                                      </p:cBhvr>
                                      <p:to>
                                        <p:strVal val="visible"/>
                                      </p:to>
                                    </p:set>
                                    <p:anim calcmode="lin" valueType="num">
                                      <p:cBhvr additive="base">
                                        <p:cTn id="6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12" grpId="0" animBg="1"/>
      <p:bldP spid="13" grpId="0" animBg="1"/>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893" y="4149073"/>
            <a:ext cx="11198474" cy="2246769"/>
          </a:xfrm>
          <a:prstGeom prst="rect">
            <a:avLst/>
          </a:prstGeom>
          <a:solidFill>
            <a:srgbClr val="FFC000"/>
          </a:solidFill>
        </p:spPr>
        <p:txBody>
          <a:bodyPr wrap="square" rtlCol="0">
            <a:spAutoFit/>
          </a:bodyPr>
          <a:lstStyle/>
          <a:p>
            <a:r>
              <a:rPr lang="bn-IN" sz="2800" b="1" dirty="0" smtClean="0">
                <a:latin typeface="NikoshBAN" panose="02000000000000000000" pitchFamily="2" charset="0"/>
                <a:cs typeface="NikoshBAN" panose="02000000000000000000" pitchFamily="2" charset="0"/>
              </a:rPr>
              <a:t>‘কিউ</a:t>
            </a:r>
            <a:r>
              <a:rPr lang="en-US" sz="2800" b="1" dirty="0" err="1" smtClean="0">
                <a:latin typeface="NikoshBAN" panose="02000000000000000000" pitchFamily="2" charset="0"/>
                <a:cs typeface="NikoshBAN" panose="02000000000000000000" pitchFamily="2" charset="0"/>
              </a:rPr>
              <a:t>নিফর্ম</a:t>
            </a:r>
            <a:r>
              <a:rPr lang="en-US" sz="2800" b="1" dirty="0" smtClean="0">
                <a:latin typeface="NikoshBAN" panose="02000000000000000000" pitchFamily="2" charset="0"/>
                <a:cs typeface="NikoshBAN" panose="02000000000000000000" pitchFamily="2" charset="0"/>
              </a:rPr>
              <a:t>’</a:t>
            </a:r>
            <a:r>
              <a:rPr lang="bn-IN" sz="2800" b="1" dirty="0" smtClean="0">
                <a:latin typeface="NikoshBAN" panose="02000000000000000000" pitchFamily="2" charset="0"/>
                <a:cs typeface="NikoshBAN" panose="02000000000000000000" pitchFamily="2" charset="0"/>
              </a:rPr>
              <a:t> বা কীলকাকর </a:t>
            </a:r>
            <a:r>
              <a:rPr lang="bn-IN" sz="2800" dirty="0" smtClean="0">
                <a:latin typeface="NikoshBAN" panose="02000000000000000000" pitchFamily="2" charset="0"/>
                <a:cs typeface="NikoshBAN" panose="02000000000000000000" pitchFamily="2" charset="0"/>
              </a:rPr>
              <a:t>নামের সুমেরীয়রা </a:t>
            </a:r>
            <a:r>
              <a:rPr lang="bn-IN" sz="2800" dirty="0">
                <a:latin typeface="NikoshBAN" panose="02000000000000000000" pitchFamily="2" charset="0"/>
                <a:cs typeface="NikoshBAN" panose="02000000000000000000" pitchFamily="2" charset="0"/>
              </a:rPr>
              <a:t>উন্নত মানের লিখন </a:t>
            </a:r>
            <a:r>
              <a:rPr lang="bn-IN" sz="2800" dirty="0" smtClean="0">
                <a:latin typeface="NikoshBAN" panose="02000000000000000000" pitchFamily="2" charset="0"/>
                <a:cs typeface="NikoshBAN" panose="02000000000000000000" pitchFamily="2" charset="0"/>
              </a:rPr>
              <a:t>পদ্ধতি আবিস্কার করেন। </a:t>
            </a:r>
            <a:r>
              <a:rPr lang="bn-IN" sz="2800" dirty="0">
                <a:latin typeface="NikoshBAN" panose="02000000000000000000" pitchFamily="2" charset="0"/>
                <a:cs typeface="NikoshBAN" panose="02000000000000000000" pitchFamily="2" charset="0"/>
              </a:rPr>
              <a:t>তারা বাম </a:t>
            </a:r>
            <a:r>
              <a:rPr lang="bn-IN" sz="2800" dirty="0" smtClean="0">
                <a:latin typeface="NikoshBAN" panose="02000000000000000000" pitchFamily="2" charset="0"/>
                <a:cs typeface="NikoshBAN" panose="02000000000000000000" pitchFamily="2" charset="0"/>
              </a:rPr>
              <a:t>থেকে ডান </a:t>
            </a:r>
            <a:r>
              <a:rPr lang="bn-IN" sz="2800" dirty="0">
                <a:latin typeface="NikoshBAN" panose="02000000000000000000" pitchFamily="2" charset="0"/>
                <a:cs typeface="NikoshBAN" panose="02000000000000000000" pitchFamily="2" charset="0"/>
              </a:rPr>
              <a:t>দিকে </a:t>
            </a:r>
            <a:r>
              <a:rPr lang="bn-IN" sz="2800" dirty="0" smtClean="0">
                <a:latin typeface="NikoshBAN" panose="02000000000000000000" pitchFamily="2" charset="0"/>
                <a:cs typeface="NikoshBAN" panose="02000000000000000000" pitchFamily="2" charset="0"/>
              </a:rPr>
              <a:t>লিখত এবং </a:t>
            </a:r>
            <a:r>
              <a:rPr lang="bn-IN" sz="2800" dirty="0">
                <a:latin typeface="NikoshBAN" panose="02000000000000000000" pitchFamily="2" charset="0"/>
                <a:cs typeface="NikoshBAN" panose="02000000000000000000" pitchFamily="2" charset="0"/>
              </a:rPr>
              <a:t>কাদামাটির শ্লেটে খাগের </a:t>
            </a:r>
            <a:r>
              <a:rPr lang="bn-IN" sz="2800" dirty="0" smtClean="0">
                <a:latin typeface="NikoshBAN" panose="02000000000000000000" pitchFamily="2" charset="0"/>
                <a:cs typeface="NikoshBAN" panose="02000000000000000000" pitchFamily="2" charset="0"/>
              </a:rPr>
              <a:t>কলম</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Reed Pen)</a:t>
            </a:r>
            <a:r>
              <a:rPr lang="bn-IN" sz="2800" dirty="0" smtClean="0">
                <a:latin typeface="NikoshBAN" panose="02000000000000000000" pitchFamily="2" charset="0"/>
                <a:cs typeface="NikoshBAN" panose="02000000000000000000" pitchFamily="2" charset="0"/>
              </a:rPr>
              <a:t> দিয়ে </a:t>
            </a:r>
            <a:r>
              <a:rPr lang="bn-IN" sz="2800" dirty="0">
                <a:latin typeface="NikoshBAN" panose="02000000000000000000" pitchFamily="2" charset="0"/>
                <a:cs typeface="NikoshBAN" panose="02000000000000000000" pitchFamily="2" charset="0"/>
              </a:rPr>
              <a:t>কৌণিক রেখা </a:t>
            </a:r>
            <a:r>
              <a:rPr lang="bn-IN" sz="2800" dirty="0" smtClean="0">
                <a:latin typeface="NikoshBAN" panose="02000000000000000000" pitchFamily="2" charset="0"/>
                <a:cs typeface="NikoshBAN" panose="02000000000000000000" pitchFamily="2" charset="0"/>
              </a:rPr>
              <a:t>ফুটিয়ে </a:t>
            </a:r>
            <a:r>
              <a:rPr lang="bn-IN" sz="2800" dirty="0">
                <a:latin typeface="NikoshBAN" panose="02000000000000000000" pitchFamily="2" charset="0"/>
                <a:cs typeface="NikoshBAN" panose="02000000000000000000" pitchFamily="2" charset="0"/>
              </a:rPr>
              <a:t>তুলত। </a:t>
            </a:r>
            <a:r>
              <a:rPr lang="en-US" sz="2800" dirty="0" err="1" smtClean="0">
                <a:latin typeface="NikoshBAN" panose="02000000000000000000" pitchFamily="2" charset="0"/>
                <a:cs typeface="NikoshBAN" panose="02000000000000000000" pitchFamily="2" charset="0"/>
              </a:rPr>
              <a:t>খাঁজকাটা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চিহ্নগুলো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দেখতে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অনেকটা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তীরের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মতো</a:t>
            </a:r>
            <a:r>
              <a:rPr lang="en-US" sz="2800"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কিউনিফর্মকে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বলা</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অক্ষরভিত্তিক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চিত্রলিপি</a:t>
            </a:r>
            <a:r>
              <a:rPr lang="en-US" sz="2800" dirty="0" smtClean="0">
                <a:latin typeface="NikoshBAN" panose="02000000000000000000" pitchFamily="2" charset="0"/>
                <a:cs typeface="NikoshBAN" panose="02000000000000000000" pitchFamily="2" charset="0"/>
              </a:rPr>
              <a:t>।</a:t>
            </a:r>
            <a:r>
              <a:rPr lang="bn-IN" sz="2800" dirty="0">
                <a:latin typeface="NikoshBAN" panose="02000000000000000000" pitchFamily="2" charset="0"/>
                <a:cs typeface="NikoshBAN" panose="02000000000000000000" pitchFamily="2" charset="0"/>
              </a:rPr>
              <a:t> এ</a:t>
            </a:r>
            <a:r>
              <a:rPr lang="en-US" sz="2800" dirty="0">
                <a:latin typeface="NikoshBAN" panose="02000000000000000000" pitchFamily="2" charset="0"/>
                <a:cs typeface="NikoshBAN" panose="02000000000000000000" pitchFamily="2" charset="0"/>
              </a:rPr>
              <a:t> </a:t>
            </a:r>
            <a:r>
              <a:rPr lang="bn-IN" sz="2800" dirty="0">
                <a:latin typeface="NikoshBAN" panose="02000000000000000000" pitchFamily="2" charset="0"/>
                <a:cs typeface="NikoshBAN" panose="02000000000000000000" pitchFamily="2" charset="0"/>
              </a:rPr>
              <a:t>চিত্রলিপি একপর্যায়ে শব্দ লিপিতে রূপান্তরিত হয়।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সুমেরীয়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ভাষায়</a:t>
            </a:r>
            <a:r>
              <a:rPr lang="en-US" sz="2800" dirty="0" smtClean="0">
                <a:latin typeface="NikoshBAN" panose="02000000000000000000" pitchFamily="2" charset="0"/>
                <a:cs typeface="NikoshBAN" panose="02000000000000000000" pitchFamily="2" charset="0"/>
              </a:rPr>
              <a:t> </a:t>
            </a:r>
            <a:r>
              <a:rPr lang="en-US" sz="2800" b="1" dirty="0" smtClean="0">
                <a:latin typeface="NikoshBAN" panose="02000000000000000000" pitchFamily="2" charset="0"/>
                <a:cs typeface="NikoshBAN" panose="02000000000000000000" pitchFamily="2" charset="0"/>
              </a:rPr>
              <a:t>৫০০</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এর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বেশী</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কীলকাকর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সাংক্ষেতিক</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চিহ্নের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সন্ধান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পাওয়া</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যায়</a:t>
            </a:r>
            <a:r>
              <a:rPr lang="en-US" sz="2800" dirty="0" smtClean="0">
                <a:latin typeface="NikoshBAN" panose="02000000000000000000" pitchFamily="2" charset="0"/>
                <a:cs typeface="NikoshBAN" panose="02000000000000000000" pitchFamily="2" charset="0"/>
              </a:rPr>
              <a:t>।</a:t>
            </a:r>
            <a:endParaRPr lang="bn-IN" sz="2800" dirty="0">
              <a:latin typeface="NikoshBAN" panose="02000000000000000000" pitchFamily="2" charset="0"/>
              <a:cs typeface="NikoshBAN" panose="02000000000000000000" pitchFamily="2" charset="0"/>
            </a:endParaRPr>
          </a:p>
        </p:txBody>
      </p:sp>
      <p:sp>
        <p:nvSpPr>
          <p:cNvPr id="3" name="Regular Pentagon 2"/>
          <p:cNvSpPr/>
          <p:nvPr/>
        </p:nvSpPr>
        <p:spPr>
          <a:xfrm>
            <a:off x="4054427" y="303005"/>
            <a:ext cx="3417758" cy="809469"/>
          </a:xfrm>
          <a:prstGeom prst="pentag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লিখন পদ্ধতি</a:t>
            </a:r>
            <a:endParaRPr lang="en-US" sz="4000" dirty="0">
              <a:solidFill>
                <a:schemeClr val="tx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893" y="1289153"/>
            <a:ext cx="3509533" cy="26832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9875" y="1289154"/>
            <a:ext cx="3933492" cy="26832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2235" y="1289153"/>
            <a:ext cx="3417758" cy="2683241"/>
          </a:xfrm>
          <a:prstGeom prst="rect">
            <a:avLst/>
          </a:prstGeom>
        </p:spPr>
      </p:pic>
      <p:sp>
        <p:nvSpPr>
          <p:cNvPr id="7" name="TextBox 6"/>
          <p:cNvSpPr txBox="1"/>
          <p:nvPr/>
        </p:nvSpPr>
        <p:spPr>
          <a:xfrm>
            <a:off x="11857220" y="4826833"/>
            <a:ext cx="184731" cy="369332"/>
          </a:xfrm>
          <a:prstGeom prst="rect">
            <a:avLst/>
          </a:prstGeom>
          <a:noFill/>
        </p:spPr>
        <p:txBody>
          <a:bodyPr wrap="none" rtlCol="0">
            <a:spAutoFit/>
          </a:bodyPr>
          <a:lstStyle/>
          <a:p>
            <a:endParaRPr lang="en-US" dirty="0"/>
          </a:p>
        </p:txBody>
      </p:sp>
      <p:sp>
        <p:nvSpPr>
          <p:cNvPr id="8" name="TextBox 7"/>
          <p:cNvSpPr txBox="1"/>
          <p:nvPr/>
        </p:nvSpPr>
        <p:spPr>
          <a:xfrm>
            <a:off x="374754" y="1112474"/>
            <a:ext cx="11482466" cy="5423237"/>
          </a:xfrm>
          <a:prstGeom prst="rect">
            <a:avLst/>
          </a:prstGeom>
          <a:noFill/>
          <a:ln w="28575">
            <a:solidFill>
              <a:srgbClr val="00B050"/>
            </a:solidFill>
          </a:ln>
        </p:spPr>
        <p:txBody>
          <a:bodyPr wrap="square" rtlCol="0">
            <a:spAutoFit/>
          </a:bodyPr>
          <a:lstStyle/>
          <a:p>
            <a:endParaRPr lang="en-US" dirty="0"/>
          </a:p>
        </p:txBody>
      </p:sp>
    </p:spTree>
    <p:extLst>
      <p:ext uri="{BB962C8B-B14F-4D97-AF65-F5344CB8AC3E}">
        <p14:creationId xmlns:p14="http://schemas.microsoft.com/office/powerpoint/2010/main" val="891530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2">
                                            <p:bg/>
                                          </p:spTgt>
                                        </p:tgtEl>
                                        <p:attrNameLst>
                                          <p:attrName>style.visibility</p:attrName>
                                        </p:attrNameLst>
                                      </p:cBhvr>
                                      <p:to>
                                        <p:strVal val="visible"/>
                                      </p:to>
                                    </p:set>
                                    <p:anim calcmode="lin" valueType="num">
                                      <p:cBhvr>
                                        <p:cTn id="40" dur="1000" fill="hold"/>
                                        <p:tgtEl>
                                          <p:spTgt spid="2">
                                            <p:bg/>
                                          </p:spTgt>
                                        </p:tgtEl>
                                        <p:attrNameLst>
                                          <p:attrName>ppt_w</p:attrName>
                                        </p:attrNameLst>
                                      </p:cBhvr>
                                      <p:tavLst>
                                        <p:tav tm="0">
                                          <p:val>
                                            <p:strVal val="#ppt_w+.3"/>
                                          </p:val>
                                        </p:tav>
                                        <p:tav tm="100000">
                                          <p:val>
                                            <p:strVal val="#ppt_w"/>
                                          </p:val>
                                        </p:tav>
                                      </p:tavLst>
                                    </p:anim>
                                    <p:anim calcmode="lin" valueType="num">
                                      <p:cBhvr>
                                        <p:cTn id="41" dur="1000" fill="hold"/>
                                        <p:tgtEl>
                                          <p:spTgt spid="2">
                                            <p:bg/>
                                          </p:spTgt>
                                        </p:tgtEl>
                                        <p:attrNameLst>
                                          <p:attrName>ppt_h</p:attrName>
                                        </p:attrNameLst>
                                      </p:cBhvr>
                                      <p:tavLst>
                                        <p:tav tm="0">
                                          <p:val>
                                            <p:strVal val="#ppt_h"/>
                                          </p:val>
                                        </p:tav>
                                        <p:tav tm="100000">
                                          <p:val>
                                            <p:strVal val="#ppt_h"/>
                                          </p:val>
                                        </p:tav>
                                      </p:tavLst>
                                    </p:anim>
                                    <p:animEffect transition="in" filter="fade">
                                      <p:cBhvr>
                                        <p:cTn id="42" dur="1000"/>
                                        <p:tgtEl>
                                          <p:spTgt spid="2">
                                            <p:bg/>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 calcmode="lin" valueType="num">
                                      <p:cBhvr>
                                        <p:cTn id="47" dur="10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4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4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635117" y="183627"/>
            <a:ext cx="3912432" cy="1199213"/>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accent2">
                    <a:lumMod val="7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সুমেরীয় সাহিত্য</a:t>
            </a:r>
            <a:endParaRPr lang="en-US" sz="4000" dirty="0">
              <a:solidFill>
                <a:schemeClr val="accent2">
                  <a:lumMod val="75000"/>
                </a:schemeClr>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7155" y="1669524"/>
            <a:ext cx="3755034" cy="4041728"/>
          </a:xfrm>
          <a:prstGeom prst="rect">
            <a:avLst/>
          </a:prstGeom>
        </p:spPr>
      </p:pic>
      <p:sp>
        <p:nvSpPr>
          <p:cNvPr id="5" name="Snip Diagonal Corner Rectangle 4"/>
          <p:cNvSpPr/>
          <p:nvPr/>
        </p:nvSpPr>
        <p:spPr>
          <a:xfrm>
            <a:off x="284812" y="1669524"/>
            <a:ext cx="7719936" cy="4613226"/>
          </a:xfrm>
          <a:prstGeom prst="snip2Diag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atin typeface="NikoshBAN" panose="02000000000000000000" pitchFamily="2" charset="0"/>
                <a:cs typeface="NikoshBAN" panose="02000000000000000000" pitchFamily="2" charset="0"/>
              </a:rPr>
              <a:t>লিখন পদ্ধতির আবিষ্কারের ফলে সুমেরী</a:t>
            </a:r>
            <a:r>
              <a:rPr lang="en-US" sz="3200" dirty="0">
                <a:latin typeface="NikoshBAN" panose="02000000000000000000" pitchFamily="2" charset="0"/>
                <a:cs typeface="NikoshBAN" panose="02000000000000000000" pitchFamily="2" charset="0"/>
              </a:rPr>
              <a:t>য়</a:t>
            </a:r>
            <a:r>
              <a:rPr lang="bn-IN" sz="3200" dirty="0">
                <a:latin typeface="NikoshBAN" panose="02000000000000000000" pitchFamily="2" charset="0"/>
                <a:cs typeface="NikoshBAN" panose="02000000000000000000" pitchFamily="2" charset="0"/>
              </a:rPr>
              <a:t>রা সাহিত্য রচনা</a:t>
            </a:r>
            <a:r>
              <a:rPr lang="en-US" sz="3200" dirty="0">
                <a:latin typeface="NikoshBAN" panose="02000000000000000000" pitchFamily="2" charset="0"/>
                <a:cs typeface="NikoshBAN" panose="02000000000000000000" pitchFamily="2" charset="0"/>
              </a:rPr>
              <a:t>য়</a:t>
            </a:r>
            <a:r>
              <a:rPr lang="bn-IN" sz="3200" dirty="0">
                <a:latin typeface="NikoshBAN" panose="02000000000000000000" pitchFamily="2" charset="0"/>
                <a:cs typeface="NikoshBAN" panose="02000000000000000000" pitchFamily="2" charset="0"/>
              </a:rPr>
              <a:t> উদ্যোগী হ</a:t>
            </a:r>
            <a:r>
              <a:rPr lang="en-US" sz="3200" dirty="0">
                <a:latin typeface="NikoshBAN" panose="02000000000000000000" pitchFamily="2" charset="0"/>
                <a:cs typeface="NikoshBAN" panose="02000000000000000000" pitchFamily="2" charset="0"/>
              </a:rPr>
              <a:t>য়</a:t>
            </a:r>
            <a:r>
              <a:rPr lang="bn-IN" sz="3200" dirty="0">
                <a:latin typeface="NikoshBAN" panose="02000000000000000000" pitchFamily="2" charset="0"/>
                <a:cs typeface="NikoshBAN" panose="02000000000000000000" pitchFamily="2" charset="0"/>
              </a:rPr>
              <a:t>। তাদের বেশিরভাগ সাহিত্য ছিল পৌরাণিক কাহিনী নির্ভর। এ সব কাহিনীতে প্রাচীন রাজাদের সাথে দেবতাদের সম্পর্ক তৈরি করা হয়েছিল। ধর্মচিন্তার ক্ষেত্রেও এসব সাহিত্যের সম্পর্ক বিদ্যমান। এসব সাহিত্যের মধ্যে বিখ্যাত </a:t>
            </a:r>
            <a:r>
              <a:rPr lang="bn-IN" sz="3200" dirty="0">
                <a:solidFill>
                  <a:srgbClr val="FFFF00"/>
                </a:solidFill>
                <a:latin typeface="NikoshBAN" panose="02000000000000000000" pitchFamily="2" charset="0"/>
                <a:cs typeface="NikoshBAN" panose="02000000000000000000" pitchFamily="2" charset="0"/>
              </a:rPr>
              <a:t>“প্লাবনের মহাকাব্য</a:t>
            </a:r>
            <a:r>
              <a:rPr lang="bn-IN" sz="3200" dirty="0" smtClean="0">
                <a:solidFill>
                  <a:srgbClr val="FFFF00"/>
                </a:solidFill>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এছাড়াও ইউরুকের কিংবদন্তি রাজা </a:t>
            </a:r>
            <a:r>
              <a:rPr lang="bn-IN" sz="3200" dirty="0" smtClean="0">
                <a:latin typeface="NikoshBAN" panose="02000000000000000000" pitchFamily="2" charset="0"/>
                <a:cs typeface="NikoshBAN" panose="02000000000000000000" pitchFamily="2" charset="0"/>
              </a:rPr>
              <a:t>গিলগামেশকে </a:t>
            </a:r>
            <a:r>
              <a:rPr lang="bn-IN" sz="3200" dirty="0">
                <a:latin typeface="NikoshBAN" panose="02000000000000000000" pitchFamily="2" charset="0"/>
                <a:cs typeface="NikoshBAN" panose="02000000000000000000" pitchFamily="2" charset="0"/>
              </a:rPr>
              <a:t>কেন্দ্র করে প্রাচীন রূপকথার সবচেয়ে বেশি আকর্ষণী</a:t>
            </a:r>
            <a:r>
              <a:rPr lang="en-US" sz="3200" dirty="0">
                <a:latin typeface="NikoshBAN" panose="02000000000000000000" pitchFamily="2" charset="0"/>
                <a:cs typeface="NikoshBAN" panose="02000000000000000000" pitchFamily="2" charset="0"/>
              </a:rPr>
              <a:t>য়</a:t>
            </a:r>
            <a:r>
              <a:rPr lang="bn-IN" sz="3200" dirty="0">
                <a:latin typeface="NikoshBAN" panose="02000000000000000000" pitchFamily="2" charset="0"/>
                <a:cs typeface="NikoshBAN" panose="02000000000000000000" pitchFamily="2" charset="0"/>
              </a:rPr>
              <a:t> </a:t>
            </a:r>
            <a:r>
              <a:rPr lang="bn-IN" sz="3200" dirty="0">
                <a:solidFill>
                  <a:srgbClr val="FFFF00"/>
                </a:solidFill>
                <a:latin typeface="NikoshBAN" panose="02000000000000000000" pitchFamily="2" charset="0"/>
                <a:cs typeface="NikoshBAN" panose="02000000000000000000" pitchFamily="2" charset="0"/>
              </a:rPr>
              <a:t>“গিলগামেশ মহাকাব্য” </a:t>
            </a:r>
            <a:r>
              <a:rPr lang="bn-IN" sz="3200" dirty="0">
                <a:latin typeface="NikoshBAN" panose="02000000000000000000" pitchFamily="2" charset="0"/>
                <a:cs typeface="NikoshBAN" panose="02000000000000000000" pitchFamily="2" charset="0"/>
              </a:rPr>
              <a:t>লিখিত হয়েছিল ।  </a:t>
            </a:r>
          </a:p>
        </p:txBody>
      </p:sp>
      <p:sp>
        <p:nvSpPr>
          <p:cNvPr id="6" name="TextBox 5"/>
          <p:cNvSpPr txBox="1"/>
          <p:nvPr/>
        </p:nvSpPr>
        <p:spPr>
          <a:xfrm>
            <a:off x="9102777" y="5636419"/>
            <a:ext cx="1843790" cy="646331"/>
          </a:xfrm>
          <a:prstGeom prst="rect">
            <a:avLst/>
          </a:prstGeom>
          <a:noFill/>
        </p:spPr>
        <p:txBody>
          <a:bodyPr wrap="square" rtlCol="0">
            <a:spAutoFit/>
          </a:bodyPr>
          <a:lstStyle/>
          <a:p>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গিলগামেশ</a:t>
            </a:r>
            <a:endParaRPr lang="en-US" sz="3600" b="1" dirty="0">
              <a:effectLst>
                <a:outerShdw blurRad="38100" dist="38100" dir="2700000" algn="tl">
                  <a:srgbClr val="000000">
                    <a:alpha val="43137"/>
                  </a:srgbClr>
                </a:outerShdw>
              </a:effectLst>
            </a:endParaRPr>
          </a:p>
        </p:txBody>
      </p:sp>
      <p:sp>
        <p:nvSpPr>
          <p:cNvPr id="7" name="Snip Same Side Corner Rectangle 6"/>
          <p:cNvSpPr/>
          <p:nvPr/>
        </p:nvSpPr>
        <p:spPr>
          <a:xfrm>
            <a:off x="149902" y="1543987"/>
            <a:ext cx="11902190" cy="4931764"/>
          </a:xfrm>
          <a:prstGeom prst="snip2Same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509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bg/>
                                          </p:spTgt>
                                        </p:tgtEl>
                                        <p:attrNameLst>
                                          <p:attrName>style.visibility</p:attrName>
                                        </p:attrNameLst>
                                      </p:cBhvr>
                                      <p:to>
                                        <p:strVal val="visible"/>
                                      </p:to>
                                    </p:set>
                                    <p:anim by="(-#ppt_w*2)" calcmode="lin" valueType="num">
                                      <p:cBhvr rctx="PPT">
                                        <p:cTn id="7" dur="500" autoRev="1" fill="hold">
                                          <p:stCondLst>
                                            <p:cond delay="0"/>
                                          </p:stCondLst>
                                        </p:cTn>
                                        <p:tgtEl>
                                          <p:spTgt spid="5">
                                            <p:bg/>
                                          </p:spTgt>
                                        </p:tgtEl>
                                        <p:attrNameLst>
                                          <p:attrName>ppt_w</p:attrName>
                                        </p:attrNameLst>
                                      </p:cBhvr>
                                    </p:anim>
                                    <p:anim by="(#ppt_w*0.50)" calcmode="lin" valueType="num">
                                      <p:cBhvr>
                                        <p:cTn id="8" dur="500" decel="50000" autoRev="1" fill="hold">
                                          <p:stCondLst>
                                            <p:cond delay="0"/>
                                          </p:stCondLst>
                                        </p:cTn>
                                        <p:tgtEl>
                                          <p:spTgt spid="5">
                                            <p:bg/>
                                          </p:spTgt>
                                        </p:tgtEl>
                                        <p:attrNameLst>
                                          <p:attrName>ppt_x</p:attrName>
                                        </p:attrNameLst>
                                      </p:cBhvr>
                                    </p:anim>
                                    <p:anim from="(-#ppt_h/2)" to="(#ppt_y)" calcmode="lin" valueType="num">
                                      <p:cBhvr>
                                        <p:cTn id="9" dur="1000" fill="hold">
                                          <p:stCondLst>
                                            <p:cond delay="0"/>
                                          </p:stCondLst>
                                        </p:cTn>
                                        <p:tgtEl>
                                          <p:spTgt spid="5">
                                            <p:bg/>
                                          </p:spTgt>
                                        </p:tgtEl>
                                        <p:attrNameLst>
                                          <p:attrName>ppt_y</p:attrName>
                                        </p:attrNameLst>
                                      </p:cBhvr>
                                    </p:anim>
                                    <p:animRot by="21600000">
                                      <p:cBhvr>
                                        <p:cTn id="10" dur="1000" fill="hold">
                                          <p:stCondLst>
                                            <p:cond delay="0"/>
                                          </p:stCondLst>
                                        </p:cTn>
                                        <p:tgtEl>
                                          <p:spTgt spid="5">
                                            <p:bg/>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5">
                                            <p:txEl>
                                              <p:pRg st="0" end="0"/>
                                            </p:txEl>
                                          </p:spTgt>
                                        </p:tgtEl>
                                        <p:attrNameLst>
                                          <p:attrName>ppt_w</p:attrName>
                                        </p:attrNameLst>
                                      </p:cBhvr>
                                    </p:anim>
                                    <p:anim by="(#ppt_w*0.50)" calcmode="lin" valueType="num">
                                      <p:cBhvr>
                                        <p:cTn id="16" dur="500" decel="50000" autoRev="1" fill="hold">
                                          <p:stCondLst>
                                            <p:cond delay="0"/>
                                          </p:stCondLst>
                                        </p:cTn>
                                        <p:tgtEl>
                                          <p:spTgt spid="5">
                                            <p:txEl>
                                              <p:pRg st="0" end="0"/>
                                            </p:txEl>
                                          </p:spTgt>
                                        </p:tgtEl>
                                        <p:attrNameLst>
                                          <p:attrName>ppt_x</p:attrName>
                                        </p:attrNameLst>
                                      </p:cBhvr>
                                    </p:anim>
                                    <p:anim from="(-#ppt_h/2)" to="(#ppt_y)" calcmode="lin" valueType="num">
                                      <p:cBhvr>
                                        <p:cTn id="17" dur="1000" fill="hold">
                                          <p:stCondLst>
                                            <p:cond delay="0"/>
                                          </p:stCondLst>
                                        </p:cTn>
                                        <p:tgtEl>
                                          <p:spTgt spid="5">
                                            <p:txEl>
                                              <p:pRg st="0" end="0"/>
                                            </p:txEl>
                                          </p:spTgt>
                                        </p:tgtEl>
                                        <p:attrNameLst>
                                          <p:attrName>ppt_y</p:attrName>
                                        </p:attrNameLst>
                                      </p:cBhvr>
                                    </p:anim>
                                    <p:animRot by="21600000">
                                      <p:cBhvr>
                                        <p:cTn id="18" dur="1000" fill="hold">
                                          <p:stCondLst>
                                            <p:cond delay="0"/>
                                          </p:stCondLst>
                                        </p:cTn>
                                        <p:tgtEl>
                                          <p:spTgt spid="5">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Off-page Connector 2"/>
          <p:cNvSpPr/>
          <p:nvPr/>
        </p:nvSpPr>
        <p:spPr>
          <a:xfrm>
            <a:off x="1046811" y="315196"/>
            <a:ext cx="1726369" cy="1244184"/>
          </a:xfrm>
          <a:prstGeom prst="flowChartOffpageConnecto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স্থাপত্য ও ভাস্কর্য</a:t>
            </a:r>
            <a:endParaRPr lang="en-US" sz="4000" dirty="0">
              <a:solidFill>
                <a:schemeClr val="tx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0937" y="91409"/>
            <a:ext cx="4931764" cy="2435893"/>
          </a:xfrm>
          <a:prstGeom prst="rect">
            <a:avLst/>
          </a:prstGeom>
        </p:spPr>
      </p:pic>
      <p:sp>
        <p:nvSpPr>
          <p:cNvPr id="6" name="Snip Same Side Corner Rectangle 5"/>
          <p:cNvSpPr/>
          <p:nvPr/>
        </p:nvSpPr>
        <p:spPr>
          <a:xfrm>
            <a:off x="1046811" y="2527302"/>
            <a:ext cx="10075890" cy="3972562"/>
          </a:xfrm>
          <a:prstGeom prst="snip2Same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latin typeface="NikoshBAN" panose="02000000000000000000" pitchFamily="2" charset="0"/>
                <a:cs typeface="NikoshBAN" panose="02000000000000000000" pitchFamily="2" charset="0"/>
              </a:rPr>
              <a:t>পাথরের স্বল্পতাহেতু সুমেরীয় স্থাপত্যিক নিদর্শনসমূহ রোদে শুকানো ইটের দ্বারা তৈরি হয়েছিল। ধর্মমন্দির </a:t>
            </a:r>
            <a:r>
              <a:rPr lang="bn-IN" sz="3200" b="1" dirty="0">
                <a:solidFill>
                  <a:srgbClr val="FFFF00"/>
                </a:solidFill>
                <a:latin typeface="NikoshBAN" panose="02000000000000000000" pitchFamily="2" charset="0"/>
                <a:cs typeface="NikoshBAN" panose="02000000000000000000" pitchFamily="2" charset="0"/>
              </a:rPr>
              <a:t>‘জিগুরাত’ </a:t>
            </a:r>
            <a:r>
              <a:rPr lang="bn-IN" sz="3200" dirty="0">
                <a:latin typeface="NikoshBAN" panose="02000000000000000000" pitchFamily="2" charset="0"/>
                <a:cs typeface="NikoshBAN" panose="02000000000000000000" pitchFamily="2" charset="0"/>
              </a:rPr>
              <a:t>কে তাদের স্থাপত্যের প্রধান নিদর্শন বলা যায়। সাধারণত ধাতব দ্রব্য,খোদাই মূর্তি ও ভাস্কর্য শিল্পে সুমেরীয় চিত্রকলার বিকাশ ঘটে। তাদের ধর্মমন্দির ছিল কয়েকতলা পর্যন্ত উঁচু। যার প্রাসাদের দেয়ালে মানুষ ও পশুর ছবি থাকত। স্বর্ণকাররা সোনা-রুপা ও দামি পাথর দিয়ে সুদৃশ্য গহনা, তাম্রকারগণ তামা পিটিয়ে নানারকম ধারালো অস্ত্র বানাত। সুমেরীয়রাই প্রথম কুমোরের তাক আবিস্কার করেছিল।</a:t>
            </a:r>
            <a:endParaRPr lang="bn-IN" sz="3600" dirty="0">
              <a:latin typeface="NikoshBAN" panose="02000000000000000000" pitchFamily="2" charset="0"/>
              <a:cs typeface="NikoshBAN" panose="02000000000000000000" pitchFamily="2" charset="0"/>
            </a:endParaRPr>
          </a:p>
        </p:txBody>
      </p:sp>
      <p:sp>
        <p:nvSpPr>
          <p:cNvPr id="7" name="Snip Diagonal Corner Rectangle 6"/>
          <p:cNvSpPr/>
          <p:nvPr/>
        </p:nvSpPr>
        <p:spPr>
          <a:xfrm>
            <a:off x="914399" y="209862"/>
            <a:ext cx="10388185" cy="6415790"/>
          </a:xfrm>
          <a:prstGeom prst="snip2DiagRect">
            <a:avLst/>
          </a:prstGeom>
          <a:noFill/>
          <a:ln w="57150">
            <a:solidFill>
              <a:srgbClr val="7030A0"/>
            </a:solid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592" y="366380"/>
            <a:ext cx="3105462" cy="2035134"/>
          </a:xfrm>
          <a:prstGeom prst="rect">
            <a:avLst/>
          </a:prstGeom>
        </p:spPr>
      </p:pic>
    </p:spTree>
    <p:extLst>
      <p:ext uri="{BB962C8B-B14F-4D97-AF65-F5344CB8AC3E}">
        <p14:creationId xmlns:p14="http://schemas.microsoft.com/office/powerpoint/2010/main" val="36794416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heckerboard(across)">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heckerboard(across)">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8)">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629587"/>
            <a:ext cx="6041037" cy="2488367"/>
          </a:xfrm>
          <a:prstGeom prst="rect">
            <a:avLst/>
          </a:prstGeom>
        </p:spPr>
      </p:pic>
      <p:sp>
        <p:nvSpPr>
          <p:cNvPr id="4" name="Isosceles Triangle 3"/>
          <p:cNvSpPr/>
          <p:nvPr/>
        </p:nvSpPr>
        <p:spPr>
          <a:xfrm>
            <a:off x="824460" y="629587"/>
            <a:ext cx="3162924" cy="2398426"/>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 ও কারুকলা</a:t>
            </a:r>
            <a:endParaRPr lang="en-US" sz="4000" dirty="0">
              <a:solidFill>
                <a:srgbClr val="FF0000"/>
              </a:solidFill>
              <a:effectLst>
                <a:outerShdw blurRad="38100" dist="38100" dir="2700000" algn="tl">
                  <a:srgbClr val="000000">
                    <a:alpha val="43137"/>
                  </a:srgbClr>
                </a:outerShdw>
              </a:effectLst>
            </a:endParaRPr>
          </a:p>
        </p:txBody>
      </p:sp>
      <p:sp>
        <p:nvSpPr>
          <p:cNvPr id="5" name="Round Same Side Corner Rectangle 4"/>
          <p:cNvSpPr/>
          <p:nvPr/>
        </p:nvSpPr>
        <p:spPr>
          <a:xfrm>
            <a:off x="824460" y="3417757"/>
            <a:ext cx="10088379" cy="2968053"/>
          </a:xfrm>
          <a:prstGeom prst="round2Same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chemeClr val="tx1"/>
                </a:solidFill>
                <a:latin typeface="NikoshBAN" panose="02000000000000000000" pitchFamily="2" charset="0"/>
                <a:cs typeface="NikoshBAN" panose="02000000000000000000" pitchFamily="2" charset="0"/>
              </a:rPr>
              <a:t>সুমেরীয়দের শিল্পকলার মান ও সৌকর্যে ছিল অনতিক্রান্ত। বিভিন্ন উপাদানে সুমেরীয় কারুশিল্পেরও ব্যাপক উৎকর্ষ সাধিত হয়। চিত্রকলার মধ্যে তারা ধাতুর তৈরি পাত্রে বিভিন্ন চিত্রকর্ম করত। এছাড়া তাদের প্রধান চিত্রকর্ম ছিল জুয়েলারি। তাছাড়া তারা বিভিন্ন পশুপাখির চিত্রও আঁকত</a:t>
            </a:r>
            <a:r>
              <a:rPr lang="bn-IN" sz="3200" dirty="0" smtClean="0">
                <a:solidFill>
                  <a:schemeClr val="tx1"/>
                </a:solidFill>
                <a:latin typeface="NikoshBAN" panose="02000000000000000000" pitchFamily="2" charset="0"/>
                <a:cs typeface="NikoshBAN" panose="02000000000000000000" pitchFamily="2" charset="0"/>
              </a:rPr>
              <a:t>। সুমেরীয় </a:t>
            </a:r>
            <a:r>
              <a:rPr lang="bn-IN" sz="3200" dirty="0">
                <a:solidFill>
                  <a:schemeClr val="tx1"/>
                </a:solidFill>
                <a:latin typeface="NikoshBAN" panose="02000000000000000000" pitchFamily="2" charset="0"/>
                <a:cs typeface="NikoshBAN" panose="02000000000000000000" pitchFamily="2" charset="0"/>
              </a:rPr>
              <a:t>রাজকীয় সমাধি ও বিভিন্ন </a:t>
            </a:r>
            <a:r>
              <a:rPr lang="bn-IN" sz="3200" dirty="0" smtClean="0">
                <a:solidFill>
                  <a:schemeClr val="tx1"/>
                </a:solidFill>
                <a:latin typeface="NikoshBAN" panose="02000000000000000000" pitchFamily="2" charset="0"/>
                <a:cs typeface="NikoshBAN" panose="02000000000000000000" pitchFamily="2" charset="0"/>
              </a:rPr>
              <a:t>প্রাচীন </a:t>
            </a:r>
            <a:r>
              <a:rPr lang="bn-IN" sz="3200" dirty="0">
                <a:solidFill>
                  <a:schemeClr val="tx1"/>
                </a:solidFill>
                <a:latin typeface="NikoshBAN" panose="02000000000000000000" pitchFamily="2" charset="0"/>
                <a:cs typeface="NikoshBAN" panose="02000000000000000000" pitchFamily="2" charset="0"/>
              </a:rPr>
              <a:t>শহরে খনন করে যে বিপুল প্রত্নসামগ্রী পাওয়া গেছে তাতে খোদিত লিপি ও চিত্রের মধ্যে সুমেরীয়  ইতিহাস, কৃষ্টি ও প্রাচীন ঐতিহ্য নিহিত </a:t>
            </a:r>
            <a:r>
              <a:rPr lang="bn-IN" sz="3200" dirty="0" smtClean="0">
                <a:solidFill>
                  <a:schemeClr val="tx1"/>
                </a:solidFill>
                <a:latin typeface="NikoshBAN" panose="02000000000000000000" pitchFamily="2" charset="0"/>
                <a:cs typeface="NikoshBAN" panose="02000000000000000000" pitchFamily="2" charset="0"/>
              </a:rPr>
              <a:t>রয়েছে</a:t>
            </a:r>
            <a:r>
              <a:rPr lang="bn-IN" sz="3200" dirty="0">
                <a:solidFill>
                  <a:schemeClr val="tx1"/>
                </a:solidFill>
                <a:latin typeface="NikoshBAN" panose="02000000000000000000" pitchFamily="2" charset="0"/>
                <a:cs typeface="NikoshBAN" panose="02000000000000000000" pitchFamily="2" charset="0"/>
              </a:rPr>
              <a:t>। </a:t>
            </a:r>
          </a:p>
        </p:txBody>
      </p:sp>
      <p:sp>
        <p:nvSpPr>
          <p:cNvPr id="6" name="Snip Same Side Corner Rectangle 5"/>
          <p:cNvSpPr/>
          <p:nvPr/>
        </p:nvSpPr>
        <p:spPr>
          <a:xfrm>
            <a:off x="689548" y="464695"/>
            <a:ext cx="10388183" cy="6130977"/>
          </a:xfrm>
          <a:prstGeom prst="snip2SameRect">
            <a:avLst/>
          </a:prstGeom>
          <a:noFill/>
          <a:ln w="38100">
            <a:solidFill>
              <a:srgbClr val="0070C0"/>
            </a:solidFill>
            <a:prstDash val="lgDash"/>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4033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amond(out)">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amond(out)">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31" y="404735"/>
            <a:ext cx="11962151" cy="6056026"/>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nip Diagonal Corner Rectangle 2"/>
          <p:cNvSpPr/>
          <p:nvPr/>
        </p:nvSpPr>
        <p:spPr>
          <a:xfrm>
            <a:off x="146153" y="479686"/>
            <a:ext cx="6764312" cy="5816183"/>
          </a:xfrm>
          <a:prstGeom prst="snip2Diag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আবদুল গনি</a:t>
            </a:r>
          </a:p>
          <a:p>
            <a:pPr algn="ctr"/>
            <a:r>
              <a:rPr lang="en-US" sz="36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প্রভাষক</a:t>
            </a:r>
          </a:p>
          <a:p>
            <a:pPr algn="ctr"/>
            <a:r>
              <a:rPr lang="en-US"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ইসলামের ইতিহাস ও সংস্কৃতি</a:t>
            </a:r>
            <a:endParaRPr lang="bn-IN"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r>
              <a:rPr lang="en-US"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বোয়ালখালী</a:t>
            </a:r>
            <a:r>
              <a:rPr lang="bn-IN"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হাজী মোঃ নুরুল হক</a:t>
            </a:r>
            <a:r>
              <a:rPr lang="bn-IN"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ডিগ্রী</a:t>
            </a:r>
            <a:r>
              <a:rPr lang="bn-IN"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কলেজ</a:t>
            </a:r>
            <a:endParaRPr lang="en-US" sz="28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en-US"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শাকপুরা,</a:t>
            </a:r>
            <a:r>
              <a:rPr lang="bn-IN"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বোয়ালখালী,</a:t>
            </a:r>
            <a:r>
              <a:rPr lang="bn-IN"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চট্রগ্রাম।</a:t>
            </a:r>
            <a:endParaRPr lang="bn-BD" sz="32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a:p>
            <a:pPr algn="ctr"/>
            <a:r>
              <a:rPr lang="en-US" sz="2800" b="1" smtClean="0">
                <a:ln w="6600">
                  <a:solidFill>
                    <a:schemeClr val="accent2"/>
                  </a:solidFill>
                  <a:prstDash val="solid"/>
                </a:ln>
                <a:solidFill>
                  <a:schemeClr val="tx1"/>
                </a:solidFill>
                <a:effectLst>
                  <a:outerShdw dist="38100" dir="2700000" algn="tl" rotWithShape="0">
                    <a:schemeClr val="accent2"/>
                  </a:outerShdw>
                </a:effectLst>
                <a:latin typeface="NikoshBAN" panose="02000000000000000000" pitchFamily="2" charset="0"/>
                <a:cs typeface="NikoshBAN" panose="02000000000000000000" pitchFamily="2" charset="0"/>
              </a:rPr>
              <a:t>মোবাইল-০১৫৩১৬৬২৮৩৪/০১৮১৫৬০৩২৬৬</a:t>
            </a:r>
          </a:p>
          <a:p>
            <a:pPr algn="ctr"/>
            <a:r>
              <a:rPr lang="en-US" sz="2800" b="1" smtClean="0">
                <a:ln w="6600">
                  <a:solidFill>
                    <a:schemeClr val="accent2"/>
                  </a:solidFill>
                  <a:prstDash val="solid"/>
                </a:ln>
                <a:solidFill>
                  <a:schemeClr val="tx1"/>
                </a:solidFill>
                <a:effectLst>
                  <a:outerShdw dist="38100" dir="2700000" algn="tl" rotWithShape="0">
                    <a:schemeClr val="accent2"/>
                  </a:outerShdw>
                </a:effectLst>
              </a:rPr>
              <a:t>agani2325@gmail.com</a:t>
            </a:r>
            <a:endParaRPr lang="en-US" sz="2800" b="1" dirty="0">
              <a:ln w="6600">
                <a:solidFill>
                  <a:schemeClr val="accent2"/>
                </a:solidFill>
                <a:prstDash val="solid"/>
              </a:ln>
              <a:solidFill>
                <a:schemeClr val="tx1"/>
              </a:solidFill>
              <a:effectLst>
                <a:outerShdw dist="38100" dir="2700000" algn="tl" rotWithShape="0">
                  <a:schemeClr val="accent2"/>
                </a:outerShdw>
              </a:effectLst>
            </a:endParaRPr>
          </a:p>
        </p:txBody>
      </p:sp>
      <p:sp>
        <p:nvSpPr>
          <p:cNvPr id="4" name="Snip Diagonal Corner Rectangle 3"/>
          <p:cNvSpPr/>
          <p:nvPr/>
        </p:nvSpPr>
        <p:spPr>
          <a:xfrm>
            <a:off x="6977921" y="487180"/>
            <a:ext cx="5021705" cy="5808689"/>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শ্রেণিঃ- একাদশ</a:t>
            </a:r>
          </a:p>
          <a:p>
            <a:r>
              <a:rPr lang="bn-IN" sz="2800" b="1" dirty="0" smtClean="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বিষয়ঃ </a:t>
            </a:r>
            <a:r>
              <a:rPr lang="bn-IN" sz="2800" b="1"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ইসলামের ইতিহাস </a:t>
            </a:r>
            <a:r>
              <a:rPr lang="bn-IN" sz="2800" b="1" dirty="0" smtClean="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ও সংস্কৃতি</a:t>
            </a:r>
            <a:endParaRPr lang="bn-IN" sz="2800" b="1"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a:p>
            <a:pPr algn="ctr"/>
            <a:r>
              <a:rPr lang="bn-IN" sz="3600" b="1"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অধ্যায়ঃ- প্রথম</a:t>
            </a:r>
          </a:p>
          <a:p>
            <a:pPr algn="ctr"/>
            <a:r>
              <a:rPr lang="bn-IN" sz="3600" b="1"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সময়ঃ- ১ ঘন্টা </a:t>
            </a:r>
            <a:endParaRPr lang="en-US" sz="3600" b="1" dirty="0">
              <a:ln w="0"/>
              <a:solidFill>
                <a:schemeClr val="tx1"/>
              </a:soli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
        <p:nvSpPr>
          <p:cNvPr id="5" name="Flowchart: Off-page Connector 4"/>
          <p:cNvSpPr/>
          <p:nvPr/>
        </p:nvSpPr>
        <p:spPr>
          <a:xfrm>
            <a:off x="8383249" y="614597"/>
            <a:ext cx="2345959" cy="869430"/>
          </a:xfrm>
          <a:prstGeom prst="flowChartOffpage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latin typeface="NikoshBAN" panose="02000000000000000000" pitchFamily="2" charset="0"/>
                <a:cs typeface="NikoshBAN" panose="02000000000000000000" pitchFamily="2" charset="0"/>
              </a:rPr>
              <a:t>পাঠ</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পরিচিতি</a:t>
            </a:r>
            <a:endParaRPr lang="en-US" sz="4000" b="1" dirty="0">
              <a:latin typeface="NikoshBAN" panose="02000000000000000000" pitchFamily="2" charset="0"/>
              <a:cs typeface="NikoshBAN" panose="02000000000000000000" pitchFamily="2" charset="0"/>
            </a:endParaRPr>
          </a:p>
        </p:txBody>
      </p:sp>
      <p:sp>
        <p:nvSpPr>
          <p:cNvPr id="6" name="Horizontal Scroll 5"/>
          <p:cNvSpPr/>
          <p:nvPr/>
        </p:nvSpPr>
        <p:spPr>
          <a:xfrm>
            <a:off x="2113613" y="479686"/>
            <a:ext cx="2906217" cy="1004341"/>
          </a:xfrm>
          <a:prstGeom prst="horizontalScroll">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latin typeface="NikoshBAN" panose="02000000000000000000" pitchFamily="2" charset="0"/>
                <a:cs typeface="NikoshBAN" panose="02000000000000000000" pitchFamily="2" charset="0"/>
              </a:rPr>
              <a:t>শিক্ষক পরিচিতি</a:t>
            </a:r>
            <a:endParaRPr lang="en-US" sz="4000" b="1" dirty="0">
              <a:latin typeface="NikoshBAN" panose="02000000000000000000" pitchFamily="2" charset="0"/>
              <a:cs typeface="NikoshBAN" panose="02000000000000000000" pitchFamily="2" charset="0"/>
            </a:endParaRPr>
          </a:p>
        </p:txBody>
      </p:sp>
      <p:sp>
        <p:nvSpPr>
          <p:cNvPr id="7" name="Oval 6"/>
          <p:cNvSpPr/>
          <p:nvPr/>
        </p:nvSpPr>
        <p:spPr>
          <a:xfrm>
            <a:off x="256394" y="479686"/>
            <a:ext cx="1746978" cy="1746978"/>
          </a:xfrm>
          <a:prstGeom prst="ellipse">
            <a:avLst/>
          </a:prstGeom>
          <a:blipFill>
            <a:blip r:embed="rId2">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Oval 7"/>
          <p:cNvSpPr/>
          <p:nvPr/>
        </p:nvSpPr>
        <p:spPr>
          <a:xfrm>
            <a:off x="5019830" y="487180"/>
            <a:ext cx="1828798" cy="1821306"/>
          </a:xfrm>
          <a:prstGeom prst="ellipse">
            <a:avLst/>
          </a:prstGeom>
          <a:blipFill>
            <a:blip r:embed="rId3">
              <a:extLst>
                <a:ext uri="{28A0092B-C50C-407E-A947-70E740481C1C}">
                  <a14:useLocalDpi xmlns:a14="http://schemas.microsoft.com/office/drawing/2010/main" val="0"/>
                </a:ext>
              </a:extLst>
            </a:blip>
            <a:srcRect/>
            <a:stretch>
              <a:fillRect t="-18000" b="-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765918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813" y="2593300"/>
            <a:ext cx="11527436" cy="584775"/>
          </a:xfrm>
          <a:prstGeom prst="rect">
            <a:avLst/>
          </a:prstGeom>
          <a:noFill/>
        </p:spPr>
        <p:txBody>
          <a:bodyPr wrap="square" rtlCol="0">
            <a:spAutoFit/>
          </a:bodyPr>
          <a:lstStyle/>
          <a:p>
            <a:endParaRPr lang="bn-IN" sz="3200" dirty="0">
              <a:latin typeface="NikoshBAN" panose="02000000000000000000" pitchFamily="2" charset="0"/>
              <a:cs typeface="NikoshBAN" panose="02000000000000000000" pitchFamily="2" charset="0"/>
            </a:endParaRPr>
          </a:p>
        </p:txBody>
      </p:sp>
      <p:sp>
        <p:nvSpPr>
          <p:cNvPr id="4" name="Snip Same Side Corner Rectangle 3"/>
          <p:cNvSpPr/>
          <p:nvPr/>
        </p:nvSpPr>
        <p:spPr>
          <a:xfrm>
            <a:off x="113710" y="774885"/>
            <a:ext cx="2113613" cy="697042"/>
          </a:xfrm>
          <a:prstGeom prst="snip2Same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জ্ঞানবিজ্ঞান</a:t>
            </a:r>
            <a:endParaRPr lang="en-US" sz="4000" b="1" dirty="0">
              <a:solidFill>
                <a:schemeClr val="tx1"/>
              </a:solidFill>
              <a:effectLst>
                <a:outerShdw blurRad="38100" dist="38100" dir="2700000" algn="tl">
                  <a:srgbClr val="000000">
                    <a:alpha val="43137"/>
                  </a:srgbClr>
                </a:outerShdw>
              </a:effectLst>
            </a:endParaRPr>
          </a:p>
        </p:txBody>
      </p:sp>
      <p:sp>
        <p:nvSpPr>
          <p:cNvPr id="8" name="Snip Diagonal Corner Rectangle 7"/>
          <p:cNvSpPr/>
          <p:nvPr/>
        </p:nvSpPr>
        <p:spPr>
          <a:xfrm>
            <a:off x="194872" y="2769902"/>
            <a:ext cx="11707318" cy="3825770"/>
          </a:xfrm>
          <a:prstGeom prst="snip2Diag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a:solidFill>
                  <a:schemeClr val="tx1"/>
                </a:solidFill>
                <a:latin typeface="NikoshBAN" panose="02000000000000000000" pitchFamily="2" charset="0"/>
                <a:cs typeface="NikoshBAN" panose="02000000000000000000" pitchFamily="2" charset="0"/>
              </a:rPr>
              <a:t>জ্ঞানবিজ্ঞান, প্রযুক্তি ও বিভিন্ন কলাকৌশল উদ্ভাবনের ক্ষেত্রে সুমেরীয়রা অনেক অগ্রসর ছিলেন এবং এসব ক্ষেত্রে তারা বিশেষ অবদান রাখেন। তারা ধর্মীয় উৎসবের সময় বের করতে বিভিন্ন তারকার অবস্থান নির্ণয় করতে শিখে এবং </a:t>
            </a:r>
            <a:r>
              <a:rPr lang="bn-IN" sz="3200" b="1" dirty="0">
                <a:solidFill>
                  <a:srgbClr val="0070C0"/>
                </a:solidFill>
                <a:latin typeface="NikoshBAN" panose="02000000000000000000" pitchFamily="2" charset="0"/>
                <a:cs typeface="NikoshBAN" panose="02000000000000000000" pitchFamily="2" charset="0"/>
              </a:rPr>
              <a:t>চন্দ্র মাসের </a:t>
            </a:r>
            <a:r>
              <a:rPr lang="bn-IN" sz="3200" dirty="0">
                <a:solidFill>
                  <a:schemeClr val="tx1"/>
                </a:solidFill>
                <a:latin typeface="NikoshBAN" panose="02000000000000000000" pitchFamily="2" charset="0"/>
                <a:cs typeface="NikoshBAN" panose="02000000000000000000" pitchFamily="2" charset="0"/>
              </a:rPr>
              <a:t>গণনায় বছর নির্ধারণ করতে চন্দ্রের আবর্তনের উপর ভিত্তি করে বছরকে কয়েকটি মাসে ভাগ করে </a:t>
            </a:r>
            <a:r>
              <a:rPr lang="en-US" sz="3200" dirty="0" err="1">
                <a:solidFill>
                  <a:schemeClr val="tx1"/>
                </a:solidFill>
                <a:latin typeface="NikoshBAN" panose="02000000000000000000" pitchFamily="2" charset="0"/>
                <a:cs typeface="NikoshBAN" panose="02000000000000000000" pitchFamily="2" charset="0"/>
              </a:rPr>
              <a:t>Sunar</a:t>
            </a:r>
            <a:r>
              <a:rPr lang="en-US" sz="3200" dirty="0">
                <a:solidFill>
                  <a:schemeClr val="tx1"/>
                </a:solidFill>
                <a:latin typeface="NikoshBAN" panose="02000000000000000000" pitchFamily="2" charset="0"/>
                <a:cs typeface="NikoshBAN" panose="02000000000000000000" pitchFamily="2" charset="0"/>
              </a:rPr>
              <a:t> </a:t>
            </a:r>
            <a:r>
              <a:rPr lang="bn-IN" sz="3200" b="1" dirty="0">
                <a:solidFill>
                  <a:srgbClr val="FF0000"/>
                </a:solidFill>
                <a:latin typeface="NikoshBAN" panose="02000000000000000000" pitchFamily="2" charset="0"/>
                <a:cs typeface="NikoshBAN" panose="02000000000000000000" pitchFamily="2" charset="0"/>
              </a:rPr>
              <a:t>ক্যালেন্ডার </a:t>
            </a:r>
            <a:r>
              <a:rPr lang="bn-IN" sz="3200" dirty="0">
                <a:solidFill>
                  <a:schemeClr val="tx1"/>
                </a:solidFill>
                <a:latin typeface="NikoshBAN" panose="02000000000000000000" pitchFamily="2" charset="0"/>
                <a:cs typeface="NikoshBAN" panose="02000000000000000000" pitchFamily="2" charset="0"/>
              </a:rPr>
              <a:t>তৈরি করেছিল। তারা ছায়াঘড়ি বা জলঘড়ি আবিষ্কার করেছিল। তারা ৩০দিনে মাস,৩৬০দিনে বছর গণনা করত, যা ঘন্টা ও দিন হিসেবে ভাগ করেও ব্যবহার করা হতো। তাদের গণনার ভিত্তি ছিল ১০, ওজনের ও পরিমাপের ভিত্তি ছিল ১২। তারা ৬০ কে একটা </a:t>
            </a:r>
            <a:r>
              <a:rPr lang="bn-IN" sz="3200" dirty="0" smtClean="0">
                <a:solidFill>
                  <a:schemeClr val="tx1"/>
                </a:solidFill>
                <a:latin typeface="NikoshBAN" panose="02000000000000000000" pitchFamily="2" charset="0"/>
                <a:cs typeface="NikoshBAN" panose="02000000000000000000" pitchFamily="2" charset="0"/>
              </a:rPr>
              <a:t>প্রধান </a:t>
            </a:r>
            <a:r>
              <a:rPr lang="bn-IN" sz="3200" dirty="0">
                <a:solidFill>
                  <a:schemeClr val="tx1"/>
                </a:solidFill>
                <a:latin typeface="NikoshBAN" panose="02000000000000000000" pitchFamily="2" charset="0"/>
                <a:cs typeface="NikoshBAN" panose="02000000000000000000" pitchFamily="2" charset="0"/>
              </a:rPr>
              <a:t>এককরূপে ব্যবহার করত। তারা গুণ, ভাগ, বর্গমূল ও </a:t>
            </a:r>
            <a:r>
              <a:rPr lang="bn-IN" sz="3200" dirty="0" smtClean="0">
                <a:solidFill>
                  <a:schemeClr val="tx1"/>
                </a:solidFill>
                <a:latin typeface="NikoshBAN" panose="02000000000000000000" pitchFamily="2" charset="0"/>
                <a:cs typeface="NikoshBAN" panose="02000000000000000000" pitchFamily="2" charset="0"/>
              </a:rPr>
              <a:t>ঘনমূল </a:t>
            </a:r>
            <a:r>
              <a:rPr lang="bn-IN" sz="3200" dirty="0">
                <a:solidFill>
                  <a:schemeClr val="tx1"/>
                </a:solidFill>
                <a:latin typeface="NikoshBAN" panose="02000000000000000000" pitchFamily="2" charset="0"/>
                <a:cs typeface="NikoshBAN" panose="02000000000000000000" pitchFamily="2" charset="0"/>
              </a:rPr>
              <a:t>করতে শিখেছিল।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9942" y="344775"/>
            <a:ext cx="2143125" cy="224852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384" y="350556"/>
            <a:ext cx="2466367" cy="224274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2149" y="344774"/>
            <a:ext cx="2466975" cy="2248525"/>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8387" y="344775"/>
            <a:ext cx="2230491" cy="2248524"/>
          </a:xfrm>
          <a:prstGeom prst="rect">
            <a:avLst/>
          </a:prstGeom>
        </p:spPr>
      </p:pic>
      <p:sp>
        <p:nvSpPr>
          <p:cNvPr id="13" name="TextBox 12"/>
          <p:cNvSpPr txBox="1"/>
          <p:nvPr/>
        </p:nvSpPr>
        <p:spPr>
          <a:xfrm>
            <a:off x="113710" y="179882"/>
            <a:ext cx="11893411" cy="6415790"/>
          </a:xfrm>
          <a:prstGeom prst="rect">
            <a:avLst/>
          </a:prstGeom>
          <a:noFill/>
          <a:ln w="28575">
            <a:solidFill>
              <a:srgbClr val="00B0F0"/>
            </a:solidFill>
          </a:ln>
        </p:spPr>
        <p:txBody>
          <a:bodyPr wrap="square" rtlCol="0">
            <a:spAutoFit/>
          </a:bodyPr>
          <a:lstStyle/>
          <a:p>
            <a:endParaRPr lang="en-US" dirty="0"/>
          </a:p>
        </p:txBody>
      </p:sp>
    </p:spTree>
    <p:extLst>
      <p:ext uri="{BB962C8B-B14F-4D97-AF65-F5344CB8AC3E}">
        <p14:creationId xmlns:p14="http://schemas.microsoft.com/office/powerpoint/2010/main" val="58613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10000"/>
                                  </p:iterate>
                                  <p:childTnLst>
                                    <p:set>
                                      <p:cBhvr>
                                        <p:cTn id="30" dur="1" fill="hold">
                                          <p:stCondLst>
                                            <p:cond delay="0"/>
                                          </p:stCondLst>
                                        </p:cTn>
                                        <p:tgtEl>
                                          <p:spTgt spid="8">
                                            <p:bg/>
                                          </p:spTgt>
                                        </p:tgtEl>
                                        <p:attrNameLst>
                                          <p:attrName>style.visibility</p:attrName>
                                        </p:attrNameLst>
                                      </p:cBhvr>
                                      <p:to>
                                        <p:strVal val="visible"/>
                                      </p:to>
                                    </p:set>
                                    <p:anim calcmode="lin" valueType="num">
                                      <p:cBhvr>
                                        <p:cTn id="31" dur="500" fill="hold"/>
                                        <p:tgtEl>
                                          <p:spTgt spid="8">
                                            <p:bg/>
                                          </p:spTgt>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8">
                                            <p:bg/>
                                          </p:spTgt>
                                        </p:tgtEl>
                                        <p:attrNameLst>
                                          <p:attrName>ppt_y</p:attrName>
                                        </p:attrNameLst>
                                      </p:cBhvr>
                                      <p:tavLst>
                                        <p:tav tm="0">
                                          <p:val>
                                            <p:strVal val="#ppt_y"/>
                                          </p:val>
                                        </p:tav>
                                        <p:tav tm="100000">
                                          <p:val>
                                            <p:strVal val="#ppt_y"/>
                                          </p:val>
                                        </p:tav>
                                      </p:tavLst>
                                    </p:anim>
                                    <p:anim calcmode="lin" valueType="num">
                                      <p:cBhvr>
                                        <p:cTn id="33" dur="500" fill="hold"/>
                                        <p:tgtEl>
                                          <p:spTgt spid="8">
                                            <p:bg/>
                                          </p:spTgt>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8">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8">
                                            <p:bg/>
                                          </p:spTgt>
                                        </p:tgtEl>
                                      </p:cBhvr>
                                    </p:animEffect>
                                  </p:childTnLst>
                                </p:cTn>
                              </p:par>
                            </p:childTnLst>
                          </p:cTn>
                        </p:par>
                      </p:childTnLst>
                    </p:cTn>
                  </p:par>
                  <p:par>
                    <p:cTn id="36" fill="hold">
                      <p:stCondLst>
                        <p:cond delay="indefinite"/>
                      </p:stCondLst>
                      <p:childTnLst>
                        <p:par>
                          <p:cTn id="37" fill="hold">
                            <p:stCondLst>
                              <p:cond delay="0"/>
                            </p:stCondLst>
                            <p:childTnLst>
                              <p:par>
                                <p:cTn id="38" presetID="41" presetClass="entr" presetSubtype="0" fill="hold" grpId="0" nodeType="clickEffect">
                                  <p:stCondLst>
                                    <p:cond delay="0"/>
                                  </p:stCondLst>
                                  <p:iterate type="lt">
                                    <p:tmPct val="10000"/>
                                  </p:iterate>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p:cTn id="40"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42"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239840" y="314794"/>
            <a:ext cx="11392527" cy="5861154"/>
          </a:xfrm>
          <a:prstGeom prst="triangle">
            <a:avLst/>
          </a:prstGeom>
          <a:solidFill>
            <a:srgbClr val="92D050"/>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800" b="1" dirty="0">
                <a:solidFill>
                  <a:srgbClr val="FF0000"/>
                </a:solidFill>
                <a:latin typeface="NikoshBAN" panose="02000000000000000000" pitchFamily="2" charset="0"/>
                <a:cs typeface="NikoshBAN" panose="02000000000000000000" pitchFamily="2" charset="0"/>
              </a:rPr>
              <a:t>প্রাচীন </a:t>
            </a:r>
            <a:r>
              <a:rPr lang="bn-IN" sz="2800" b="1" dirty="0" smtClean="0">
                <a:solidFill>
                  <a:srgbClr val="FF0000"/>
                </a:solidFill>
                <a:latin typeface="NikoshBAN" panose="02000000000000000000" pitchFamily="2" charset="0"/>
                <a:cs typeface="NikoshBAN" panose="02000000000000000000" pitchFamily="2" charset="0"/>
              </a:rPr>
              <a:t>সুমেরীয়গণ </a:t>
            </a:r>
            <a:r>
              <a:rPr lang="bn-IN" sz="2800" b="1" dirty="0">
                <a:solidFill>
                  <a:srgbClr val="FF0000"/>
                </a:solidFill>
                <a:latin typeface="NikoshBAN" panose="02000000000000000000" pitchFamily="2" charset="0"/>
                <a:cs typeface="NikoshBAN" panose="02000000000000000000" pitchFamily="2" charset="0"/>
              </a:rPr>
              <a:t>যে এক সুপ্রাচীন মানবসভ্যতার উন্মেষ ও বিকাশ ঘটেছিল, তা বহমান মানবসভ্যতায় এক সুদূরপ্রসারী প্রভাব ও অবদান রেখে চলেছে। যদি আমরা স্বীকার করি আমাদের আজকের সভ্যতা আমাদের সামগ্রিক মানব অতীতের ফলাফল তাহলে বলতে হবে সেখানে প্রাচীন সুমেরীয়দের </a:t>
            </a:r>
            <a:r>
              <a:rPr lang="bn-IN" sz="2800" b="1" dirty="0" smtClean="0">
                <a:solidFill>
                  <a:srgbClr val="FF0000"/>
                </a:solidFill>
                <a:latin typeface="NikoshBAN" panose="02000000000000000000" pitchFamily="2" charset="0"/>
                <a:cs typeface="NikoshBAN" panose="02000000000000000000" pitchFamily="2" charset="0"/>
              </a:rPr>
              <a:t>অবদান 			অনেক </a:t>
            </a:r>
            <a:r>
              <a:rPr lang="bn-IN" sz="2800" b="1" dirty="0">
                <a:solidFill>
                  <a:srgbClr val="FF0000"/>
                </a:solidFill>
                <a:latin typeface="NikoshBAN" panose="02000000000000000000" pitchFamily="2" charset="0"/>
                <a:cs typeface="NikoshBAN" panose="02000000000000000000" pitchFamily="2" charset="0"/>
              </a:rPr>
              <a:t>বেশি।</a:t>
            </a:r>
            <a:endParaRPr lang="en-US" sz="2800" b="1" dirty="0">
              <a:solidFill>
                <a:srgbClr val="FF0000"/>
              </a:solidFill>
              <a:latin typeface="NikoshBAN" panose="02000000000000000000" pitchFamily="2" charset="0"/>
              <a:cs typeface="NikoshBAN" panose="02000000000000000000" pitchFamily="2" charset="0"/>
            </a:endParaRPr>
          </a:p>
        </p:txBody>
      </p:sp>
      <p:sp>
        <p:nvSpPr>
          <p:cNvPr id="4" name="Bevel 3"/>
          <p:cNvSpPr/>
          <p:nvPr/>
        </p:nvSpPr>
        <p:spPr>
          <a:xfrm>
            <a:off x="981854" y="869430"/>
            <a:ext cx="9908498" cy="5621311"/>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lowerruler.gif"/>
          <p:cNvPicPr>
            <a:picLocks noChangeAspect="1"/>
          </p:cNvPicPr>
          <p:nvPr/>
        </p:nvPicPr>
        <p:blipFill>
          <a:blip r:embed="rId2"/>
          <a:stretch>
            <a:fillRect/>
          </a:stretch>
        </p:blipFill>
        <p:spPr>
          <a:xfrm rot="16200000">
            <a:off x="8057184" y="3417726"/>
            <a:ext cx="4991726" cy="524718"/>
          </a:xfrm>
          <a:prstGeom prst="rect">
            <a:avLst/>
          </a:prstGeom>
        </p:spPr>
      </p:pic>
      <p:pic>
        <p:nvPicPr>
          <p:cNvPr id="6" name="Picture 5" descr="flowerruler.gif"/>
          <p:cNvPicPr>
            <a:picLocks noChangeAspect="1"/>
          </p:cNvPicPr>
          <p:nvPr/>
        </p:nvPicPr>
        <p:blipFill>
          <a:blip r:embed="rId2"/>
          <a:stretch>
            <a:fillRect/>
          </a:stretch>
        </p:blipFill>
        <p:spPr>
          <a:xfrm rot="16200000">
            <a:off x="-1251650" y="3417727"/>
            <a:ext cx="4991727" cy="524718"/>
          </a:xfrm>
          <a:prstGeom prst="rect">
            <a:avLst/>
          </a:prstGeom>
        </p:spPr>
      </p:pic>
      <p:pic>
        <p:nvPicPr>
          <p:cNvPr id="7" name="Picture 6" descr="flowerruler.gif"/>
          <p:cNvPicPr>
            <a:picLocks noChangeAspect="1"/>
          </p:cNvPicPr>
          <p:nvPr/>
        </p:nvPicPr>
        <p:blipFill>
          <a:blip r:embed="rId2"/>
          <a:stretch>
            <a:fillRect/>
          </a:stretch>
        </p:blipFill>
        <p:spPr>
          <a:xfrm>
            <a:off x="1349115" y="869430"/>
            <a:ext cx="9099030" cy="524718"/>
          </a:xfrm>
          <a:prstGeom prst="rect">
            <a:avLst/>
          </a:prstGeom>
        </p:spPr>
      </p:pic>
    </p:spTree>
    <p:extLst>
      <p:ext uri="{BB962C8B-B14F-4D97-AF65-F5344CB8AC3E}">
        <p14:creationId xmlns:p14="http://schemas.microsoft.com/office/powerpoint/2010/main" val="1469463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3">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5445175" y="1161739"/>
            <a:ext cx="2788171" cy="1214204"/>
          </a:xfrm>
          <a:prstGeom prst="flowChartDecision">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000" b="1" dirty="0">
              <a:solidFill>
                <a:srgbClr val="FFFF00"/>
              </a:solidFill>
              <a:effectLst>
                <a:outerShdw blurRad="38100" dist="38100" dir="2700000" algn="tl">
                  <a:srgbClr val="000000">
                    <a:alpha val="43137"/>
                  </a:srgbClr>
                </a:outerShdw>
              </a:effectLst>
            </a:endParaRPr>
          </a:p>
        </p:txBody>
      </p:sp>
      <p:sp>
        <p:nvSpPr>
          <p:cNvPr id="4" name="Rounded Rectangle 3"/>
          <p:cNvSpPr/>
          <p:nvPr/>
        </p:nvSpPr>
        <p:spPr>
          <a:xfrm>
            <a:off x="573373" y="2443399"/>
            <a:ext cx="6265888" cy="281815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a:solidFill>
                  <a:srgbClr val="FFFF00"/>
                </a:solidFill>
                <a:latin typeface="NikoshBAN" panose="02000000000000000000" pitchFamily="2" charset="0"/>
                <a:cs typeface="NikoshBAN" panose="02000000000000000000" pitchFamily="2" charset="0"/>
              </a:rPr>
              <a:t>১.সুমেরীয়দের লিখন পদ্ধতির নাম কি?</a:t>
            </a:r>
          </a:p>
          <a:p>
            <a:r>
              <a:rPr lang="bn-IN" sz="3200" b="1" dirty="0">
                <a:solidFill>
                  <a:srgbClr val="FFFF00"/>
                </a:solidFill>
                <a:latin typeface="NikoshBAN" panose="02000000000000000000" pitchFamily="2" charset="0"/>
                <a:cs typeface="NikoshBAN" panose="02000000000000000000" pitchFamily="2" charset="0"/>
              </a:rPr>
              <a:t>২.সুমের প্রধান ধর্ম মন্দিরকে নাম কি?</a:t>
            </a:r>
          </a:p>
          <a:p>
            <a:r>
              <a:rPr lang="bn-IN" sz="3200" b="1" dirty="0">
                <a:solidFill>
                  <a:srgbClr val="FFFF00"/>
                </a:solidFill>
                <a:latin typeface="NikoshBAN" panose="02000000000000000000" pitchFamily="2" charset="0"/>
                <a:cs typeface="NikoshBAN" panose="02000000000000000000" pitchFamily="2" charset="0"/>
              </a:rPr>
              <a:t>৩.’গিলগামেশ’ মহাকাব্য কারা লিখেছিল?</a:t>
            </a:r>
          </a:p>
          <a:p>
            <a:r>
              <a:rPr lang="bn-IN" sz="3200" b="1" dirty="0">
                <a:solidFill>
                  <a:srgbClr val="FFFF00"/>
                </a:solidFill>
                <a:latin typeface="NikoshBAN" panose="02000000000000000000" pitchFamily="2" charset="0"/>
                <a:cs typeface="NikoshBAN" panose="02000000000000000000" pitchFamily="2" charset="0"/>
              </a:rPr>
              <a:t>৪.টাইগেইস ও ইউফ্রেটিস নদীর অববাহিকায়  গড়ে উঠেছিল কোন সভ্যতা?  </a:t>
            </a:r>
            <a:endParaRPr lang="en-US" sz="3200" b="1" dirty="0">
              <a:solidFill>
                <a:srgbClr val="FFFF00"/>
              </a:solidFill>
            </a:endParaRPr>
          </a:p>
        </p:txBody>
      </p:sp>
      <p:sp>
        <p:nvSpPr>
          <p:cNvPr id="5" name="Rounded Rectangle 4"/>
          <p:cNvSpPr/>
          <p:nvPr/>
        </p:nvSpPr>
        <p:spPr>
          <a:xfrm>
            <a:off x="6957308" y="2443399"/>
            <a:ext cx="4721902" cy="2263513"/>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b="1" dirty="0" smtClean="0">
                <a:solidFill>
                  <a:srgbClr val="FF0000"/>
                </a:solidFill>
                <a:latin typeface="NikoshBAN" panose="02000000000000000000" pitchFamily="2" charset="0"/>
                <a:cs typeface="NikoshBAN" panose="02000000000000000000" pitchFamily="2" charset="0"/>
              </a:rPr>
              <a:t>উত্তরঃ-কিউনিফর্ম বা কীলকাকার।</a:t>
            </a:r>
          </a:p>
          <a:p>
            <a:r>
              <a:rPr lang="bn-IN" sz="3200" b="1" dirty="0" smtClean="0">
                <a:solidFill>
                  <a:srgbClr val="FF0000"/>
                </a:solidFill>
                <a:latin typeface="NikoshBAN" panose="02000000000000000000" pitchFamily="2" charset="0"/>
                <a:cs typeface="NikoshBAN" panose="02000000000000000000" pitchFamily="2" charset="0"/>
              </a:rPr>
              <a:t>উত্তরঃ-জিগুরাত</a:t>
            </a:r>
          </a:p>
          <a:p>
            <a:r>
              <a:rPr lang="bn-IN" sz="3200" b="1" dirty="0" smtClean="0">
                <a:solidFill>
                  <a:srgbClr val="FF0000"/>
                </a:solidFill>
                <a:latin typeface="NikoshBAN" panose="02000000000000000000" pitchFamily="2" charset="0"/>
                <a:cs typeface="NikoshBAN" panose="02000000000000000000" pitchFamily="2" charset="0"/>
              </a:rPr>
              <a:t>উত্তরঃ-সুমেরীয়রা</a:t>
            </a:r>
          </a:p>
          <a:p>
            <a:r>
              <a:rPr lang="bn-IN" sz="3200" b="1" dirty="0" smtClean="0">
                <a:solidFill>
                  <a:srgbClr val="FF0000"/>
                </a:solidFill>
                <a:latin typeface="NikoshBAN" panose="02000000000000000000" pitchFamily="2" charset="0"/>
                <a:cs typeface="NikoshBAN" panose="02000000000000000000" pitchFamily="2" charset="0"/>
              </a:rPr>
              <a:t>উত্তরঃ- মেসোপটেমিয় সভ্যতা </a:t>
            </a:r>
            <a:endParaRPr lang="en-US" sz="3200" b="1" dirty="0">
              <a:solidFill>
                <a:srgbClr val="FF0000"/>
              </a:solidFill>
            </a:endParaRPr>
          </a:p>
        </p:txBody>
      </p:sp>
      <p:sp>
        <p:nvSpPr>
          <p:cNvPr id="6" name="Rectangle 5"/>
          <p:cNvSpPr/>
          <p:nvPr/>
        </p:nvSpPr>
        <p:spPr>
          <a:xfrm>
            <a:off x="408481" y="996846"/>
            <a:ext cx="11437495" cy="466194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782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1000"/>
                                        <p:tgtEl>
                                          <p:spTgt spid="5">
                                            <p:bg/>
                                          </p:spTgt>
                                        </p:tgtEl>
                                      </p:cBhvr>
                                    </p:animEffect>
                                    <p:anim calcmode="lin" valueType="num">
                                      <p:cBhvr>
                                        <p:cTn id="38" dur="1000" fill="hold"/>
                                        <p:tgtEl>
                                          <p:spTgt spid="5">
                                            <p:bg/>
                                          </p:spTgt>
                                        </p:tgtEl>
                                        <p:attrNameLst>
                                          <p:attrName>ppt_x</p:attrName>
                                        </p:attrNameLst>
                                      </p:cBhvr>
                                      <p:tavLst>
                                        <p:tav tm="0">
                                          <p:val>
                                            <p:strVal val="#ppt_x"/>
                                          </p:val>
                                        </p:tav>
                                        <p:tav tm="100000">
                                          <p:val>
                                            <p:strVal val="#ppt_x"/>
                                          </p:val>
                                        </p:tav>
                                      </p:tavLst>
                                    </p:anim>
                                    <p:anim calcmode="lin" valueType="num">
                                      <p:cBhvr>
                                        <p:cTn id="39" dur="1000" fill="hold"/>
                                        <p:tgtEl>
                                          <p:spTgt spid="5">
                                            <p:bg/>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anim calcmode="lin" valueType="num">
                                      <p:cBhvr>
                                        <p:cTn id="4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fade">
                                      <p:cBhvr>
                                        <p:cTn id="51" dur="1000"/>
                                        <p:tgtEl>
                                          <p:spTgt spid="5">
                                            <p:txEl>
                                              <p:pRg st="1" end="1"/>
                                            </p:txEl>
                                          </p:spTgt>
                                        </p:tgtEl>
                                      </p:cBhvr>
                                    </p:animEffect>
                                    <p:anim calcmode="lin" valueType="num">
                                      <p:cBhvr>
                                        <p:cTn id="5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5">
                                            <p:txEl>
                                              <p:pRg st="2" end="2"/>
                                            </p:txEl>
                                          </p:spTgt>
                                        </p:tgtEl>
                                        <p:attrNameLst>
                                          <p:attrName>style.visibility</p:attrName>
                                        </p:attrNameLst>
                                      </p:cBhvr>
                                      <p:to>
                                        <p:strVal val="visible"/>
                                      </p:to>
                                    </p:set>
                                    <p:animEffect transition="in" filter="fade">
                                      <p:cBhvr>
                                        <p:cTn id="58" dur="1000"/>
                                        <p:tgtEl>
                                          <p:spTgt spid="5">
                                            <p:txEl>
                                              <p:pRg st="2" end="2"/>
                                            </p:txEl>
                                          </p:spTgt>
                                        </p:tgtEl>
                                      </p:cBhvr>
                                    </p:animEffect>
                                    <p:anim calcmode="lin" valueType="num">
                                      <p:cBhvr>
                                        <p:cTn id="5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Effect transition="in" filter="fade">
                                      <p:cBhvr>
                                        <p:cTn id="65" dur="1000"/>
                                        <p:tgtEl>
                                          <p:spTgt spid="5">
                                            <p:txEl>
                                              <p:pRg st="3" end="3"/>
                                            </p:txEl>
                                          </p:spTgt>
                                        </p:tgtEl>
                                      </p:cBhvr>
                                    </p:animEffect>
                                    <p:anim calcmode="lin" valueType="num">
                                      <p:cBhvr>
                                        <p:cTn id="6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6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286061" y="2645761"/>
            <a:ext cx="5636302" cy="2248525"/>
          </a:xfrm>
          <a:prstGeom prst="snip2Diag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(ক-গ্রুপ) </a:t>
            </a:r>
          </a:p>
          <a:p>
            <a:pPr algn="ctr"/>
            <a:r>
              <a:rPr lang="bn-IN" sz="3200" b="1" dirty="0" smtClean="0">
                <a:solidFill>
                  <a:schemeClr val="tx1"/>
                </a:solidFill>
                <a:latin typeface="NikoshBAN" panose="02000000000000000000" pitchFamily="2" charset="0"/>
                <a:cs typeface="NikoshBAN" panose="02000000000000000000" pitchFamily="2" charset="0"/>
              </a:rPr>
              <a:t>প্রাচীন সুমেরীয় সভ্যতার সামাজিক শ্রেণিবিন্যাস ব্যাখ্যা কর।</a:t>
            </a:r>
            <a:endParaRPr lang="en-US" sz="3200" dirty="0">
              <a:solidFill>
                <a:schemeClr val="tx1"/>
              </a:solidFill>
            </a:endParaRPr>
          </a:p>
        </p:txBody>
      </p:sp>
      <p:sp>
        <p:nvSpPr>
          <p:cNvPr id="3" name="Snip Diagonal Corner Rectangle 2"/>
          <p:cNvSpPr/>
          <p:nvPr/>
        </p:nvSpPr>
        <p:spPr>
          <a:xfrm>
            <a:off x="6895475" y="2645761"/>
            <a:ext cx="5021705" cy="2248525"/>
          </a:xfrm>
          <a:prstGeom prst="snip2Diag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bg1"/>
                </a:solidFill>
                <a:latin typeface="NikoshBAN" panose="02000000000000000000" pitchFamily="2" charset="0"/>
                <a:cs typeface="NikoshBAN" panose="02000000000000000000" pitchFamily="2" charset="0"/>
              </a:rPr>
              <a:t>(খ-গ্রুপ)</a:t>
            </a:r>
          </a:p>
          <a:p>
            <a:pPr algn="ctr"/>
            <a:r>
              <a:rPr lang="bn-IN" sz="3200" b="1" dirty="0" smtClean="0">
                <a:solidFill>
                  <a:schemeClr val="bg1"/>
                </a:solidFill>
                <a:latin typeface="NikoshBAN" panose="02000000000000000000" pitchFamily="2" charset="0"/>
                <a:cs typeface="NikoshBAN" panose="02000000000000000000" pitchFamily="2" charset="0"/>
              </a:rPr>
              <a:t>প্রাচীন সুমেরীয়দের শিল্পকলাসমূহের তালিকা প্রস্তুত কর। </a:t>
            </a:r>
            <a:endParaRPr lang="en-US" sz="3200" dirty="0">
              <a:solidFill>
                <a:schemeClr val="bg1"/>
              </a:solidFill>
            </a:endParaRPr>
          </a:p>
        </p:txBody>
      </p:sp>
      <p:sp>
        <p:nvSpPr>
          <p:cNvPr id="4" name="Snip Same Side Corner Rectangle 3"/>
          <p:cNvSpPr/>
          <p:nvPr/>
        </p:nvSpPr>
        <p:spPr>
          <a:xfrm>
            <a:off x="4953625" y="1618938"/>
            <a:ext cx="2910588" cy="734518"/>
          </a:xfrm>
          <a:prstGeom prst="snip2Same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bg1"/>
                </a:solidFill>
                <a:latin typeface="NikoshBAN" panose="02000000000000000000" pitchFamily="2" charset="0"/>
                <a:cs typeface="NikoshBAN" panose="02000000000000000000" pitchFamily="2" charset="0"/>
              </a:rPr>
              <a:t>গ্রুপভিত্তিক কাজ</a:t>
            </a:r>
            <a:endParaRPr lang="en-US" sz="4000" b="1" dirty="0">
              <a:solidFill>
                <a:schemeClr val="bg1"/>
              </a:solidFill>
            </a:endParaRPr>
          </a:p>
        </p:txBody>
      </p:sp>
      <p:sp>
        <p:nvSpPr>
          <p:cNvPr id="5" name="Left-Right Arrow 4"/>
          <p:cNvSpPr/>
          <p:nvPr/>
        </p:nvSpPr>
        <p:spPr>
          <a:xfrm>
            <a:off x="5997313" y="3492707"/>
            <a:ext cx="823212" cy="554637"/>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34912" y="1424065"/>
            <a:ext cx="11947160" cy="4212237"/>
          </a:xfrm>
          <a:prstGeom prst="roundRect">
            <a:avLst/>
          </a:prstGeom>
          <a:noFill/>
          <a:ln w="38100">
            <a:solidFill>
              <a:srgbClr val="00B05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6299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8210" y="809470"/>
            <a:ext cx="6922958" cy="3298694"/>
          </a:xfrm>
          <a:prstGeom prst="rect">
            <a:avLst/>
          </a:prstGeom>
        </p:spPr>
      </p:pic>
      <p:sp>
        <p:nvSpPr>
          <p:cNvPr id="4" name="Wave 3"/>
          <p:cNvSpPr/>
          <p:nvPr/>
        </p:nvSpPr>
        <p:spPr>
          <a:xfrm>
            <a:off x="2728210" y="4227227"/>
            <a:ext cx="6922959" cy="1244183"/>
          </a:xfrm>
          <a:prstGeom prst="wav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anose="02000000000000000000" pitchFamily="2" charset="0"/>
                <a:cs typeface="NikoshBAN" panose="02000000000000000000" pitchFamily="2" charset="0"/>
              </a:rPr>
              <a:t>সুমেরীয় সভ্যতার অবদান সমূহ লিপিবদ্ধ কর।</a:t>
            </a:r>
            <a:endParaRPr lang="en-US" sz="3600" b="1" dirty="0"/>
          </a:p>
        </p:txBody>
      </p:sp>
      <p:sp>
        <p:nvSpPr>
          <p:cNvPr id="3" name="Oval 2"/>
          <p:cNvSpPr/>
          <p:nvPr/>
        </p:nvSpPr>
        <p:spPr>
          <a:xfrm>
            <a:off x="1753850" y="209862"/>
            <a:ext cx="8964118" cy="6220917"/>
          </a:xfrm>
          <a:prstGeom prst="ellipse">
            <a:avLst/>
          </a:prstGeom>
          <a:noFill/>
          <a:ln w="38100">
            <a:solidFill>
              <a:schemeClr val="accent2">
                <a:lumMod val="75000"/>
              </a:schemeClr>
            </a:solidFill>
            <a:prstDash val="lgDash"/>
          </a:ln>
          <a:effectLst>
            <a:glow rad="1397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458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702" y="1409075"/>
            <a:ext cx="8319541" cy="40623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537" y="2091924"/>
            <a:ext cx="6340839" cy="2741605"/>
          </a:xfrm>
          <a:prstGeom prst="rect">
            <a:avLst/>
          </a:prstGeom>
        </p:spPr>
      </p:pic>
      <p:sp>
        <p:nvSpPr>
          <p:cNvPr id="5" name="Frame 4"/>
          <p:cNvSpPr/>
          <p:nvPr/>
        </p:nvSpPr>
        <p:spPr>
          <a:xfrm>
            <a:off x="1813809" y="1049311"/>
            <a:ext cx="8709285" cy="4721902"/>
          </a:xfrm>
          <a:prstGeom prst="fram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Hexagon 5"/>
          <p:cNvSpPr/>
          <p:nvPr/>
        </p:nvSpPr>
        <p:spPr>
          <a:xfrm>
            <a:off x="1409076" y="794479"/>
            <a:ext cx="9563724" cy="5261547"/>
          </a:xfrm>
          <a:prstGeom prst="hexagon">
            <a:avLst/>
          </a:prstGeom>
          <a:noFill/>
          <a:ln w="38100">
            <a:solidFill>
              <a:srgbClr val="FF0000"/>
            </a:solidFill>
            <a:prstDash val="lgDash"/>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531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54" y="1206631"/>
            <a:ext cx="5666281" cy="25596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55" y="3976062"/>
            <a:ext cx="5666281" cy="27769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702" y="3976061"/>
            <a:ext cx="5201587" cy="2776927"/>
          </a:xfrm>
          <a:prstGeom prst="rect">
            <a:avLst/>
          </a:prstGeom>
        </p:spPr>
      </p:pic>
      <p:sp>
        <p:nvSpPr>
          <p:cNvPr id="7" name="Pentagon 6"/>
          <p:cNvSpPr/>
          <p:nvPr/>
        </p:nvSpPr>
        <p:spPr>
          <a:xfrm>
            <a:off x="524654" y="112466"/>
            <a:ext cx="5456420" cy="989274"/>
          </a:xfrm>
          <a:prstGeom prst="homePlate">
            <a:avLst/>
          </a:prstGeom>
          <a:solidFill>
            <a:schemeClr val="accent4">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anose="02000000000000000000" pitchFamily="2" charset="0"/>
                <a:cs typeface="NikoshBAN" panose="02000000000000000000" pitchFamily="2" charset="0"/>
              </a:rPr>
              <a:t>এসো</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আমরা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কিছু</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ছবি</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দেখি</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এবং</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জানার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চেষ্টা</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এগুলো</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কোন</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সভ্যতার</a:t>
            </a:r>
            <a:r>
              <a:rPr lang="en-US" sz="3200" b="1" dirty="0" smtClean="0">
                <a:solidFill>
                  <a:schemeClr val="tx1"/>
                </a:solidFill>
                <a:latin typeface="NikoshBAN" panose="02000000000000000000" pitchFamily="2" charset="0"/>
                <a:cs typeface="NikoshBAN" panose="02000000000000000000" pitchFamily="2" charset="0"/>
              </a:rPr>
              <a:t> </a:t>
            </a:r>
            <a:r>
              <a:rPr lang="en-US" sz="3200" b="1" dirty="0" err="1" smtClean="0">
                <a:solidFill>
                  <a:schemeClr val="tx1"/>
                </a:solidFill>
                <a:latin typeface="NikoshBAN" panose="02000000000000000000" pitchFamily="2" charset="0"/>
                <a:cs typeface="NikoshBAN" panose="02000000000000000000" pitchFamily="2" charset="0"/>
              </a:rPr>
              <a:t>প্রতীক</a:t>
            </a:r>
            <a:endParaRPr lang="en-US" sz="3200" b="1"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0702" y="1206631"/>
            <a:ext cx="5201587" cy="2559648"/>
          </a:xfrm>
          <a:prstGeom prst="rect">
            <a:avLst/>
          </a:prstGeom>
        </p:spPr>
      </p:pic>
    </p:spTree>
    <p:extLst>
      <p:ext uri="{BB962C8B-B14F-4D97-AF65-F5344CB8AC3E}">
        <p14:creationId xmlns:p14="http://schemas.microsoft.com/office/powerpoint/2010/main" val="2507747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2)">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5006713" y="1210717"/>
            <a:ext cx="2518348" cy="1274165"/>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 ফল </a:t>
            </a:r>
            <a:endParaRPr lang="en-US" sz="6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Horizontal Scroll 5"/>
          <p:cNvSpPr/>
          <p:nvPr/>
        </p:nvSpPr>
        <p:spPr>
          <a:xfrm>
            <a:off x="1753851" y="2484882"/>
            <a:ext cx="4182257" cy="1033272"/>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শেষে </a:t>
            </a:r>
            <a:r>
              <a:rPr lang="bn-IN" sz="48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শিক্ষার্থীরা </a:t>
            </a:r>
            <a:endParaRPr lang="en-US" sz="48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2061147" y="3746254"/>
            <a:ext cx="8409482" cy="1754326"/>
          </a:xfrm>
          <a:prstGeom prst="rect">
            <a:avLst/>
          </a:prstGeom>
          <a:solidFill>
            <a:schemeClr val="accent2">
              <a:lumMod val="60000"/>
              <a:lumOff val="40000"/>
            </a:schemeClr>
          </a:solidFill>
        </p:spPr>
        <p:txBody>
          <a:bodyPr wrap="square" rtlCol="0">
            <a:spAutoFit/>
          </a:bodyPr>
          <a:lstStyle/>
          <a:p>
            <a:pPr marL="285750" indent="-285750">
              <a:buFont typeface="Wingdings" panose="05000000000000000000" pitchFamily="2" charset="2"/>
              <a:buChar char="v"/>
            </a:pPr>
            <a:r>
              <a:rPr lang="bn-IN" sz="3600" b="1" dirty="0" smtClean="0">
                <a:solidFill>
                  <a:srgbClr val="00B050"/>
                </a:solidFill>
                <a:latin typeface="NikoshBAN" panose="02000000000000000000" pitchFamily="2" charset="0"/>
                <a:cs typeface="NikoshBAN" panose="02000000000000000000" pitchFamily="2" charset="0"/>
              </a:rPr>
              <a:t>কিউনিফর্ম কী? ব্যাখ্যা করতে পারবে।</a:t>
            </a:r>
          </a:p>
          <a:p>
            <a:pPr marL="285750" indent="-285750">
              <a:buFont typeface="Wingdings" panose="05000000000000000000" pitchFamily="2" charset="2"/>
              <a:buChar char="v"/>
            </a:pPr>
            <a:r>
              <a:rPr lang="bn-IN" sz="3600" b="1" dirty="0">
                <a:solidFill>
                  <a:srgbClr val="0070C0"/>
                </a:solidFill>
                <a:latin typeface="NikoshBAN" panose="02000000000000000000" pitchFamily="2" charset="0"/>
                <a:cs typeface="NikoshBAN" panose="02000000000000000000" pitchFamily="2" charset="0"/>
              </a:rPr>
              <a:t>সুমেরীয় সভ্যতা পরিচয় বর্ণনা করতে পারবে।</a:t>
            </a:r>
          </a:p>
          <a:p>
            <a:pPr marL="285750" indent="-285750">
              <a:buFont typeface="Wingdings" panose="05000000000000000000" pitchFamily="2" charset="2"/>
              <a:buChar char="v"/>
            </a:pPr>
            <a:r>
              <a:rPr lang="bn-IN" sz="3600" b="1" dirty="0" smtClean="0">
                <a:solidFill>
                  <a:srgbClr val="7030A0"/>
                </a:solidFill>
                <a:latin typeface="NikoshBAN" panose="02000000000000000000" pitchFamily="2" charset="0"/>
                <a:cs typeface="NikoshBAN" panose="02000000000000000000" pitchFamily="2" charset="0"/>
              </a:rPr>
              <a:t>সুমেরীয় সভ্যতার অবদান সমূহ বিশ্লেষণ করতে পারবে।</a:t>
            </a:r>
            <a:endParaRPr lang="en-US" sz="3600" b="1" dirty="0">
              <a:solidFill>
                <a:srgbClr val="7030A0"/>
              </a:solidFill>
              <a:latin typeface="NikoshBAN" panose="02000000000000000000" pitchFamily="2" charset="0"/>
              <a:cs typeface="NikoshBAN" panose="02000000000000000000" pitchFamily="2" charset="0"/>
            </a:endParaRPr>
          </a:p>
        </p:txBody>
      </p:sp>
      <p:sp>
        <p:nvSpPr>
          <p:cNvPr id="8" name="Isosceles Triangle 7"/>
          <p:cNvSpPr/>
          <p:nvPr/>
        </p:nvSpPr>
        <p:spPr>
          <a:xfrm>
            <a:off x="1319132" y="806894"/>
            <a:ext cx="9893509" cy="4767349"/>
          </a:xfrm>
          <a:prstGeom prst="triangle">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319132" y="806894"/>
            <a:ext cx="9893509" cy="5189172"/>
          </a:xfrm>
          <a:prstGeom prst="rect">
            <a:avLst/>
          </a:prstGeom>
          <a:noFill/>
          <a:ln w="57150">
            <a:solidFill>
              <a:srgbClr val="FF0000"/>
            </a:solidFill>
          </a:ln>
          <a:effectLst>
            <a:glow rad="101600">
              <a:schemeClr val="accent6">
                <a:satMod val="175000"/>
                <a:alpha val="40000"/>
              </a:schemeClr>
            </a:glow>
          </a:effectLst>
        </p:spPr>
        <p:txBody>
          <a:bodyPr wrap="square" rtlCol="0">
            <a:spAutoFit/>
          </a:bodyPr>
          <a:lstStyle/>
          <a:p>
            <a:endParaRPr lang="en-US" dirty="0"/>
          </a:p>
        </p:txBody>
      </p:sp>
    </p:spTree>
    <p:extLst>
      <p:ext uri="{BB962C8B-B14F-4D97-AF65-F5344CB8AC3E}">
        <p14:creationId xmlns:p14="http://schemas.microsoft.com/office/powerpoint/2010/main" val="4056270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Scale>
                                      <p:cBhvr>
                                        <p:cTn id="7" dur="1000" decel="50000" fill="hold">
                                          <p:stCondLst>
                                            <p:cond delay="0"/>
                                          </p:stCondLst>
                                        </p:cTn>
                                        <p:tgtEl>
                                          <p:spTgt spid="7">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bg/>
                                          </p:spTgt>
                                        </p:tgtEl>
                                        <p:attrNameLst>
                                          <p:attrName>ppt_x</p:attrName>
                                          <p:attrName>ppt_y</p:attrName>
                                        </p:attrNameLst>
                                      </p:cBhvr>
                                    </p:animMotion>
                                    <p:animEffect transition="in" filter="fade">
                                      <p:cBhvr>
                                        <p:cTn id="9" dur="1000"/>
                                        <p:tgtEl>
                                          <p:spTgt spid="7">
                                            <p:bg/>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Scale>
                                      <p:cBhvr>
                                        <p:cTn id="14"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xEl>
                                              <p:pRg st="0" end="0"/>
                                            </p:txEl>
                                          </p:spTgt>
                                        </p:tgtEl>
                                        <p:attrNameLst>
                                          <p:attrName>ppt_x</p:attrName>
                                          <p:attrName>ppt_y</p:attrName>
                                        </p:attrNameLst>
                                      </p:cBhvr>
                                    </p:animMotion>
                                    <p:animEffect transition="in" filter="fade">
                                      <p:cBhvr>
                                        <p:cTn id="16" dur="10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Scale>
                                      <p:cBhvr>
                                        <p:cTn id="21"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xEl>
                                              <p:pRg st="1" end="1"/>
                                            </p:txEl>
                                          </p:spTgt>
                                        </p:tgtEl>
                                        <p:attrNameLst>
                                          <p:attrName>ppt_x</p:attrName>
                                          <p:attrName>ppt_y</p:attrName>
                                        </p:attrNameLst>
                                      </p:cBhvr>
                                    </p:animMotion>
                                    <p:animEffect transition="in" filter="fade">
                                      <p:cBhvr>
                                        <p:cTn id="23" dur="10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Scale>
                                      <p:cBhvr>
                                        <p:cTn id="28" dur="1000" decel="50000" fill="hold">
                                          <p:stCondLst>
                                            <p:cond delay="0"/>
                                          </p:stCondLst>
                                        </p:cTn>
                                        <p:tgtEl>
                                          <p:spTgt spid="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7">
                                            <p:txEl>
                                              <p:pRg st="2" end="2"/>
                                            </p:txEl>
                                          </p:spTgt>
                                        </p:tgtEl>
                                        <p:attrNameLst>
                                          <p:attrName>ppt_x</p:attrName>
                                          <p:attrName>ppt_y</p:attrName>
                                        </p:attrNameLst>
                                      </p:cBhvr>
                                    </p:animMotion>
                                    <p:animEffect transition="in" filter="fade">
                                      <p:cBhvr>
                                        <p:cTn id="30"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674" y="1221696"/>
            <a:ext cx="5591331" cy="25483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74" y="3987388"/>
            <a:ext cx="5591331" cy="25633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0841" y="3987388"/>
            <a:ext cx="5486398" cy="256331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5908" y="1221696"/>
            <a:ext cx="5591331" cy="2549772"/>
          </a:xfrm>
          <a:prstGeom prst="rect">
            <a:avLst/>
          </a:prstGeom>
        </p:spPr>
      </p:pic>
      <p:sp>
        <p:nvSpPr>
          <p:cNvPr id="6" name="Rounded Rectangle 5"/>
          <p:cNvSpPr/>
          <p:nvPr/>
        </p:nvSpPr>
        <p:spPr>
          <a:xfrm>
            <a:off x="494674" y="344766"/>
            <a:ext cx="7764905" cy="62958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accent5"/>
                </a:solidFill>
                <a:latin typeface="NikoshBAN" panose="02000000000000000000" pitchFamily="2" charset="0"/>
                <a:cs typeface="NikoshBAN" panose="02000000000000000000" pitchFamily="2" charset="0"/>
              </a:rPr>
              <a:t>মানচিত্র</a:t>
            </a:r>
            <a:r>
              <a:rPr lang="en-US" sz="3200" b="1" dirty="0" smtClean="0">
                <a:solidFill>
                  <a:schemeClr val="accent5"/>
                </a:solidFill>
                <a:latin typeface="NikoshBAN" panose="02000000000000000000" pitchFamily="2" charset="0"/>
                <a:cs typeface="NikoshBAN" panose="02000000000000000000" pitchFamily="2" charset="0"/>
              </a:rPr>
              <a:t> </a:t>
            </a:r>
            <a:r>
              <a:rPr lang="en-US" sz="3200" b="1" dirty="0" err="1" smtClean="0">
                <a:solidFill>
                  <a:schemeClr val="accent5"/>
                </a:solidFill>
                <a:latin typeface="NikoshBAN" panose="02000000000000000000" pitchFamily="2" charset="0"/>
                <a:cs typeface="NikoshBAN" panose="02000000000000000000" pitchFamily="2" charset="0"/>
              </a:rPr>
              <a:t>দেখে</a:t>
            </a:r>
            <a:r>
              <a:rPr lang="en-US" sz="3200" b="1" dirty="0" smtClean="0">
                <a:solidFill>
                  <a:schemeClr val="accent5"/>
                </a:solidFill>
                <a:latin typeface="NikoshBAN" panose="02000000000000000000" pitchFamily="2" charset="0"/>
                <a:cs typeface="NikoshBAN" panose="02000000000000000000" pitchFamily="2" charset="0"/>
              </a:rPr>
              <a:t> </a:t>
            </a:r>
            <a:r>
              <a:rPr lang="en-US" sz="3200" b="1" dirty="0" err="1" smtClean="0">
                <a:solidFill>
                  <a:schemeClr val="accent5"/>
                </a:solidFill>
                <a:latin typeface="NikoshBAN" panose="02000000000000000000" pitchFamily="2" charset="0"/>
                <a:cs typeface="NikoshBAN" panose="02000000000000000000" pitchFamily="2" charset="0"/>
              </a:rPr>
              <a:t>আজকের</a:t>
            </a:r>
            <a:r>
              <a:rPr lang="en-US" sz="3200" b="1" dirty="0" smtClean="0">
                <a:solidFill>
                  <a:schemeClr val="accent5"/>
                </a:solidFill>
                <a:latin typeface="NikoshBAN" panose="02000000000000000000" pitchFamily="2" charset="0"/>
                <a:cs typeface="NikoshBAN" panose="02000000000000000000" pitchFamily="2" charset="0"/>
              </a:rPr>
              <a:t> </a:t>
            </a:r>
            <a:r>
              <a:rPr lang="en-US" sz="3200" b="1" dirty="0" err="1" smtClean="0">
                <a:solidFill>
                  <a:schemeClr val="accent5"/>
                </a:solidFill>
                <a:latin typeface="NikoshBAN" panose="02000000000000000000" pitchFamily="2" charset="0"/>
                <a:cs typeface="NikoshBAN" panose="02000000000000000000" pitchFamily="2" charset="0"/>
              </a:rPr>
              <a:t>আলোচ্য</a:t>
            </a:r>
            <a:r>
              <a:rPr lang="en-US" sz="3200" b="1" dirty="0" smtClean="0">
                <a:solidFill>
                  <a:schemeClr val="accent5"/>
                </a:solidFill>
                <a:latin typeface="NikoshBAN" panose="02000000000000000000" pitchFamily="2" charset="0"/>
                <a:cs typeface="NikoshBAN" panose="02000000000000000000" pitchFamily="2" charset="0"/>
              </a:rPr>
              <a:t> </a:t>
            </a:r>
            <a:r>
              <a:rPr lang="en-US" sz="3200" b="1" dirty="0" err="1" smtClean="0">
                <a:solidFill>
                  <a:schemeClr val="accent5"/>
                </a:solidFill>
                <a:latin typeface="NikoshBAN" panose="02000000000000000000" pitchFamily="2" charset="0"/>
                <a:cs typeface="NikoshBAN" panose="02000000000000000000" pitchFamily="2" charset="0"/>
              </a:rPr>
              <a:t>সভ্যতার</a:t>
            </a:r>
            <a:r>
              <a:rPr lang="en-US" sz="3200" b="1" dirty="0" smtClean="0">
                <a:solidFill>
                  <a:schemeClr val="accent5"/>
                </a:solidFill>
                <a:latin typeface="NikoshBAN" panose="02000000000000000000" pitchFamily="2" charset="0"/>
                <a:cs typeface="NikoshBAN" panose="02000000000000000000" pitchFamily="2" charset="0"/>
              </a:rPr>
              <a:t> </a:t>
            </a:r>
            <a:r>
              <a:rPr lang="en-US" sz="3200" b="1" dirty="0" err="1" smtClean="0">
                <a:solidFill>
                  <a:schemeClr val="accent5"/>
                </a:solidFill>
                <a:latin typeface="NikoshBAN" panose="02000000000000000000" pitchFamily="2" charset="0"/>
                <a:cs typeface="NikoshBAN" panose="02000000000000000000" pitchFamily="2" charset="0"/>
              </a:rPr>
              <a:t>অবস্থান</a:t>
            </a:r>
            <a:r>
              <a:rPr lang="en-US" sz="3200" b="1" dirty="0" smtClean="0">
                <a:solidFill>
                  <a:schemeClr val="accent5"/>
                </a:solidFill>
                <a:latin typeface="NikoshBAN" panose="02000000000000000000" pitchFamily="2" charset="0"/>
                <a:cs typeface="NikoshBAN" panose="02000000000000000000" pitchFamily="2" charset="0"/>
              </a:rPr>
              <a:t> </a:t>
            </a:r>
            <a:r>
              <a:rPr lang="en-US" sz="3200" b="1" dirty="0" err="1" smtClean="0">
                <a:solidFill>
                  <a:schemeClr val="accent5"/>
                </a:solidFill>
                <a:latin typeface="NikoshBAN" panose="02000000000000000000" pitchFamily="2" charset="0"/>
                <a:cs typeface="NikoshBAN" panose="02000000000000000000" pitchFamily="2" charset="0"/>
              </a:rPr>
              <a:t>নির্ণয়</a:t>
            </a:r>
            <a:r>
              <a:rPr lang="en-US" sz="3200" b="1" dirty="0" smtClean="0">
                <a:solidFill>
                  <a:schemeClr val="accent5"/>
                </a:solidFill>
                <a:latin typeface="NikoshBAN" panose="02000000000000000000" pitchFamily="2" charset="0"/>
                <a:cs typeface="NikoshBAN" panose="02000000000000000000" pitchFamily="2" charset="0"/>
              </a:rPr>
              <a:t> </a:t>
            </a:r>
            <a:r>
              <a:rPr lang="en-US" sz="3200" b="1" dirty="0" err="1" smtClean="0">
                <a:solidFill>
                  <a:schemeClr val="accent5"/>
                </a:solidFill>
                <a:latin typeface="NikoshBAN" panose="02000000000000000000" pitchFamily="2" charset="0"/>
                <a:cs typeface="NikoshBAN" panose="02000000000000000000" pitchFamily="2" charset="0"/>
              </a:rPr>
              <a:t>করি</a:t>
            </a:r>
            <a:endParaRPr lang="en-US" sz="3200" b="1" dirty="0">
              <a:solidFill>
                <a:schemeClr val="accent5"/>
              </a:solidFill>
              <a:latin typeface="NikoshBAN" panose="02000000000000000000" pitchFamily="2" charset="0"/>
              <a:cs typeface="NikoshBAN" panose="02000000000000000000" pitchFamily="2" charset="0"/>
            </a:endParaRPr>
          </a:p>
        </p:txBody>
      </p:sp>
      <p:sp>
        <p:nvSpPr>
          <p:cNvPr id="7" name="Oval 6"/>
          <p:cNvSpPr/>
          <p:nvPr/>
        </p:nvSpPr>
        <p:spPr>
          <a:xfrm>
            <a:off x="3290339" y="1562003"/>
            <a:ext cx="5651292" cy="4631960"/>
          </a:xfrm>
          <a:prstGeom prst="ellipse">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9803" y="1094282"/>
            <a:ext cx="11677338" cy="5576341"/>
          </a:xfrm>
          <a:prstGeom prst="rect">
            <a:avLst/>
          </a:prstGeom>
          <a:noFill/>
          <a:ln w="28575">
            <a:solidFill>
              <a:srgbClr val="0070C0"/>
            </a:solidFill>
          </a:ln>
          <a:effectLst>
            <a:glow rad="101600">
              <a:schemeClr val="accent4">
                <a:satMod val="175000"/>
                <a:alpha val="40000"/>
              </a:schemeClr>
            </a:glow>
          </a:effectLst>
        </p:spPr>
        <p:txBody>
          <a:bodyPr wrap="square" rtlCol="0">
            <a:spAutoFit/>
          </a:bodyPr>
          <a:lstStyle/>
          <a:p>
            <a:endParaRPr lang="en-US" dirty="0"/>
          </a:p>
        </p:txBody>
      </p:sp>
    </p:spTree>
    <p:extLst>
      <p:ext uri="{BB962C8B-B14F-4D97-AF65-F5344CB8AC3E}">
        <p14:creationId xmlns:p14="http://schemas.microsoft.com/office/powerpoint/2010/main" val="217176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p:cNvSpPr/>
          <p:nvPr/>
        </p:nvSpPr>
        <p:spPr>
          <a:xfrm>
            <a:off x="2848131" y="159313"/>
            <a:ext cx="2683239" cy="620175"/>
          </a:xfrm>
          <a:prstGeom prst="round2Same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FFFF00"/>
                </a:solidFill>
                <a:latin typeface="NikoshBAN" panose="02000000000000000000" pitchFamily="2" charset="0"/>
                <a:cs typeface="NikoshBAN" panose="02000000000000000000" pitchFamily="2" charset="0"/>
              </a:rPr>
              <a:t>সুমেরীয় </a:t>
            </a:r>
            <a:r>
              <a:rPr lang="bn-IN" sz="4000" b="1" dirty="0" smtClean="0">
                <a:solidFill>
                  <a:srgbClr val="FFFF00"/>
                </a:solidFill>
                <a:latin typeface="NikoshBAN" panose="02000000000000000000" pitchFamily="2" charset="0"/>
                <a:cs typeface="NikoshBAN" panose="02000000000000000000" pitchFamily="2" charset="0"/>
              </a:rPr>
              <a:t>সভ্যতা</a:t>
            </a:r>
            <a:endParaRPr lang="en-US" sz="4000" dirty="0">
              <a:solidFill>
                <a:srgbClr val="FFFF00"/>
              </a:solidFill>
            </a:endParaRPr>
          </a:p>
        </p:txBody>
      </p:sp>
      <p:sp>
        <p:nvSpPr>
          <p:cNvPr id="5" name="Rounded Rectangle 4"/>
          <p:cNvSpPr/>
          <p:nvPr/>
        </p:nvSpPr>
        <p:spPr>
          <a:xfrm>
            <a:off x="209862" y="914400"/>
            <a:ext cx="11767279" cy="5831174"/>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latin typeface="NikoshBAN" panose="02000000000000000000" pitchFamily="2" charset="0"/>
                <a:cs typeface="NikoshBAN" panose="02000000000000000000" pitchFamily="2" charset="0"/>
              </a:rPr>
              <a:t> </a:t>
            </a:r>
            <a:r>
              <a:rPr lang="bn-IN" sz="3200" dirty="0" smtClean="0">
                <a:solidFill>
                  <a:schemeClr val="tx1"/>
                </a:solidFill>
                <a:latin typeface="NikoshBAN" panose="02000000000000000000" pitchFamily="2" charset="0"/>
                <a:cs typeface="NikoshBAN" panose="02000000000000000000" pitchFamily="2" charset="0"/>
              </a:rPr>
              <a:t>সুমেরীয়দের </a:t>
            </a:r>
            <a:r>
              <a:rPr lang="bn-IN" sz="3200" dirty="0">
                <a:solidFill>
                  <a:schemeClr val="tx1"/>
                </a:solidFill>
                <a:latin typeface="NikoshBAN" panose="02000000000000000000" pitchFamily="2" charset="0"/>
                <a:cs typeface="NikoshBAN" panose="02000000000000000000" pitchFamily="2" charset="0"/>
              </a:rPr>
              <a:t>আদি বাসস্থান ছিল উত্তর-পূর্ব দিকে অবস্থিত এলামের পাহাড়ি অঞ্চলে। খ্রিষ্টপূর্ব ৫,০০০-৪,০০০ অব্দের মধ্যে তারা মেসোপটেমিয়ার দক্ষিণে (বর্তমান ইরাকের টাইগ্রীস ও ইউফ্রেটিস (তৎকালীন দজলা ও ফোরাত) নদীর মোহনার সন্নিকটবর্তী ‘সুমের’ নামক অঞ্চলে এসে বসতি স্থাপন করে। মেসোপটেমি</a:t>
            </a:r>
            <a:r>
              <a:rPr lang="en-US" sz="3200" dirty="0" err="1">
                <a:solidFill>
                  <a:schemeClr val="tx1"/>
                </a:solidFill>
                <a:latin typeface="NikoshBAN" panose="02000000000000000000" pitchFamily="2" charset="0"/>
                <a:cs typeface="NikoshBAN" panose="02000000000000000000" pitchFamily="2" charset="0"/>
              </a:rPr>
              <a:t>য়া</a:t>
            </a:r>
            <a:r>
              <a:rPr lang="bn-IN" sz="3200" dirty="0">
                <a:solidFill>
                  <a:schemeClr val="tx1"/>
                </a:solidFill>
                <a:latin typeface="NikoshBAN" panose="02000000000000000000" pitchFamily="2" charset="0"/>
                <a:cs typeface="NikoshBAN" panose="02000000000000000000" pitchFamily="2" charset="0"/>
              </a:rPr>
              <a:t>র আদি অ-সেমেটিক</a:t>
            </a:r>
            <a:r>
              <a:rPr lang="en-US" sz="3200" dirty="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বাসীরা </a:t>
            </a:r>
            <a:r>
              <a:rPr lang="bn-IN" sz="3200" dirty="0" smtClean="0">
                <a:solidFill>
                  <a:schemeClr val="tx1"/>
                </a:solidFill>
                <a:latin typeface="NikoshBAN" panose="02000000000000000000" pitchFamily="2" charset="0"/>
                <a:cs typeface="NikoshBAN" panose="02000000000000000000" pitchFamily="2" charset="0"/>
              </a:rPr>
              <a:t>সাধারণ ভাবে </a:t>
            </a:r>
            <a:r>
              <a:rPr lang="bn-IN" sz="3200" dirty="0">
                <a:solidFill>
                  <a:schemeClr val="tx1"/>
                </a:solidFill>
                <a:latin typeface="NikoshBAN" panose="02000000000000000000" pitchFamily="2" charset="0"/>
                <a:cs typeface="NikoshBAN" panose="02000000000000000000" pitchFamily="2" charset="0"/>
              </a:rPr>
              <a:t>সুমেরি</a:t>
            </a:r>
            <a:r>
              <a:rPr lang="en-US" sz="3200" dirty="0" err="1">
                <a:solidFill>
                  <a:schemeClr val="tx1"/>
                </a:solidFill>
                <a:latin typeface="NikoshBAN" panose="02000000000000000000" pitchFamily="2" charset="0"/>
                <a:cs typeface="NikoshBAN" panose="02000000000000000000" pitchFamily="2" charset="0"/>
              </a:rPr>
              <a:t>য়া</a:t>
            </a:r>
            <a:r>
              <a:rPr lang="bn-IN" sz="3200" dirty="0">
                <a:solidFill>
                  <a:schemeClr val="tx1"/>
                </a:solidFill>
                <a:latin typeface="NikoshBAN" panose="02000000000000000000" pitchFamily="2" charset="0"/>
                <a:cs typeface="NikoshBAN" panose="02000000000000000000" pitchFamily="2" charset="0"/>
              </a:rPr>
              <a:t>ন নামে পরিচিত। সুমেরীয়দের দ্বারা তৈরি সভ্যতা তাদের নামানুসারে </a:t>
            </a:r>
            <a:r>
              <a:rPr lang="bn-IN" sz="3200" b="1" dirty="0">
                <a:solidFill>
                  <a:srgbClr val="FF0000"/>
                </a:solidFill>
                <a:latin typeface="NikoshBAN" panose="02000000000000000000" pitchFamily="2" charset="0"/>
                <a:cs typeface="NikoshBAN" panose="02000000000000000000" pitchFamily="2" charset="0"/>
              </a:rPr>
              <a:t>“সুমেরীয় </a:t>
            </a:r>
            <a:r>
              <a:rPr lang="bn-IN" sz="3200" b="1" dirty="0" smtClean="0">
                <a:solidFill>
                  <a:srgbClr val="FF0000"/>
                </a:solidFill>
                <a:latin typeface="NikoshBAN" panose="02000000000000000000" pitchFamily="2" charset="0"/>
                <a:cs typeface="NikoshBAN" panose="02000000000000000000" pitchFamily="2" charset="0"/>
              </a:rPr>
              <a:t>সভ্যতা</a:t>
            </a:r>
            <a:r>
              <a:rPr lang="bn-IN" sz="3200" dirty="0">
                <a:solidFill>
                  <a:srgbClr val="FF0000"/>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নামে পরিচিতি লাভ করে।</a:t>
            </a:r>
          </a:p>
          <a:p>
            <a:r>
              <a:rPr lang="bn-IN" sz="3200" dirty="0">
                <a:solidFill>
                  <a:schemeClr val="tx1"/>
                </a:solidFill>
                <a:latin typeface="NikoshBAN" panose="02000000000000000000" pitchFamily="2" charset="0"/>
                <a:cs typeface="NikoshBAN" panose="02000000000000000000" pitchFamily="2" charset="0"/>
              </a:rPr>
              <a:t>পশ্চিম এশিয়ার জাতিগোষ্ঠির মধ্যে নবোপলীয় পর্যায় থেকে উত্তরণ ঘটিয়ে মেসোপটেমিয় অঞ্চলে গড়ে </a:t>
            </a:r>
            <a:r>
              <a:rPr lang="bn-IN" sz="3200" dirty="0" smtClean="0">
                <a:solidFill>
                  <a:schemeClr val="tx1"/>
                </a:solidFill>
                <a:latin typeface="NikoshBAN" panose="02000000000000000000" pitchFamily="2" charset="0"/>
                <a:cs typeface="NikoshBAN" panose="02000000000000000000" pitchFamily="2" charset="0"/>
              </a:rPr>
              <a:t>তো</a:t>
            </a:r>
            <a:r>
              <a:rPr lang="en-US" sz="3200" dirty="0" err="1" smtClean="0">
                <a:solidFill>
                  <a:schemeClr val="tx1"/>
                </a:solidFill>
                <a:latin typeface="NikoshBAN" panose="02000000000000000000" pitchFamily="2" charset="0"/>
                <a:cs typeface="NikoshBAN" panose="02000000000000000000" pitchFamily="2" charset="0"/>
              </a:rPr>
              <a:t>লা</a:t>
            </a:r>
            <a:r>
              <a:rPr lang="bn-IN" sz="3200" dirty="0" smtClean="0">
                <a:solidFill>
                  <a:schemeClr val="tx1"/>
                </a:solidFill>
                <a:latin typeface="NikoshBAN" panose="02000000000000000000" pitchFamily="2" charset="0"/>
                <a:cs typeface="NikoshBAN" panose="02000000000000000000" pitchFamily="2" charset="0"/>
              </a:rPr>
              <a:t> </a:t>
            </a:r>
            <a:r>
              <a:rPr lang="bn-IN" sz="3200" dirty="0">
                <a:solidFill>
                  <a:schemeClr val="tx1"/>
                </a:solidFill>
                <a:latin typeface="NikoshBAN" panose="02000000000000000000" pitchFamily="2" charset="0"/>
                <a:cs typeface="NikoshBAN" panose="02000000000000000000" pitchFamily="2" charset="0"/>
              </a:rPr>
              <a:t>সভ্যতাগুলোর মধ্যে সর্বাপেক্ষা প্রাচীনতম সভ্যতা হলো এ </a:t>
            </a:r>
            <a:r>
              <a:rPr lang="bn-IN" sz="3200" b="1" dirty="0">
                <a:solidFill>
                  <a:srgbClr val="FF0000"/>
                </a:solidFill>
                <a:latin typeface="NikoshBAN" panose="02000000000000000000" pitchFamily="2" charset="0"/>
                <a:cs typeface="NikoshBAN" panose="02000000000000000000" pitchFamily="2" charset="0"/>
              </a:rPr>
              <a:t>“</a:t>
            </a:r>
            <a:r>
              <a:rPr lang="bn-IN" sz="3200" b="1" dirty="0" smtClean="0">
                <a:solidFill>
                  <a:srgbClr val="FF0000"/>
                </a:solidFill>
                <a:latin typeface="NikoshBAN" panose="02000000000000000000" pitchFamily="2" charset="0"/>
                <a:cs typeface="NikoshBAN" panose="02000000000000000000" pitchFamily="2" charset="0"/>
              </a:rPr>
              <a:t>সুমেরীয় সভ্যতা</a:t>
            </a:r>
            <a:r>
              <a:rPr lang="bn-IN" sz="3200" b="1" dirty="0">
                <a:solidFill>
                  <a:srgbClr val="FF0000"/>
                </a:solidFill>
                <a:latin typeface="NikoshBAN" panose="02000000000000000000" pitchFamily="2" charset="0"/>
                <a:cs typeface="NikoshBAN" panose="02000000000000000000" pitchFamily="2" charset="0"/>
              </a:rPr>
              <a:t>”</a:t>
            </a:r>
            <a:r>
              <a:rPr lang="bn-IN" sz="3200" dirty="0">
                <a:solidFill>
                  <a:schemeClr val="tx1"/>
                </a:solidFill>
                <a:latin typeface="NikoshBAN" panose="02000000000000000000" pitchFamily="2" charset="0"/>
                <a:cs typeface="NikoshBAN" panose="02000000000000000000" pitchFamily="2" charset="0"/>
              </a:rPr>
              <a:t>। সুমেরীয়রা তাদের সৃজনশীলতার গুণে এ সভ্যতার চরম বিকাশ ঘটিয়ে </a:t>
            </a:r>
            <a:r>
              <a:rPr lang="bn-IN" sz="3200" dirty="0" smtClean="0">
                <a:solidFill>
                  <a:schemeClr val="tx1"/>
                </a:solidFill>
                <a:latin typeface="NikoshBAN" panose="02000000000000000000" pitchFamily="2" charset="0"/>
                <a:cs typeface="NikoshBAN" panose="02000000000000000000" pitchFamily="2" charset="0"/>
              </a:rPr>
              <a:t>সর্বোচ্চ </a:t>
            </a:r>
            <a:r>
              <a:rPr lang="bn-IN" sz="3200" dirty="0">
                <a:solidFill>
                  <a:schemeClr val="tx1"/>
                </a:solidFill>
                <a:latin typeface="NikoshBAN" panose="02000000000000000000" pitchFamily="2" charset="0"/>
                <a:cs typeface="NikoshBAN" panose="02000000000000000000" pitchFamily="2" charset="0"/>
              </a:rPr>
              <a:t>শিখরে উন্নীত করতে সক্ষম হয়েছিল। তাদের চিন্তা-চেতনা, মেধা ও অনুসন্ধিৎসা সুমেরীয় সভ্যতাকে অনন্য বৈশিষ্ট্যমন্ডিত করে মানব সভ্যতায় গুরুত্বপুর্ণ </a:t>
            </a:r>
            <a:r>
              <a:rPr lang="bn-IN" sz="3200" dirty="0" smtClean="0">
                <a:solidFill>
                  <a:schemeClr val="tx1"/>
                </a:solidFill>
                <a:latin typeface="NikoshBAN" panose="02000000000000000000" pitchFamily="2" charset="0"/>
                <a:cs typeface="NikoshBAN" panose="02000000000000000000" pitchFamily="2" charset="0"/>
              </a:rPr>
              <a:t>অবদান রেখেছিল।</a:t>
            </a:r>
            <a:endParaRPr lang="bn-IN"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5964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0920" y="1143780"/>
            <a:ext cx="5962884" cy="4522501"/>
          </a:xfrm>
          <a:prstGeom prst="rect">
            <a:avLst/>
          </a:prstGeom>
        </p:spPr>
      </p:pic>
      <p:sp>
        <p:nvSpPr>
          <p:cNvPr id="4" name="Oval 3"/>
          <p:cNvSpPr/>
          <p:nvPr/>
        </p:nvSpPr>
        <p:spPr>
          <a:xfrm>
            <a:off x="2968051" y="764498"/>
            <a:ext cx="6925457" cy="5231568"/>
          </a:xfrm>
          <a:prstGeom prst="ellipse">
            <a:avLst/>
          </a:prstGeom>
          <a:noFill/>
          <a:ln w="38100">
            <a:prstDash val="sysDash"/>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ame 4"/>
          <p:cNvSpPr/>
          <p:nvPr/>
        </p:nvSpPr>
        <p:spPr>
          <a:xfrm>
            <a:off x="2818151" y="599607"/>
            <a:ext cx="7255240" cy="5591331"/>
          </a:xfrm>
          <a:prstGeom prst="frame">
            <a:avLst/>
          </a:prstGeom>
          <a:noFill/>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09996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4729397" y="539646"/>
            <a:ext cx="2608288" cy="914400"/>
          </a:xfrm>
          <a:prstGeom prst="wav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পারিবারিক জীবন</a:t>
            </a:r>
            <a:endParaRPr lang="en-US" sz="3600" b="1" dirty="0">
              <a:effectLst>
                <a:outerShdw blurRad="38100" dist="38100" dir="2700000" algn="tl">
                  <a:srgbClr val="000000">
                    <a:alpha val="43137"/>
                  </a:srgbClr>
                </a:outerShdw>
              </a:effectLst>
            </a:endParaRPr>
          </a:p>
        </p:txBody>
      </p:sp>
      <p:sp>
        <p:nvSpPr>
          <p:cNvPr id="5" name="Oval 4"/>
          <p:cNvSpPr/>
          <p:nvPr/>
        </p:nvSpPr>
        <p:spPr>
          <a:xfrm>
            <a:off x="1693888" y="1304143"/>
            <a:ext cx="8679306" cy="4646952"/>
          </a:xfrm>
          <a:prstGeom prst="ellipse">
            <a:avLst/>
          </a:prstGeom>
          <a:blipFill>
            <a:blip r:embed="rId2"/>
            <a:tile tx="0" ty="0" sx="100000" sy="100000" flip="none" algn="tl"/>
          </a:blip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200" dirty="0" smtClean="0">
                <a:solidFill>
                  <a:srgbClr val="FFFF00"/>
                </a:solidFill>
                <a:latin typeface="NikoshBAN" panose="02000000000000000000" pitchFamily="2" charset="0"/>
                <a:cs typeface="NikoshBAN" panose="02000000000000000000" pitchFamily="2" charset="0"/>
              </a:rPr>
              <a:t>   সুমেরীয় আমলে পারিবারিক জীবন ছিল খুব সুখের। তখন যৌতুক প্রথা প্রচলিত ছিল স্বামী-স্ত্রী উভয়েই যৌতুক দাবি করতে পারত। পারিবারিক জীবনে স্ত্রীর </a:t>
            </a:r>
            <a:r>
              <a:rPr lang="bn-IN" sz="3200" dirty="0">
                <a:solidFill>
                  <a:srgbClr val="FFFF00"/>
                </a:solidFill>
                <a:latin typeface="NikoshBAN" panose="02000000000000000000" pitchFamily="2" charset="0"/>
                <a:cs typeface="NikoshBAN" panose="02000000000000000000" pitchFamily="2" charset="0"/>
              </a:rPr>
              <a:t>গুরুত্বপুর্ণ </a:t>
            </a:r>
            <a:r>
              <a:rPr lang="bn-IN" sz="3200" dirty="0" smtClean="0">
                <a:solidFill>
                  <a:srgbClr val="FFFF00"/>
                </a:solidFill>
                <a:latin typeface="NikoshBAN" panose="02000000000000000000" pitchFamily="2" charset="0"/>
                <a:cs typeface="NikoshBAN" panose="02000000000000000000" pitchFamily="2" charset="0"/>
              </a:rPr>
              <a:t>ভুমিকা ছিল। অবশ্য উচ্চশ্রেণির মহিলাগণ নিম্নশ্রেণির মহিলাদের চেয়ে অধিক সুযোগ-সুবিধা ভোগ করত। তবে স্ত্রী ব্যভিচার করলে হত্যা করা হত,কিন্তু স্বামী  	দন্ডপ্রাপ্ত হত না।</a:t>
            </a:r>
            <a:endParaRPr lang="en-US" sz="3200" dirty="0">
              <a:solidFill>
                <a:srgbClr val="FFFF00"/>
              </a:solidFill>
            </a:endParaRPr>
          </a:p>
        </p:txBody>
      </p:sp>
      <p:sp>
        <p:nvSpPr>
          <p:cNvPr id="3" name="Bevel 2"/>
          <p:cNvSpPr/>
          <p:nvPr/>
        </p:nvSpPr>
        <p:spPr>
          <a:xfrm>
            <a:off x="1004341" y="614596"/>
            <a:ext cx="10088380" cy="6026047"/>
          </a:xfrm>
          <a:prstGeom prst="bevel">
            <a:avLst/>
          </a:prstGeom>
          <a:noFill/>
          <a:ln w="38100">
            <a:solidFill>
              <a:srgbClr val="00B05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9093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0932" y="5921116"/>
            <a:ext cx="7967271" cy="584775"/>
          </a:xfrm>
          <a:prstGeom prst="rect">
            <a:avLst/>
          </a:prstGeom>
          <a:blipFill>
            <a:blip r:embed="rId2"/>
            <a:tile tx="0" ty="0" sx="100000" sy="100000" flip="none" algn="tl"/>
          </a:blipFill>
        </p:spPr>
        <p:txBody>
          <a:bodyPr wrap="square" rtlCol="0">
            <a:spAutoFit/>
          </a:bodyPr>
          <a:lstStyle/>
          <a:p>
            <a:r>
              <a:rPr lang="bn-IN" sz="3200" b="1" dirty="0" smtClean="0">
                <a:solidFill>
                  <a:srgbClr val="FFFF00"/>
                </a:solidFill>
                <a:latin typeface="NikoshBAN" panose="02000000000000000000" pitchFamily="2" charset="0"/>
                <a:cs typeface="NikoshBAN" panose="02000000000000000000" pitchFamily="2" charset="0"/>
              </a:rPr>
              <a:t>ঈশ্বরের </a:t>
            </a:r>
            <a:r>
              <a:rPr lang="bn-IN" sz="3200" b="1" dirty="0">
                <a:solidFill>
                  <a:srgbClr val="FFFF00"/>
                </a:solidFill>
                <a:latin typeface="NikoshBAN" panose="02000000000000000000" pitchFamily="2" charset="0"/>
                <a:cs typeface="NikoshBAN" panose="02000000000000000000" pitchFamily="2" charset="0"/>
              </a:rPr>
              <a:t>প্রতিনিধি রূপে রাজা ছিলেন </a:t>
            </a:r>
            <a:r>
              <a:rPr lang="bn-IN" sz="3200" b="1" dirty="0" smtClean="0">
                <a:solidFill>
                  <a:srgbClr val="FFFF00"/>
                </a:solidFill>
                <a:latin typeface="NikoshBAN" panose="02000000000000000000" pitchFamily="2" charset="0"/>
                <a:cs typeface="NikoshBAN" panose="02000000000000000000" pitchFamily="2" charset="0"/>
              </a:rPr>
              <a:t>সর্বময় ক্ষমতার </a:t>
            </a:r>
            <a:r>
              <a:rPr lang="bn-IN" sz="3200" b="1" dirty="0">
                <a:solidFill>
                  <a:srgbClr val="FFFF00"/>
                </a:solidFill>
                <a:latin typeface="NikoshBAN" panose="02000000000000000000" pitchFamily="2" charset="0"/>
                <a:cs typeface="NikoshBAN" panose="02000000000000000000" pitchFamily="2" charset="0"/>
              </a:rPr>
              <a:t>অধিকারী</a:t>
            </a:r>
            <a:r>
              <a:rPr lang="bn-IN" sz="3200" b="1" dirty="0" smtClean="0">
                <a:solidFill>
                  <a:srgbClr val="FFFF00"/>
                </a:solidFill>
                <a:latin typeface="NikoshBAN" panose="02000000000000000000" pitchFamily="2" charset="0"/>
                <a:cs typeface="NikoshBAN" panose="02000000000000000000" pitchFamily="2" charset="0"/>
              </a:rPr>
              <a:t>।</a:t>
            </a:r>
            <a:endParaRPr lang="bn-IN" sz="3200" b="1" dirty="0">
              <a:solidFill>
                <a:srgbClr val="FFFF00"/>
              </a:solidFill>
              <a:latin typeface="NikoshBAN" panose="02000000000000000000" pitchFamily="2" charset="0"/>
              <a:cs typeface="NikoshBAN" panose="02000000000000000000" pitchFamily="2" charset="0"/>
            </a:endParaRPr>
          </a:p>
        </p:txBody>
      </p:sp>
      <p:sp>
        <p:nvSpPr>
          <p:cNvPr id="3" name="Isosceles Triangle 2"/>
          <p:cNvSpPr/>
          <p:nvPr/>
        </p:nvSpPr>
        <p:spPr>
          <a:xfrm>
            <a:off x="4283438" y="104931"/>
            <a:ext cx="4182257" cy="929391"/>
          </a:xfrm>
          <a:prstGeom prst="triangl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rgbClr val="FF0000"/>
                </a:solidFill>
                <a:latin typeface="NikoshBAN" panose="02000000000000000000" pitchFamily="2" charset="0"/>
                <a:cs typeface="NikoshBAN" panose="02000000000000000000" pitchFamily="2" charset="0"/>
              </a:rPr>
              <a:t>সমাজব্যবস্থা</a:t>
            </a:r>
            <a:endParaRPr lang="en-US" sz="4000" dirty="0">
              <a:solidFill>
                <a:srgbClr val="FF0000"/>
              </a:solidFill>
            </a:endParaRPr>
          </a:p>
        </p:txBody>
      </p:sp>
      <p:graphicFrame>
        <p:nvGraphicFramePr>
          <p:cNvPr id="4" name="Diagram 3"/>
          <p:cNvGraphicFramePr/>
          <p:nvPr>
            <p:extLst>
              <p:ext uri="{D42A27DB-BD31-4B8C-83A1-F6EECF244321}">
                <p14:modId xmlns:p14="http://schemas.microsoft.com/office/powerpoint/2010/main" val="2885362734"/>
              </p:ext>
            </p:extLst>
          </p:nvPr>
        </p:nvGraphicFramePr>
        <p:xfrm>
          <a:off x="4152274" y="1079291"/>
          <a:ext cx="4601981" cy="484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Isosceles Triangle 9"/>
          <p:cNvSpPr/>
          <p:nvPr/>
        </p:nvSpPr>
        <p:spPr>
          <a:xfrm rot="10800000">
            <a:off x="3511445" y="1034322"/>
            <a:ext cx="5726242" cy="5471569"/>
          </a:xfrm>
          <a:prstGeom prst="triangl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0595" y="2308485"/>
            <a:ext cx="2464634" cy="3432987"/>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17701" y="2308485"/>
            <a:ext cx="2466975" cy="3309471"/>
          </a:xfrm>
          <a:prstGeom prst="rect">
            <a:avLst/>
          </a:prstGeom>
        </p:spPr>
      </p:pic>
      <p:sp>
        <p:nvSpPr>
          <p:cNvPr id="7" name="TextBox 6"/>
          <p:cNvSpPr txBox="1"/>
          <p:nvPr/>
        </p:nvSpPr>
        <p:spPr>
          <a:xfrm>
            <a:off x="1064302" y="299804"/>
            <a:ext cx="10403173" cy="6370820"/>
          </a:xfrm>
          <a:prstGeom prst="rect">
            <a:avLst/>
          </a:prstGeom>
          <a:noFill/>
          <a:ln w="38100">
            <a:solidFill>
              <a:srgbClr val="00B050"/>
            </a:solidFill>
            <a:prstDash val="dash"/>
          </a:ln>
          <a:effectLst>
            <a:glow rad="101600">
              <a:schemeClr val="accent4">
                <a:satMod val="175000"/>
                <a:alpha val="40000"/>
              </a:schemeClr>
            </a:glow>
          </a:effectLst>
        </p:spPr>
        <p:txBody>
          <a:bodyPr wrap="square" rtlCol="0">
            <a:spAutoFit/>
          </a:bodyPr>
          <a:lstStyle/>
          <a:p>
            <a:endParaRPr lang="en-US" dirty="0"/>
          </a:p>
        </p:txBody>
      </p:sp>
    </p:spTree>
    <p:extLst>
      <p:ext uri="{BB962C8B-B14F-4D97-AF65-F5344CB8AC3E}">
        <p14:creationId xmlns:p14="http://schemas.microsoft.com/office/powerpoint/2010/main" val="2662095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graphicEl>
                                              <a:dgm id="{88D63EAA-A17D-4BFF-864D-38E4DC280392}"/>
                                            </p:graphicEl>
                                          </p:spTgt>
                                        </p:tgtEl>
                                        <p:attrNameLst>
                                          <p:attrName>style.visibility</p:attrName>
                                        </p:attrNameLst>
                                      </p:cBhvr>
                                      <p:to>
                                        <p:strVal val="visible"/>
                                      </p:to>
                                    </p:set>
                                    <p:animEffect transition="in" filter="barn(inHorizontal)">
                                      <p:cBhvr>
                                        <p:cTn id="7" dur="500"/>
                                        <p:tgtEl>
                                          <p:spTgt spid="4">
                                            <p:graphicEl>
                                              <a:dgm id="{88D63EAA-A17D-4BFF-864D-38E4DC28039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
                                            <p:graphicEl>
                                              <a:dgm id="{1A4CFF5F-F35B-4F09-A0A2-3895B1E2732B}"/>
                                            </p:graphicEl>
                                          </p:spTgt>
                                        </p:tgtEl>
                                        <p:attrNameLst>
                                          <p:attrName>style.visibility</p:attrName>
                                        </p:attrNameLst>
                                      </p:cBhvr>
                                      <p:to>
                                        <p:strVal val="visible"/>
                                      </p:to>
                                    </p:set>
                                    <p:animEffect transition="in" filter="barn(inHorizontal)">
                                      <p:cBhvr>
                                        <p:cTn id="12" dur="500"/>
                                        <p:tgtEl>
                                          <p:spTgt spid="4">
                                            <p:graphicEl>
                                              <a:dgm id="{1A4CFF5F-F35B-4F09-A0A2-3895B1E2732B}"/>
                                            </p:graphicEl>
                                          </p:spTgt>
                                        </p:tgtEl>
                                      </p:cBhvr>
                                    </p:animEffect>
                                  </p:childTnLst>
                                </p:cTn>
                              </p:par>
                              <p:par>
                                <p:cTn id="13" presetID="16" presetClass="entr" presetSubtype="26" fill="hold" grpId="0" nodeType="withEffect">
                                  <p:stCondLst>
                                    <p:cond delay="0"/>
                                  </p:stCondLst>
                                  <p:childTnLst>
                                    <p:set>
                                      <p:cBhvr>
                                        <p:cTn id="14" dur="1" fill="hold">
                                          <p:stCondLst>
                                            <p:cond delay="0"/>
                                          </p:stCondLst>
                                        </p:cTn>
                                        <p:tgtEl>
                                          <p:spTgt spid="4">
                                            <p:graphicEl>
                                              <a:dgm id="{005F3B6A-A219-4E74-87D2-BCC65A5C764C}"/>
                                            </p:graphicEl>
                                          </p:spTgt>
                                        </p:tgtEl>
                                        <p:attrNameLst>
                                          <p:attrName>style.visibility</p:attrName>
                                        </p:attrNameLst>
                                      </p:cBhvr>
                                      <p:to>
                                        <p:strVal val="visible"/>
                                      </p:to>
                                    </p:set>
                                    <p:animEffect transition="in" filter="barn(inHorizontal)">
                                      <p:cBhvr>
                                        <p:cTn id="15" dur="500"/>
                                        <p:tgtEl>
                                          <p:spTgt spid="4">
                                            <p:graphicEl>
                                              <a:dgm id="{005F3B6A-A219-4E74-87D2-BCC65A5C764C}"/>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4">
                                            <p:graphicEl>
                                              <a:dgm id="{6E5CFEE5-0A77-48B6-B88B-39FDBEBF90A2}"/>
                                            </p:graphicEl>
                                          </p:spTgt>
                                        </p:tgtEl>
                                        <p:attrNameLst>
                                          <p:attrName>style.visibility</p:attrName>
                                        </p:attrNameLst>
                                      </p:cBhvr>
                                      <p:to>
                                        <p:strVal val="visible"/>
                                      </p:to>
                                    </p:set>
                                    <p:animEffect transition="in" filter="barn(inHorizontal)">
                                      <p:cBhvr>
                                        <p:cTn id="20" dur="500"/>
                                        <p:tgtEl>
                                          <p:spTgt spid="4">
                                            <p:graphicEl>
                                              <a:dgm id="{6E5CFEE5-0A77-48B6-B88B-39FDBEBF90A2}"/>
                                            </p:graphicEl>
                                          </p:spTgt>
                                        </p:tgtEl>
                                      </p:cBhvr>
                                    </p:animEffect>
                                  </p:childTnLst>
                                </p:cTn>
                              </p:par>
                              <p:par>
                                <p:cTn id="21" presetID="16" presetClass="entr" presetSubtype="26" fill="hold" grpId="0" nodeType="withEffect">
                                  <p:stCondLst>
                                    <p:cond delay="0"/>
                                  </p:stCondLst>
                                  <p:childTnLst>
                                    <p:set>
                                      <p:cBhvr>
                                        <p:cTn id="22" dur="1" fill="hold">
                                          <p:stCondLst>
                                            <p:cond delay="0"/>
                                          </p:stCondLst>
                                        </p:cTn>
                                        <p:tgtEl>
                                          <p:spTgt spid="4">
                                            <p:graphicEl>
                                              <a:dgm id="{195B4B90-634F-493E-B0FE-8C277EB7E5F6}"/>
                                            </p:graphicEl>
                                          </p:spTgt>
                                        </p:tgtEl>
                                        <p:attrNameLst>
                                          <p:attrName>style.visibility</p:attrName>
                                        </p:attrNameLst>
                                      </p:cBhvr>
                                      <p:to>
                                        <p:strVal val="visible"/>
                                      </p:to>
                                    </p:set>
                                    <p:animEffect transition="in" filter="barn(inHorizontal)">
                                      <p:cBhvr>
                                        <p:cTn id="23" dur="500"/>
                                        <p:tgtEl>
                                          <p:spTgt spid="4">
                                            <p:graphicEl>
                                              <a:dgm id="{195B4B90-634F-493E-B0FE-8C277EB7E5F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2">
                                            <p:bg/>
                                          </p:spTgt>
                                        </p:tgtEl>
                                        <p:attrNameLst>
                                          <p:attrName>style.visibility</p:attrName>
                                        </p:attrNameLst>
                                      </p:cBhvr>
                                      <p:to>
                                        <p:strVal val="visible"/>
                                      </p:to>
                                    </p:set>
                                    <p:anim calcmode="lin" valueType="num">
                                      <p:cBhvr>
                                        <p:cTn id="28" dur="1000" fill="hold"/>
                                        <p:tgtEl>
                                          <p:spTgt spid="2">
                                            <p:bg/>
                                          </p:spTgt>
                                        </p:tgtEl>
                                        <p:attrNameLst>
                                          <p:attrName>ppt_w</p:attrName>
                                        </p:attrNameLst>
                                      </p:cBhvr>
                                      <p:tavLst>
                                        <p:tav tm="0">
                                          <p:val>
                                            <p:fltVal val="0"/>
                                          </p:val>
                                        </p:tav>
                                        <p:tav tm="100000">
                                          <p:val>
                                            <p:strVal val="#ppt_w"/>
                                          </p:val>
                                        </p:tav>
                                      </p:tavLst>
                                    </p:anim>
                                    <p:anim calcmode="lin" valueType="num">
                                      <p:cBhvr>
                                        <p:cTn id="29" dur="1000" fill="hold"/>
                                        <p:tgtEl>
                                          <p:spTgt spid="2">
                                            <p:bg/>
                                          </p:spTgt>
                                        </p:tgtEl>
                                        <p:attrNameLst>
                                          <p:attrName>ppt_h</p:attrName>
                                        </p:attrNameLst>
                                      </p:cBhvr>
                                      <p:tavLst>
                                        <p:tav tm="0">
                                          <p:val>
                                            <p:fltVal val="0"/>
                                          </p:val>
                                        </p:tav>
                                        <p:tav tm="100000">
                                          <p:val>
                                            <p:strVal val="#ppt_h"/>
                                          </p:val>
                                        </p:tav>
                                      </p:tavLst>
                                    </p:anim>
                                    <p:anim calcmode="lin" valueType="num">
                                      <p:cBhvr>
                                        <p:cTn id="30" dur="1000" fill="hold"/>
                                        <p:tgtEl>
                                          <p:spTgt spid="2">
                                            <p:bg/>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 calcmode="lin" valueType="num">
                                      <p:cBhvr>
                                        <p:cTn id="36"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Graphic spid="4" grpId="0">
        <p:bldSub>
          <a:bldDgm bld="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1350</Words>
  <Application>Microsoft Office PowerPoint</Application>
  <PresentationFormat>Widescreen</PresentationFormat>
  <Paragraphs>85</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User</cp:lastModifiedBy>
  <cp:revision>230</cp:revision>
  <dcterms:created xsi:type="dcterms:W3CDTF">2020-05-16T06:59:01Z</dcterms:created>
  <dcterms:modified xsi:type="dcterms:W3CDTF">2020-06-29T08:40:54Z</dcterms:modified>
</cp:coreProperties>
</file>