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sldIdLst>
    <p:sldId id="257" r:id="rId2"/>
    <p:sldId id="276" r:id="rId3"/>
    <p:sldId id="279" r:id="rId4"/>
    <p:sldId id="267" r:id="rId5"/>
    <p:sldId id="268" r:id="rId6"/>
    <p:sldId id="259" r:id="rId7"/>
    <p:sldId id="263" r:id="rId8"/>
    <p:sldId id="277" r:id="rId9"/>
    <p:sldId id="265" r:id="rId10"/>
    <p:sldId id="266" r:id="rId11"/>
    <p:sldId id="269" r:id="rId12"/>
    <p:sldId id="270" r:id="rId13"/>
    <p:sldId id="280" r:id="rId14"/>
    <p:sldId id="281" r:id="rId15"/>
    <p:sldId id="283" r:id="rId16"/>
    <p:sldId id="271" r:id="rId17"/>
    <p:sldId id="272" r:id="rId18"/>
    <p:sldId id="278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9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CA621-EB23-4EED-9B57-5EED99E1A8CF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62789-717D-4D4D-A80D-CD78B07790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79828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CA621-EB23-4EED-9B57-5EED99E1A8CF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62789-717D-4D4D-A80D-CD78B07790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50590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CA621-EB23-4EED-9B57-5EED99E1A8CF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62789-717D-4D4D-A80D-CD78B07790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75413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CA621-EB23-4EED-9B57-5EED99E1A8CF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62789-717D-4D4D-A80D-CD78B07790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85090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CA621-EB23-4EED-9B57-5EED99E1A8CF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62789-717D-4D4D-A80D-CD78B07790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44748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CA621-EB23-4EED-9B57-5EED99E1A8CF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62789-717D-4D4D-A80D-CD78B07790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00945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CA621-EB23-4EED-9B57-5EED99E1A8CF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62789-717D-4D4D-A80D-CD78B07790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32550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CA621-EB23-4EED-9B57-5EED99E1A8CF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62789-717D-4D4D-A80D-CD78B07790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79758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CA621-EB23-4EED-9B57-5EED99E1A8CF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62789-717D-4D4D-A80D-CD78B07790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87129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CA621-EB23-4EED-9B57-5EED99E1A8CF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62789-717D-4D4D-A80D-CD78B07790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85725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CA621-EB23-4EED-9B57-5EED99E1A8CF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62789-717D-4D4D-A80D-CD78B07790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0813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CA621-EB23-4EED-9B57-5EED99E1A8CF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62789-717D-4D4D-A80D-CD78B07790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75189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.jpeg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6.jpe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6.png"/><Relationship Id="rId10" Type="http://schemas.openxmlformats.org/officeDocument/2006/relationships/image" Target="../media/image22.png"/><Relationship Id="rId4" Type="http://schemas.openxmlformats.org/officeDocument/2006/relationships/image" Target="../media/image15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7-Point Star 6"/>
          <p:cNvSpPr/>
          <p:nvPr/>
        </p:nvSpPr>
        <p:spPr>
          <a:xfrm>
            <a:off x="640081" y="352697"/>
            <a:ext cx="10776856" cy="1485900"/>
          </a:xfrm>
          <a:prstGeom prst="star7">
            <a:avLst/>
          </a:prstGeom>
          <a:ln w="8890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15" y="2892697"/>
            <a:ext cx="4963522" cy="3077029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513909" y="285566"/>
            <a:ext cx="4585063" cy="18306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7" descr="National_Flower_Rose_flickr_201409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68" y="2886892"/>
            <a:ext cx="5378414" cy="30436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43655561"/>
      </p:ext>
    </p:extLst>
  </p:cSld>
  <p:clrMapOvr>
    <a:masterClrMapping/>
  </p:clrMapOvr>
  <p:transition spd="slow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>
            <a:off x="2978150" y="4650264"/>
            <a:ext cx="5588000" cy="0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499100" y="3109266"/>
            <a:ext cx="0" cy="3291840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629650" y="4419430"/>
            <a:ext cx="419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695700" y="3208161"/>
            <a:ext cx="3746500" cy="2786239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359400" y="6437868"/>
            <a:ext cx="533400" cy="382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Y’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09825" y="4419431"/>
            <a:ext cx="419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X’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441951" y="2802067"/>
            <a:ext cx="50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492750" y="4598769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O(0,0)</a:t>
            </a:r>
            <a:endParaRPr lang="en-US" sz="2000" b="1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001771" y="1620340"/>
            <a:ext cx="3962400" cy="6997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y = </a:t>
            </a:r>
            <a:r>
              <a:rPr lang="en-US" sz="6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mx</a:t>
            </a:r>
            <a:endParaRPr lang="en-US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155370" y="287383"/>
            <a:ext cx="7850778" cy="121484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2259876" y="456567"/>
            <a:ext cx="7654831" cy="901971"/>
          </a:xfrm>
        </p:spPr>
        <p:txBody>
          <a:bodyPr>
            <a:norm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মুলবিন্দু গামি সরল রেখার ঢাল সমীকরণ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Arc 23"/>
          <p:cNvSpPr/>
          <p:nvPr/>
        </p:nvSpPr>
        <p:spPr>
          <a:xfrm>
            <a:off x="5880916" y="4053840"/>
            <a:ext cx="895350" cy="1244600"/>
          </a:xfrm>
          <a:prstGeom prst="arc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38" y="85725"/>
            <a:ext cx="1482634" cy="166796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7630" y="117565"/>
            <a:ext cx="1482634" cy="1667963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7871790" y="3515401"/>
            <a:ext cx="1285461" cy="5000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y =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mx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Straight Arrow Connector 24"/>
          <p:cNvCxnSpPr>
            <a:stCxn id="20" idx="1"/>
          </p:cNvCxnSpPr>
          <p:nvPr/>
        </p:nvCxnSpPr>
        <p:spPr>
          <a:xfrm rot="10800000">
            <a:off x="7129670" y="3578087"/>
            <a:ext cx="742120" cy="18731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46583711"/>
      </p:ext>
    </p:extLst>
  </p:cSld>
  <p:clrMapOvr>
    <a:masterClrMapping/>
  </p:clrMapOvr>
  <p:transition spd="slow">
    <p:split orient="vert" dir="in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1" grpId="0"/>
      <p:bldP spid="14" grpId="0"/>
      <p:bldP spid="15" grpId="0"/>
      <p:bldP spid="16" grpId="0"/>
      <p:bldP spid="17" grpId="0"/>
      <p:bldP spid="22" grpId="0" animBg="1"/>
      <p:bldP spid="23" grpId="0"/>
      <p:bldP spid="24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5555" y="365125"/>
            <a:ext cx="7955279" cy="112077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মূলবিন্দু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গামী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সরলরেখার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সমীকরণ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182564" y="1644692"/>
            <a:ext cx="3492500" cy="711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NikoshBAN" pitchFamily="2" charset="0"/>
                <a:cs typeface="NikoshBAN" pitchFamily="2" charset="0"/>
              </a:rPr>
              <a:t>y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mx+c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978150" y="4650264"/>
            <a:ext cx="5982970" cy="0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721171" y="3109266"/>
            <a:ext cx="0" cy="3291840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982347" y="4419430"/>
            <a:ext cx="419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</a:t>
            </a:r>
            <a:endParaRPr lang="en-US" sz="240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975225" y="3478598"/>
            <a:ext cx="3746500" cy="2786239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359400" y="6437868"/>
            <a:ext cx="533400" cy="382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Y’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409825" y="4419431"/>
            <a:ext cx="419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X’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441951" y="2802067"/>
            <a:ext cx="50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832388" y="4598769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O(0,0)</a:t>
            </a:r>
            <a:endParaRPr lang="en-US" sz="2000" b="1" dirty="0"/>
          </a:p>
        </p:txBody>
      </p:sp>
      <p:sp>
        <p:nvSpPr>
          <p:cNvPr id="13" name="Arc 12"/>
          <p:cNvSpPr/>
          <p:nvPr/>
        </p:nvSpPr>
        <p:spPr>
          <a:xfrm>
            <a:off x="7539899" y="4027714"/>
            <a:ext cx="895350" cy="1244600"/>
          </a:xfrm>
          <a:prstGeom prst="arc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38" y="85725"/>
            <a:ext cx="1482634" cy="166796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7630" y="117565"/>
            <a:ext cx="1482634" cy="166796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170125" y="3827417"/>
            <a:ext cx="1080745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y=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mx+c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8" name="Straight Arrow Connector 17"/>
          <p:cNvCxnSpPr>
            <a:stCxn id="16" idx="1"/>
          </p:cNvCxnSpPr>
          <p:nvPr/>
        </p:nvCxnSpPr>
        <p:spPr>
          <a:xfrm rot="10800000">
            <a:off x="8373291" y="3866607"/>
            <a:ext cx="796834" cy="14547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74264698"/>
      </p:ext>
    </p:extLst>
  </p:cSld>
  <p:clrMapOvr>
    <a:masterClrMapping/>
  </p:clrMapOvr>
  <p:transition spd="slow">
    <p:strips dir="rd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/>
      <p:bldP spid="9" grpId="0"/>
      <p:bldP spid="10" grpId="0"/>
      <p:bldP spid="11" grpId="0"/>
      <p:bldP spid="12" grpId="0"/>
      <p:bldP spid="13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02229" y="225128"/>
            <a:ext cx="9170125" cy="78014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উভয় অক্ষকে ছেদ করে এমন সরল রেখার সমীকরন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4699000" y="1043940"/>
                <a:ext cx="3086099" cy="8236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sz="400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000" dirty="0" smtClean="0"/>
                  <a:t>1</a:t>
                </a:r>
                <a:endParaRPr lang="en-US" sz="4000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000" y="1043940"/>
                <a:ext cx="3086099" cy="823687"/>
              </a:xfrm>
              <a:prstGeom prst="rect">
                <a:avLst/>
              </a:prstGeom>
              <a:blipFill>
                <a:blip r:embed="rId3"/>
                <a:stretch>
                  <a:fillRect l="-198" t="-8889" b="-2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itle 4"/>
          <p:cNvSpPr txBox="1">
            <a:spLocks/>
          </p:cNvSpPr>
          <p:nvPr/>
        </p:nvSpPr>
        <p:spPr>
          <a:xfrm>
            <a:off x="1079500" y="2022930"/>
            <a:ext cx="9766300" cy="6857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যাহা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x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-অক্ষকে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A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a , o)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এবং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y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-অক্ষকে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B (o , b)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বিন্দুতে ছেদ করে।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978150" y="4650264"/>
            <a:ext cx="5588000" cy="0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499100" y="3109266"/>
            <a:ext cx="0" cy="3291840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629650" y="4419430"/>
            <a:ext cx="419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</a:t>
            </a:r>
            <a:endParaRPr lang="en-US" sz="2400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581434" y="3174357"/>
            <a:ext cx="3409950" cy="1883063"/>
          </a:xfrm>
          <a:prstGeom prst="straightConnector1">
            <a:avLst/>
          </a:prstGeom>
          <a:ln w="38100"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359400" y="6437868"/>
            <a:ext cx="533400" cy="382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Y’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409825" y="4419431"/>
            <a:ext cx="419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X’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5441951" y="2802067"/>
            <a:ext cx="50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492750" y="4598769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O(0,0)</a:t>
            </a:r>
            <a:endParaRPr lang="en-US" sz="2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514977" y="3398659"/>
            <a:ext cx="860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 (</a:t>
            </a:r>
            <a:r>
              <a:rPr lang="en-US" dirty="0" err="1" smtClean="0"/>
              <a:t>o,b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118350" y="4229437"/>
            <a:ext cx="933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(</a:t>
            </a:r>
            <a:r>
              <a:rPr lang="en-US" dirty="0" err="1" smtClean="0"/>
              <a:t>a,o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85725"/>
            <a:ext cx="1224280" cy="137731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9520" y="117565"/>
            <a:ext cx="1224280" cy="13773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8794121"/>
      </p:ext>
    </p:extLst>
  </p:cSld>
  <p:clrMapOvr>
    <a:masterClrMapping/>
  </p:clrMapOvr>
  <p:transition spd="slow"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4" grpId="0" animBg="1"/>
      <p:bldP spid="17" grpId="0"/>
      <p:bldP spid="19" grpId="0"/>
      <p:bldP spid="20" grpId="0"/>
      <p:bldP spid="21" grpId="0"/>
      <p:bldP spid="22" grpId="0"/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1502229" y="447197"/>
            <a:ext cx="9170125" cy="78014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দুইটি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বিন্দু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দিয়ে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যায়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এমন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সরল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রেখার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ঢাল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85725"/>
            <a:ext cx="1224280" cy="13773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9520" y="117565"/>
            <a:ext cx="1224280" cy="137731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2913017" y="2116183"/>
            <a:ext cx="561702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65797" y="1554480"/>
            <a:ext cx="1246182" cy="371203"/>
          </a:xfrm>
          <a:prstGeom prst="rect">
            <a:avLst/>
          </a:prstGeo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56172" y="1554480"/>
            <a:ext cx="1392398" cy="410391"/>
          </a:xfrm>
          <a:prstGeom prst="rect">
            <a:avLst/>
          </a:prstGeom>
          <a:noFill/>
        </p:spPr>
      </p:pic>
      <p:sp>
        <p:nvSpPr>
          <p:cNvPr id="16" name="Oval 15"/>
          <p:cNvSpPr/>
          <p:nvPr/>
        </p:nvSpPr>
        <p:spPr>
          <a:xfrm>
            <a:off x="2782388" y="2050868"/>
            <a:ext cx="156755" cy="14369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530044" y="2024743"/>
            <a:ext cx="156755" cy="14369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619794" y="2808514"/>
            <a:ext cx="10422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ঢাল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=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2586446" y="3095897"/>
            <a:ext cx="3043645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821577" y="2481943"/>
            <a:ext cx="22605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কোটিদ্বয়ের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অন্তর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86892" y="3213463"/>
            <a:ext cx="20345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ভূজদ্বয়ের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অন্তর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73783" y="2560318"/>
            <a:ext cx="2142310" cy="1058092"/>
          </a:xfrm>
          <a:prstGeom prst="rect">
            <a:avLst/>
          </a:prstGeom>
          <a:noFill/>
        </p:spPr>
      </p:pic>
      <p:cxnSp>
        <p:nvCxnSpPr>
          <p:cNvPr id="26" name="Straight Connector 25"/>
          <p:cNvCxnSpPr/>
          <p:nvPr/>
        </p:nvCxnSpPr>
        <p:spPr>
          <a:xfrm flipV="1">
            <a:off x="2939150" y="4545875"/>
            <a:ext cx="561702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2808521" y="4480560"/>
            <a:ext cx="156755" cy="14369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8556177" y="4454435"/>
            <a:ext cx="156755" cy="14369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41877" y="3958046"/>
            <a:ext cx="1214846" cy="430578"/>
          </a:xfrm>
          <a:prstGeom prst="rect">
            <a:avLst/>
          </a:prstGeom>
          <a:noFill/>
        </p:spPr>
      </p:pic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95367" y="4062548"/>
            <a:ext cx="1179388" cy="418011"/>
          </a:xfrm>
          <a:prstGeom prst="rect">
            <a:avLst/>
          </a:prstGeom>
          <a:noFill/>
        </p:spPr>
      </p:pic>
      <p:sp>
        <p:nvSpPr>
          <p:cNvPr id="35" name="TextBox 34"/>
          <p:cNvSpPr txBox="1"/>
          <p:nvPr/>
        </p:nvSpPr>
        <p:spPr>
          <a:xfrm>
            <a:off x="470263" y="3487781"/>
            <a:ext cx="1369286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উদাহরণঃ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646866" y="5120642"/>
            <a:ext cx="7569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ঢাল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78387" y="4872444"/>
            <a:ext cx="3710820" cy="101890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  <p:bldP spid="18" grpId="0"/>
      <p:bldP spid="21" grpId="0"/>
      <p:bldP spid="23" grpId="0"/>
      <p:bldP spid="29" grpId="0" animBg="1"/>
      <p:bldP spid="30" grpId="0" animBg="1"/>
      <p:bldP spid="35" grpId="0" animBg="1"/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1502229" y="447197"/>
            <a:ext cx="9170125" cy="78014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সরল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রেখার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সমীকরণ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থেকে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ঢাল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85725"/>
            <a:ext cx="1224280" cy="13773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9520" y="117565"/>
            <a:ext cx="1224280" cy="137731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913017" y="1907175"/>
            <a:ext cx="561702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2782388" y="1841860"/>
            <a:ext cx="156755" cy="14369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530044" y="1828798"/>
            <a:ext cx="156755" cy="14369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63945" y="1384662"/>
            <a:ext cx="1214846" cy="430578"/>
          </a:xfrm>
          <a:prstGeom prst="rect">
            <a:avLst/>
          </a:prstGeom>
          <a:noFill/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17435" y="1384660"/>
            <a:ext cx="1179388" cy="418011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40080" y="2076990"/>
            <a:ext cx="97978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A(5,9)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cs typeface="NikoshBAN" pitchFamily="2" charset="0"/>
              </a:rPr>
              <a:t>B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 </a:t>
            </a:r>
            <a:r>
              <a:rPr lang="en-US" sz="2800" dirty="0" smtClean="0">
                <a:cs typeface="NikoshBAN" pitchFamily="2" charset="0"/>
              </a:rPr>
              <a:t>3,2)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বিন্দু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রেখার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সমীকরণ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                 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7903" y="2129241"/>
            <a:ext cx="2246812" cy="391886"/>
          </a:xfrm>
          <a:prstGeom prst="rect">
            <a:avLst/>
          </a:prstGeom>
          <a:noFill/>
        </p:spPr>
      </p:pic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8464" y="2638691"/>
            <a:ext cx="2246812" cy="391886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2938024" y="2617312"/>
            <a:ext cx="45801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সমীকরণ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ঢাল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বাহির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৤</a:t>
            </a:r>
            <a:endParaRPr lang="en-US" sz="2800" dirty="0"/>
          </a:p>
        </p:txBody>
      </p:sp>
      <p:sp>
        <p:nvSpPr>
          <p:cNvPr id="17" name="Rectangle 16"/>
          <p:cNvSpPr/>
          <p:nvPr/>
        </p:nvSpPr>
        <p:spPr>
          <a:xfrm>
            <a:off x="625898" y="3087573"/>
            <a:ext cx="104807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প্রথমে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          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সমীকরণ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বামপাশ্বে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সমীকরণের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ডানপশ্বে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ও          </a:t>
            </a:r>
            <a:endParaRPr lang="en-US" sz="2800" dirty="0"/>
          </a:p>
        </p:txBody>
      </p:sp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10795" y="3135077"/>
            <a:ext cx="2246812" cy="391886"/>
          </a:xfrm>
          <a:prstGeom prst="rect">
            <a:avLst/>
          </a:prstGeom>
          <a:noFill/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9908" y="3135077"/>
            <a:ext cx="612802" cy="378823"/>
          </a:xfrm>
          <a:prstGeom prst="rect">
            <a:avLst/>
          </a:prstGeom>
          <a:noFill/>
        </p:spPr>
      </p:pic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405258" y="3122015"/>
            <a:ext cx="391886" cy="403761"/>
          </a:xfrm>
          <a:prstGeom prst="rect">
            <a:avLst/>
          </a:prstGeom>
          <a:noFill/>
        </p:spPr>
      </p:pic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123714" y="3108954"/>
            <a:ext cx="705395" cy="420762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608281" y="3583961"/>
            <a:ext cx="20201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৤</a:t>
            </a:r>
            <a:endParaRPr lang="en-US" sz="2800" dirty="0"/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92291" y="3722908"/>
            <a:ext cx="2931459" cy="457200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3194729" y="4393865"/>
            <a:ext cx="4956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2800" dirty="0"/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14803" y="4206240"/>
            <a:ext cx="2481942" cy="796835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7100523" y="4395188"/>
            <a:ext cx="4956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2800" dirty="0"/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2400" y="4167051"/>
            <a:ext cx="2140226" cy="871944"/>
          </a:xfrm>
          <a:prstGeom prst="rect">
            <a:avLst/>
          </a:prstGeom>
          <a:noFill/>
        </p:spPr>
      </p:pic>
      <p:sp>
        <p:nvSpPr>
          <p:cNvPr id="34" name="Rectangle 33"/>
          <p:cNvSpPr/>
          <p:nvPr/>
        </p:nvSpPr>
        <p:spPr>
          <a:xfrm>
            <a:off x="2724466" y="3688471"/>
            <a:ext cx="9412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যেমনঃ</a:t>
            </a:r>
            <a:endParaRPr lang="en-US" sz="2800" dirty="0"/>
          </a:p>
        </p:txBody>
      </p:sp>
      <p:pic>
        <p:nvPicPr>
          <p:cNvPr id="35" name="Picture 13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3588" y="5029199"/>
            <a:ext cx="1750423" cy="713135"/>
          </a:xfrm>
          <a:prstGeom prst="rect">
            <a:avLst/>
          </a:prstGeom>
          <a:noFill/>
        </p:spPr>
      </p:pic>
      <p:sp>
        <p:nvSpPr>
          <p:cNvPr id="36" name="Rectangle 35"/>
          <p:cNvSpPr/>
          <p:nvPr/>
        </p:nvSpPr>
        <p:spPr>
          <a:xfrm>
            <a:off x="2907346" y="5086197"/>
            <a:ext cx="81179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রেখার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ঢাল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সমীকরণ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     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তুলনা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2800" dirty="0"/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9359" y="5120639"/>
            <a:ext cx="1671279" cy="391886"/>
          </a:xfrm>
          <a:prstGeom prst="rect">
            <a:avLst/>
          </a:prstGeom>
          <a:noFill/>
        </p:spPr>
      </p:pic>
      <p:sp>
        <p:nvSpPr>
          <p:cNvPr id="39" name="Rectangle 38"/>
          <p:cNvSpPr/>
          <p:nvPr/>
        </p:nvSpPr>
        <p:spPr>
          <a:xfrm>
            <a:off x="4536018" y="5961408"/>
            <a:ext cx="16225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ঢাল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(m) = </a:t>
            </a:r>
            <a:endParaRPr lang="en-US" sz="2800" dirty="0"/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37" name="Picture 17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3105" y="5799908"/>
            <a:ext cx="287384" cy="76835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4" grpId="0"/>
      <p:bldP spid="16" grpId="0"/>
      <p:bldP spid="17" grpId="0"/>
      <p:bldP spid="25" grpId="0"/>
      <p:bldP spid="28" grpId="0"/>
      <p:bldP spid="31" grpId="0"/>
      <p:bldP spid="34" grpId="0"/>
      <p:bldP spid="36" grpId="0"/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1502229" y="447197"/>
            <a:ext cx="9170125" cy="78014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সরল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রেখার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সমান্তরাল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লম্ব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হবার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শর্ত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85725"/>
            <a:ext cx="1224280" cy="13773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9520" y="117565"/>
            <a:ext cx="1224280" cy="137731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487784" y="1841859"/>
            <a:ext cx="7929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ও                     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সরলরেখার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সমীকরণ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5845" y="1841863"/>
            <a:ext cx="2476500" cy="533400"/>
          </a:xfrm>
          <a:prstGeom prst="rect">
            <a:avLst/>
          </a:prstGeom>
          <a:noFill/>
        </p:spPr>
      </p:pic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01741" y="1867989"/>
            <a:ext cx="2476500" cy="533400"/>
          </a:xfrm>
          <a:prstGeom prst="rect">
            <a:avLst/>
          </a:prstGeom>
          <a:noFill/>
        </p:spPr>
      </p:pic>
      <p:sp>
        <p:nvSpPr>
          <p:cNvPr id="44" name="TextBox 43"/>
          <p:cNvSpPr txBox="1"/>
          <p:nvPr/>
        </p:nvSpPr>
        <p:spPr>
          <a:xfrm>
            <a:off x="862149" y="3056708"/>
            <a:ext cx="7289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সরলরেখার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পরস্পর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সমান্তরাল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38160" y="2910371"/>
            <a:ext cx="2648110" cy="760483"/>
          </a:xfrm>
          <a:prstGeom prst="rect">
            <a:avLst/>
          </a:prstGeom>
          <a:noFill/>
        </p:spPr>
      </p:pic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2068" y="4007466"/>
            <a:ext cx="3622776" cy="882589"/>
          </a:xfrm>
          <a:prstGeom prst="rect">
            <a:avLst/>
          </a:prstGeom>
          <a:noFill/>
        </p:spPr>
      </p:pic>
      <p:sp>
        <p:nvSpPr>
          <p:cNvPr id="49" name="TextBox 48"/>
          <p:cNvSpPr txBox="1"/>
          <p:nvPr/>
        </p:nvSpPr>
        <p:spPr>
          <a:xfrm>
            <a:off x="862149" y="4140927"/>
            <a:ext cx="7289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সরলরেখার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পরস্পর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লম্ব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/>
      <p:bldP spid="44" grpId="0"/>
      <p:bldP spid="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777" y="2766106"/>
            <a:ext cx="10411097" cy="2489199"/>
          </a:xfrm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bn-IN" sz="48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cs typeface="NikoshBAN" pitchFamily="2" charset="0"/>
              </a:rPr>
              <a:t>3x+4y=12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এর ঢাল নির্নয় কর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11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cs typeface="NikoshBAN" pitchFamily="2" charset="0"/>
              </a:rPr>
              <a:t>5x+4y=20 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এবং </a:t>
            </a:r>
            <a:r>
              <a:rPr lang="en-US" sz="4800" dirty="0">
                <a:cs typeface="NikoshBAN" pitchFamily="2" charset="0"/>
              </a:rPr>
              <a:t>4x-5y=21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রেখা দুইটির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মধ্যে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সম্প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র্ক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নির্নয় কর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312" y="352697"/>
            <a:ext cx="8123583" cy="1208678"/>
          </a:xfrm>
          <a:ln/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38" y="85725"/>
            <a:ext cx="1482634" cy="16679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7630" y="117565"/>
            <a:ext cx="1482634" cy="16679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69356310"/>
      </p:ext>
    </p:extLst>
  </p:cSld>
  <p:clrMapOvr>
    <a:masterClrMapping/>
  </p:clrMapOvr>
  <p:transition spd="slow">
    <p:plus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gular Pentagon 7"/>
          <p:cNvSpPr/>
          <p:nvPr/>
        </p:nvSpPr>
        <p:spPr>
          <a:xfrm>
            <a:off x="0" y="1933574"/>
            <a:ext cx="12192000" cy="4264026"/>
          </a:xfrm>
          <a:prstGeom prst="pen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n 3"/>
          <p:cNvSpPr/>
          <p:nvPr/>
        </p:nvSpPr>
        <p:spPr>
          <a:xfrm>
            <a:off x="3098800" y="117475"/>
            <a:ext cx="6248400" cy="1381125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5897" y="520836"/>
            <a:ext cx="6257110" cy="879475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ctr"/>
            <a:r>
              <a:rPr lang="bn-IN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সারসংক্ষেপ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64343" y="3217819"/>
            <a:ext cx="9856651" cy="207486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5400" dirty="0">
                <a:latin typeface="NikoshBAN" pitchFamily="2" charset="0"/>
                <a:cs typeface="NikoshBAN" pitchFamily="2" charset="0"/>
              </a:rPr>
              <a:t>তাহলে আজ তোমরা সরল রেখার ঢাল, বিভিন্ন 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সমীকর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>
                <a:latin typeface="NikoshBAN" pitchFamily="2" charset="0"/>
                <a:cs typeface="NikoshBAN" pitchFamily="2" charset="0"/>
              </a:rPr>
              <a:t>লম্ব ও সমান্তরাল হওয়ার শর্ত কিভাবে 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নি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র্ণয়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 করতে </a:t>
            </a:r>
            <a:r>
              <a:rPr lang="bn-IN" sz="5400" dirty="0">
                <a:latin typeface="NikoshBAN" pitchFamily="2" charset="0"/>
                <a:cs typeface="NikoshBAN" pitchFamily="2" charset="0"/>
              </a:rPr>
              <a:t>হয়, তা লিখতে পারবে।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38" y="85725"/>
            <a:ext cx="1482634" cy="16679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7630" y="117565"/>
            <a:ext cx="1482634" cy="16679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56570251"/>
      </p:ext>
    </p:extLst>
  </p:cSld>
  <p:clrMapOvr>
    <a:masterClrMapping/>
  </p:clrMapOvr>
  <p:transition spd="slow">
    <p:pu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2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n 3"/>
          <p:cNvSpPr/>
          <p:nvPr/>
        </p:nvSpPr>
        <p:spPr>
          <a:xfrm>
            <a:off x="1058091" y="2743200"/>
            <a:ext cx="10476411" cy="3722914"/>
          </a:xfrm>
          <a:prstGeom prst="ca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1076" y="3775167"/>
            <a:ext cx="77893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sz="6000" dirty="0" smtClean="0">
                <a:latin typeface="NikoshBAN" pitchFamily="2" charset="0"/>
                <a:cs typeface="NikoshBAN" pitchFamily="2" charset="0"/>
              </a:rPr>
              <a:t>1.</a:t>
            </a:r>
            <a:r>
              <a:rPr lang="en-US" sz="6000" dirty="0" smtClean="0"/>
              <a:t> 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x + y = 5</a:t>
            </a:r>
            <a:r>
              <a:rPr lang="en-US" sz="6000" dirty="0" smtClean="0"/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রেখার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ঢাল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47289" y="4827112"/>
            <a:ext cx="104150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sz="6000" dirty="0" smtClean="0">
                <a:latin typeface="NikoshBAN" pitchFamily="2" charset="0"/>
                <a:cs typeface="NikoshBAN" pitchFamily="2" charset="0"/>
              </a:rPr>
              <a:t>2.                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ইহা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সমীকরণ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788" y="4773706"/>
            <a:ext cx="2316763" cy="1116105"/>
          </a:xfrm>
          <a:prstGeom prst="rect">
            <a:avLst/>
          </a:prstGeom>
          <a:noFill/>
        </p:spPr>
      </p:pic>
      <p:sp>
        <p:nvSpPr>
          <p:cNvPr id="11" name="Cube 10"/>
          <p:cNvSpPr/>
          <p:nvPr/>
        </p:nvSpPr>
        <p:spPr>
          <a:xfrm>
            <a:off x="2001079" y="155422"/>
            <a:ext cx="8287058" cy="1893933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987825" y="683684"/>
            <a:ext cx="7845287" cy="1405617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pPr algn="ctr"/>
            <a:r>
              <a:rPr lang="en-US" sz="7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0" y="112230"/>
            <a:ext cx="1321713" cy="14515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990" y="117566"/>
            <a:ext cx="1351533" cy="1472696"/>
          </a:xfrm>
          <a:prstGeom prst="rect">
            <a:avLst/>
          </a:prstGeom>
        </p:spPr>
      </p:pic>
    </p:spTree>
  </p:cSld>
  <p:clrMapOvr>
    <a:masterClrMapping/>
  </p:clrMapOvr>
  <p:transition spd="slow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11" grpId="0" animBg="1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946366" y="587828"/>
            <a:ext cx="7589520" cy="1737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8697" y="776242"/>
            <a:ext cx="6413863" cy="1444444"/>
          </a:xfrm>
        </p:spPr>
        <p:txBody>
          <a:bodyPr>
            <a:normAutofit/>
          </a:bodyPr>
          <a:lstStyle/>
          <a:p>
            <a:pPr algn="ctr"/>
            <a:r>
              <a:rPr lang="bn-IN" sz="7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IN" sz="7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240636" y="2913018"/>
            <a:ext cx="5372245" cy="25887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3069" y="2862942"/>
            <a:ext cx="4772174" cy="28063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38" y="268607"/>
            <a:ext cx="1482634" cy="16679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7630" y="300447"/>
            <a:ext cx="1482634" cy="16679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31285759"/>
      </p:ext>
    </p:extLst>
  </p:cSld>
  <p:clrMapOvr>
    <a:masterClrMapping/>
  </p:clrMapOvr>
  <p:transition spd="slow">
    <p:wheel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8189843" y="2332383"/>
            <a:ext cx="3829879" cy="426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972491" y="304800"/>
            <a:ext cx="8072846" cy="10668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06399" y="2573377"/>
            <a:ext cx="6974115" cy="376210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5554" y="468085"/>
            <a:ext cx="8033657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223" y="2738751"/>
            <a:ext cx="6640286" cy="27019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আহাম্মদ</a:t>
            </a:r>
            <a:r>
              <a:rPr lang="en-US" sz="5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উল্লাহ</a:t>
            </a:r>
            <a:endParaRPr lang="en-US" sz="5400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marL="0" indent="0">
              <a:buNone/>
            </a:pP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লাউতলি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ডঃ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রশীদ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আহমেদ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কলেজ</a:t>
            </a:r>
            <a:endParaRPr lang="en-US" sz="4000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ফরিদগঞ্জ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Ahammod Ullah 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62004" y="2557670"/>
            <a:ext cx="3116190" cy="3814806"/>
          </a:xfrm>
          <a:prstGeom prst="rect">
            <a:avLst/>
          </a:prstGeom>
        </p:spPr>
      </p:pic>
      <p:pic>
        <p:nvPicPr>
          <p:cNvPr id="16" name="Picture 15" descr="81p33G98HfL._SX385_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86" y="26121"/>
            <a:ext cx="1761378" cy="1985554"/>
          </a:xfrm>
          <a:prstGeom prst="rect">
            <a:avLst/>
          </a:prstGeom>
        </p:spPr>
      </p:pic>
      <p:pic>
        <p:nvPicPr>
          <p:cNvPr id="18" name="Picture 17" descr="81p33G98HfL._SX385_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1433" y="13063"/>
            <a:ext cx="1761378" cy="19855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66415712"/>
      </p:ext>
    </p:extLst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3" grpId="0" animBg="1"/>
      <p:bldP spid="7" grpId="0" animBg="1"/>
      <p:bldP spid="2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gular Pentagon 10"/>
          <p:cNvSpPr/>
          <p:nvPr/>
        </p:nvSpPr>
        <p:spPr>
          <a:xfrm>
            <a:off x="2246811" y="169816"/>
            <a:ext cx="7458892" cy="1384663"/>
          </a:xfrm>
          <a:prstGeom prst="pentagon">
            <a:avLst/>
          </a:prstGeom>
          <a:solidFill>
            <a:schemeClr val="accent1"/>
          </a:solidFill>
          <a:ln w="25400">
            <a:solidFill>
              <a:srgbClr val="FF0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06548" y="1985554"/>
            <a:ext cx="6377578" cy="4376057"/>
          </a:xfrm>
          <a:prstGeom prst="roundRect">
            <a:avLst/>
          </a:prstGeom>
          <a:ln w="25400">
            <a:solidFill>
              <a:srgbClr val="00B050">
                <a:alpha val="87000"/>
              </a:srgb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99063" y="906011"/>
            <a:ext cx="7393577" cy="639762"/>
          </a:xfrm>
        </p:spPr>
        <p:txBody>
          <a:bodyPr>
            <a:noAutofit/>
          </a:bodyPr>
          <a:lstStyle/>
          <a:p>
            <a:pPr algn="ctr"/>
            <a:r>
              <a:rPr lang="en-US" sz="7200" b="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2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b="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Content Placeholder 5"/>
          <p:cNvSpPr>
            <a:spLocks noGrp="1"/>
          </p:cNvSpPr>
          <p:nvPr>
            <p:ph sz="quarter" idx="4"/>
          </p:nvPr>
        </p:nvSpPr>
        <p:spPr>
          <a:xfrm>
            <a:off x="757647" y="2272938"/>
            <a:ext cx="6204857" cy="2286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শ্রেণীঃএকাদশ</a:t>
            </a:r>
          </a:p>
          <a:p>
            <a:pPr marL="0" indent="0">
              <a:buNone/>
            </a:pPr>
            <a:r>
              <a:rPr lang="en-US" sz="6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উচ্চতর</a:t>
            </a:r>
            <a:r>
              <a:rPr lang="en-US" sz="6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6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6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পত্র</a:t>
            </a:r>
            <a:endParaRPr lang="en-US" sz="6000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6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6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6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সময়ঃ ৪৫ মিনিট</a:t>
            </a:r>
            <a:endParaRPr lang="en-US" sz="6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6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Mathematic 1st Paper.jp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7531" y="1959427"/>
            <a:ext cx="3396905" cy="44021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11" y="174171"/>
            <a:ext cx="1371600" cy="15430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581" y="148045"/>
            <a:ext cx="1371600" cy="1543050"/>
          </a:xfrm>
          <a:prstGeom prst="rect">
            <a:avLst/>
          </a:prstGeom>
        </p:spPr>
      </p:pic>
    </p:spTree>
  </p:cSld>
  <p:clrMapOvr>
    <a:masterClrMapping/>
  </p:clrMapOvr>
  <p:transition spd="slow">
    <p:wipe dir="u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7" grpId="0" build="p"/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2" y="195943"/>
            <a:ext cx="5603966" cy="51360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051" y="169817"/>
            <a:ext cx="5515790" cy="518775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5557699"/>
            <a:ext cx="12192000" cy="1015663"/>
          </a:xfrm>
          <a:prstGeom prst="rect">
            <a:avLst/>
          </a:prstGeom>
          <a:ln cmpd="sng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4400" dirty="0" smtClean="0">
                <a:solidFill>
                  <a:schemeClr val="tx1"/>
                </a:solidFill>
              </a:rPr>
              <a:t> (Straight)</a:t>
            </a:r>
            <a:endParaRPr lang="bn-IN" sz="4400" dirty="0" smtClean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512525"/>
            <a:ext cx="12192000" cy="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6557553"/>
            <a:ext cx="12192000" cy="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53592484"/>
      </p:ext>
    </p:extLst>
  </p:cSld>
  <p:clrMapOvr>
    <a:masterClrMapping/>
  </p:clrMapOvr>
  <p:transition spd="slow">
    <p:wip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100"/>
            <a:ext cx="5740400" cy="5003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900" y="165100"/>
            <a:ext cx="6248400" cy="500379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5581769"/>
            <a:ext cx="12192000" cy="101566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সমান্তরাল</a:t>
            </a:r>
            <a:r>
              <a:rPr lang="en-US" sz="4400" dirty="0" smtClean="0"/>
              <a:t> (Parallel) </a:t>
            </a:r>
            <a:endParaRPr lang="bn-IN" sz="4400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557553"/>
            <a:ext cx="12192000" cy="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5630090"/>
            <a:ext cx="12192000" cy="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24264286"/>
      </p:ext>
    </p:extLst>
  </p:cSld>
  <p:clrMapOvr>
    <a:masterClrMapping/>
  </p:clrMapOvr>
  <p:transition spd="slow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01976" y="3327597"/>
            <a:ext cx="2693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রেখা</a:t>
            </a:r>
            <a:endParaRPr lang="bn-IN" sz="54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36969" y="4586931"/>
            <a:ext cx="55948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সমান্তরাল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54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95625" y="5812988"/>
            <a:ext cx="3927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লম্ব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48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5333274" y="5054600"/>
            <a:ext cx="0" cy="616552"/>
          </a:xfrm>
          <a:prstGeom prst="line">
            <a:avLst/>
          </a:prstGeom>
          <a:ln w="508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570412" y="5054600"/>
            <a:ext cx="788988" cy="2"/>
          </a:xfrm>
          <a:prstGeom prst="line">
            <a:avLst/>
          </a:prstGeom>
          <a:ln w="508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117190" y="5625432"/>
            <a:ext cx="9601200" cy="914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057231" y="4149263"/>
            <a:ext cx="9601200" cy="914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 flipV="1">
            <a:off x="4546599" y="565669"/>
            <a:ext cx="91440" cy="515045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9727724"/>
      </p:ext>
    </p:extLst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5" grpId="0"/>
      <p:bldP spid="10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400" y="454025"/>
            <a:ext cx="9486900" cy="13255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n-IN" sz="8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 শিরোনাম</a:t>
            </a:r>
            <a:endParaRPr lang="en-US" sz="8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08099" y="4921854"/>
            <a:ext cx="9601200" cy="20894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82699" y="3073400"/>
            <a:ext cx="9601200" cy="20574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320799" y="3514726"/>
            <a:ext cx="9586687" cy="1344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8" algn="ctr">
              <a:lnSpc>
                <a:spcPct val="90000"/>
              </a:lnSpc>
              <a:spcBef>
                <a:spcPct val="0"/>
              </a:spcBef>
            </a:pPr>
            <a:r>
              <a:rPr lang="bn-IN" sz="8000" dirty="0">
                <a:latin typeface="NikoshBAN" pitchFamily="2" charset="0"/>
                <a:cs typeface="NikoshBAN" pitchFamily="2" charset="0"/>
              </a:rPr>
              <a:t>সরল রেখা</a:t>
            </a:r>
            <a:r>
              <a:rPr lang="en-US" sz="8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smtClean="0"/>
              <a:t>(Straight </a:t>
            </a:r>
            <a:r>
              <a:rPr lang="en-US" sz="6000" dirty="0"/>
              <a:t>Line</a:t>
            </a:r>
            <a:r>
              <a:rPr lang="en-US" sz="6000" dirty="0" smtClean="0"/>
              <a:t>)</a:t>
            </a:r>
            <a:r>
              <a:rPr lang="bn-IN" dirty="0" smtClean="0"/>
              <a:t/>
            </a:r>
            <a:br>
              <a:rPr lang="bn-IN" dirty="0" smtClean="0"/>
            </a:b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75264249"/>
      </p:ext>
    </p:extLst>
  </p:cSld>
  <p:clrMapOvr>
    <a:masterClrMapping/>
  </p:clrMapOvr>
  <p:transition spd="slow">
    <p:zoom dir="in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403565" y="300446"/>
            <a:ext cx="7458892" cy="13062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11634" y="522514"/>
            <a:ext cx="21423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pc="-3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spc="-3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05841" y="1894113"/>
            <a:ext cx="10324767" cy="377516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সরল রেখার ঢাল বলতে পারবে।</a:t>
            </a:r>
          </a:p>
          <a:p>
            <a:pPr>
              <a:lnSpc>
                <a:spcPct val="150000"/>
              </a:lnSpc>
            </a:pP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সরল রেখার বিভিন্ন সমীকরন ব্যাখ্যা করতে পারবে।</a:t>
            </a:r>
          </a:p>
          <a:p>
            <a:pPr>
              <a:lnSpc>
                <a:spcPct val="150000"/>
              </a:lnSpc>
            </a:pP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দুইটি সরল রেখা সমান্তরাল হওয়ার শর্ত বর্ণনা করতে পারবে।</a:t>
            </a:r>
          </a:p>
          <a:p>
            <a:pPr>
              <a:lnSpc>
                <a:spcPct val="150000"/>
              </a:lnSpc>
            </a:pP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দুইটি সরল রেখা লম্ব হওয়ার শর্ত বিশ্লেষণ করতে পারবে।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518365"/>
            <a:ext cx="12192000" cy="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6226627"/>
            <a:ext cx="12192000" cy="1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38" y="85725"/>
            <a:ext cx="1482634" cy="16679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7630" y="117565"/>
            <a:ext cx="1482634" cy="1667963"/>
          </a:xfrm>
          <a:prstGeom prst="rect">
            <a:avLst/>
          </a:prstGeom>
        </p:spPr>
      </p:pic>
    </p:spTree>
  </p:cSld>
  <p:clrMapOvr>
    <a:masterClrMapping/>
  </p:clrMapOvr>
  <p:transition spd="slow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612567" y="218384"/>
            <a:ext cx="7359831" cy="1244601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8698" y="326029"/>
            <a:ext cx="7302136" cy="1092200"/>
          </a:xfrm>
        </p:spPr>
        <p:txBody>
          <a:bodyPr>
            <a:normAutofit/>
          </a:bodyPr>
          <a:lstStyle/>
          <a:p>
            <a:pPr algn="ctr"/>
            <a:r>
              <a:rPr lang="bn-IN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745" y="1826986"/>
            <a:ext cx="10515600" cy="1517105"/>
          </a:xfr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।সরল রেখার ঢালঃ কোনো সরল রেখা 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x-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অক্ষের ধনাত্বক দিকের সহিত </a:t>
            </a:r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যে 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কোণ উৎপন্ন করে তার 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tan 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অনুপাতকে </a:t>
            </a:r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ঢাল বলে।ঢালকে 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m</a:t>
            </a:r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ধরলে  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m=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tanƟ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460500" y="5041900"/>
            <a:ext cx="5207000" cy="0"/>
          </a:xfrm>
          <a:prstGeom prst="line">
            <a:avLst/>
          </a:prstGeom>
          <a:ln w="254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000500" y="3619500"/>
            <a:ext cx="0" cy="2819400"/>
          </a:xfrm>
          <a:prstGeom prst="line">
            <a:avLst/>
          </a:prstGeom>
          <a:ln w="254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759200" y="3619500"/>
            <a:ext cx="2170113" cy="264160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39813" y="4854545"/>
            <a:ext cx="673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X</a:t>
            </a:r>
            <a:r>
              <a:rPr lang="en-US" dirty="0" smtClean="0"/>
              <a:t>’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51637" y="4762212"/>
            <a:ext cx="336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x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3683000" y="3340100"/>
            <a:ext cx="48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Y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3759200" y="6438900"/>
            <a:ext cx="52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Y’</a:t>
            </a:r>
            <a:endParaRPr lang="en-US" dirty="0"/>
          </a:p>
        </p:txBody>
      </p:sp>
      <p:sp>
        <p:nvSpPr>
          <p:cNvPr id="12" name="Arc 11"/>
          <p:cNvSpPr/>
          <p:nvPr/>
        </p:nvSpPr>
        <p:spPr>
          <a:xfrm>
            <a:off x="4822825" y="4419600"/>
            <a:ext cx="895350" cy="1244600"/>
          </a:xfrm>
          <a:prstGeom prst="arc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232150" y="4992469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O(0,0)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595938" y="4348202"/>
            <a:ext cx="1149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 = </a:t>
            </a:r>
            <a:r>
              <a:rPr lang="en-US" b="1" dirty="0" err="1" smtClean="0"/>
              <a:t>tanƟ</a:t>
            </a:r>
            <a:endParaRPr lang="en-US" b="1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38" y="85725"/>
            <a:ext cx="1482634" cy="166796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7630" y="117565"/>
            <a:ext cx="1482634" cy="16679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59202530"/>
      </p:ext>
    </p:extLst>
  </p:cSld>
  <p:clrMapOvr>
    <a:masterClrMapping/>
  </p:clrMapOvr>
  <p:transition spd="slow">
    <p:pull dir="d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 build="p" animBg="1"/>
      <p:bldP spid="11" grpId="0"/>
      <p:bldP spid="17" grpId="0"/>
      <p:bldP spid="18" grpId="0"/>
      <p:bldP spid="21" grpId="0"/>
      <p:bldP spid="12" grpId="0" animBg="1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1265</TotalTime>
  <Words>392</Words>
  <Application>Microsoft Office PowerPoint</Application>
  <PresentationFormat>Custom</PresentationFormat>
  <Paragraphs>89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শিক্ষক পরিচিতি</vt:lpstr>
      <vt:lpstr>Slide 3</vt:lpstr>
      <vt:lpstr>Slide 4</vt:lpstr>
      <vt:lpstr>Slide 5</vt:lpstr>
      <vt:lpstr>Slide 6</vt:lpstr>
      <vt:lpstr>পাঠ শিরোনাম</vt:lpstr>
      <vt:lpstr>Slide 8</vt:lpstr>
      <vt:lpstr>উপস্থাপন</vt:lpstr>
      <vt:lpstr>মুলবিন্দু গামি সরল রেখার ঢাল সমীকরণ</vt:lpstr>
      <vt:lpstr>মূলবিন্দু গামী নয় এমন সরলরেখার সমীকরণ</vt:lpstr>
      <vt:lpstr>উভয় অক্ষকে ছেদ করে এমন সরল রেখার সমীকরন</vt:lpstr>
      <vt:lpstr>Slide 13</vt:lpstr>
      <vt:lpstr>Slide 14</vt:lpstr>
      <vt:lpstr>Slide 15</vt:lpstr>
      <vt:lpstr>দলীয় কাজ</vt:lpstr>
      <vt:lpstr>সারসংক্ষেপ</vt:lpstr>
      <vt:lpstr>মূল্যায়ন</vt:lpstr>
      <vt:lpstr>ধন্যবাদ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 1</cp:lastModifiedBy>
  <cp:revision>142</cp:revision>
  <dcterms:created xsi:type="dcterms:W3CDTF">2016-05-25T06:11:46Z</dcterms:created>
  <dcterms:modified xsi:type="dcterms:W3CDTF">2020-06-03T16:24:01Z</dcterms:modified>
</cp:coreProperties>
</file>