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6" r:id="rId12"/>
    <p:sldId id="265" r:id="rId13"/>
    <p:sldId id="264" r:id="rId14"/>
    <p:sldId id="267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A3A"/>
    <a:srgbClr val="6EE74D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AF99DE-9A9F-4C94-BF5E-38AE9666DF13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AFC4AC-3102-4DC9-B6C5-B0531D867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20.jpeg"/><Relationship Id="rId7" Type="http://schemas.openxmlformats.org/officeDocument/2006/relationships/image" Target="../media/image16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49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8153400" cy="1524000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133600"/>
            <a:ext cx="3733800" cy="1143000"/>
          </a:xfrm>
          <a:prstGeom prst="rect">
            <a:avLst/>
          </a:prstGeom>
        </p:spPr>
      </p:pic>
      <p:pic>
        <p:nvPicPr>
          <p:cNvPr id="8" name="Picture 7" descr="ghor o kassfu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905000"/>
            <a:ext cx="8077200" cy="480059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295400" y="2057400"/>
            <a:ext cx="38862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স্বাগতম</a:t>
            </a:r>
            <a:endParaRPr lang="en-US" sz="36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14400" y="304800"/>
            <a:ext cx="76962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প্রজনন শিল্প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905000"/>
            <a:ext cx="8305800" cy="495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ona utpad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1" y="2362200"/>
            <a:ext cx="3428999" cy="3962399"/>
          </a:xfrm>
          <a:prstGeom prst="rect">
            <a:avLst/>
          </a:prstGeom>
        </p:spPr>
      </p:pic>
      <p:pic>
        <p:nvPicPr>
          <p:cNvPr id="6" name="Picture 5" descr="সদীুগ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438400"/>
            <a:ext cx="3581400" cy="3810000"/>
          </a:xfrm>
          <a:prstGeom prst="rect">
            <a:avLst/>
          </a:prstGeom>
        </p:spPr>
      </p:pic>
      <p:pic>
        <p:nvPicPr>
          <p:cNvPr id="7" name="Picture 6" descr="nn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1" y="381000"/>
            <a:ext cx="2057400" cy="914400"/>
          </a:xfrm>
          <a:prstGeom prst="rect">
            <a:avLst/>
          </a:prstGeom>
        </p:spPr>
      </p:pic>
      <p:pic>
        <p:nvPicPr>
          <p:cNvPr id="8" name="Picture 7" descr="noks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304801"/>
            <a:ext cx="1981200" cy="1066800"/>
          </a:xfrm>
          <a:prstGeom prst="rect">
            <a:avLst/>
          </a:prstGeom>
        </p:spPr>
      </p:pic>
      <p:sp>
        <p:nvSpPr>
          <p:cNvPr id="9" name="Flowchart: Merge 8"/>
          <p:cNvSpPr/>
          <p:nvPr/>
        </p:nvSpPr>
        <p:spPr>
          <a:xfrm>
            <a:off x="4572000" y="1524000"/>
            <a:ext cx="685800" cy="3810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 Same Side Corner Rectangle 2"/>
          <p:cNvSpPr/>
          <p:nvPr/>
        </p:nvSpPr>
        <p:spPr>
          <a:xfrm>
            <a:off x="762000" y="304800"/>
            <a:ext cx="7924800" cy="10668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নির্মাণ শিল্প</a:t>
            </a:r>
            <a:endParaRPr lang="en-US" sz="4000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609600" y="1905000"/>
            <a:ext cx="8229600" cy="4648200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I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1" y="1981200"/>
            <a:ext cx="6096000" cy="45720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495800" y="1447800"/>
            <a:ext cx="533400" cy="457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exels-photo-462118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04800"/>
            <a:ext cx="2108200" cy="1047750"/>
          </a:xfrm>
          <a:prstGeom prst="rect">
            <a:avLst/>
          </a:prstGeom>
        </p:spPr>
      </p:pic>
      <p:pic>
        <p:nvPicPr>
          <p:cNvPr id="8" name="Picture 7" descr="bbbb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304800"/>
            <a:ext cx="25146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838200" y="304800"/>
            <a:ext cx="7848600" cy="114300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উৎপাদন শিল্প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828800"/>
            <a:ext cx="8153400" cy="472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arments lab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905000"/>
            <a:ext cx="71628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304800"/>
            <a:ext cx="7848600" cy="1066800"/>
          </a:xfrm>
          <a:prstGeom prst="roundRect">
            <a:avLst/>
          </a:prstGeom>
          <a:solidFill>
            <a:srgbClr val="6EE7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নিষ্কাশন শিল্প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0" y="1676400"/>
            <a:ext cx="9144000" cy="5181600"/>
          </a:xfrm>
          <a:prstGeom prst="ellipse">
            <a:avLst/>
          </a:prstGeom>
          <a:solidFill>
            <a:srgbClr val="26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tpa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14600"/>
            <a:ext cx="3581400" cy="3429000"/>
          </a:xfrm>
          <a:prstGeom prst="rect">
            <a:avLst/>
          </a:prstGeom>
        </p:spPr>
      </p:pic>
      <p:pic>
        <p:nvPicPr>
          <p:cNvPr id="6" name="Picture 5" descr="ুুোে হূূদতদ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514600"/>
            <a:ext cx="3171825" cy="3429000"/>
          </a:xfrm>
          <a:prstGeom prst="rect">
            <a:avLst/>
          </a:prstGeom>
        </p:spPr>
      </p:pic>
      <p:sp>
        <p:nvSpPr>
          <p:cNvPr id="7" name="Flowchart: Sort 6"/>
          <p:cNvSpPr/>
          <p:nvPr/>
        </p:nvSpPr>
        <p:spPr>
          <a:xfrm>
            <a:off x="4572000" y="1447800"/>
            <a:ext cx="304800" cy="152400"/>
          </a:xfrm>
          <a:prstGeom prst="flowChartSo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গগপ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04800"/>
            <a:ext cx="1919288" cy="1066800"/>
          </a:xfrm>
          <a:prstGeom prst="rect">
            <a:avLst/>
          </a:prstGeom>
        </p:spPr>
      </p:pic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304800"/>
            <a:ext cx="19812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 Same Side Corner Rectangle 2"/>
          <p:cNvSpPr/>
          <p:nvPr/>
        </p:nvSpPr>
        <p:spPr>
          <a:xfrm>
            <a:off x="533400" y="304800"/>
            <a:ext cx="8153400" cy="114300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সেবা ও পরিবেশক শিল্প</a:t>
            </a:r>
            <a:endParaRPr lang="en-US" sz="4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828800"/>
            <a:ext cx="8686800" cy="472440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ra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981200"/>
            <a:ext cx="3581400" cy="4267200"/>
          </a:xfrm>
          <a:prstGeom prst="rect">
            <a:avLst/>
          </a:prstGeom>
        </p:spPr>
      </p:pic>
      <p:pic>
        <p:nvPicPr>
          <p:cNvPr id="6" name="Picture 5" descr="HOME SERVIC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343400"/>
            <a:ext cx="4419600" cy="1971675"/>
          </a:xfrm>
          <a:prstGeom prst="rect">
            <a:avLst/>
          </a:prstGeom>
        </p:spPr>
      </p:pic>
      <p:pic>
        <p:nvPicPr>
          <p:cNvPr id="7" name="Picture 6" descr="docto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2057400"/>
            <a:ext cx="4343400" cy="2133600"/>
          </a:xfrm>
          <a:prstGeom prst="rect">
            <a:avLst/>
          </a:prstGeom>
        </p:spPr>
      </p:pic>
      <p:sp>
        <p:nvSpPr>
          <p:cNvPr id="8" name="Flowchart: Merge 7"/>
          <p:cNvSpPr/>
          <p:nvPr/>
        </p:nvSpPr>
        <p:spPr>
          <a:xfrm>
            <a:off x="4419600" y="1447800"/>
            <a:ext cx="457200" cy="457200"/>
          </a:xfrm>
          <a:prstGeom prst="flowChartMerg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f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304800"/>
            <a:ext cx="1600200" cy="1143000"/>
          </a:xfrm>
          <a:prstGeom prst="rect">
            <a:avLst/>
          </a:prstGeom>
        </p:spPr>
      </p:pic>
      <p:pic>
        <p:nvPicPr>
          <p:cNvPr id="10" name="Picture 9" descr="ীীী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304800"/>
            <a:ext cx="1762125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838200" y="304800"/>
            <a:ext cx="7848600" cy="1066800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একক কাজ</a:t>
            </a:r>
            <a:endParaRPr lang="en-US" sz="40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609600" y="1600200"/>
            <a:ext cx="8077200" cy="4800600"/>
          </a:xfrm>
          <a:prstGeom prst="round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/>
              <a:t>প্রজনন শিল্পের দিক গুলো লিখ ।</a:t>
            </a:r>
            <a:endParaRPr lang="en-US" sz="3600" b="1" dirty="0"/>
          </a:p>
        </p:txBody>
      </p:sp>
      <p:sp>
        <p:nvSpPr>
          <p:cNvPr id="5" name="Round Same Side Corner Rectangle 4"/>
          <p:cNvSpPr/>
          <p:nvPr/>
        </p:nvSpPr>
        <p:spPr>
          <a:xfrm>
            <a:off x="1219200" y="1828800"/>
            <a:ext cx="6705600" cy="1905000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ona utpad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905000"/>
            <a:ext cx="6781800" cy="1752600"/>
          </a:xfrm>
          <a:prstGeom prst="rect">
            <a:avLst/>
          </a:prstGeom>
        </p:spPr>
      </p:pic>
      <p:pic>
        <p:nvPicPr>
          <p:cNvPr id="7" name="Picture 6" descr="air sho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04800"/>
            <a:ext cx="2343150" cy="1028700"/>
          </a:xfrm>
          <a:prstGeom prst="rect">
            <a:avLst/>
          </a:prstGeom>
        </p:spPr>
      </p:pic>
      <p:pic>
        <p:nvPicPr>
          <p:cNvPr id="8" name="Picture 7" descr="ff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57200"/>
            <a:ext cx="2438400" cy="9239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609600" y="457200"/>
            <a:ext cx="8077200" cy="990600"/>
          </a:xfrm>
          <a:prstGeom prst="flowChartTerminator">
            <a:avLst/>
          </a:prstGeom>
          <a:solidFill>
            <a:srgbClr val="26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দলগত কাজ</a:t>
            </a:r>
            <a:endParaRPr lang="en-US" sz="40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762000" y="1981200"/>
            <a:ext cx="7924800" cy="48768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তোমরা ৪টি দলে ভাগ হয়ে ৪টি শিল্পের সংক্ষিপ্ত বর্ণনা লিখ ।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495800" y="1600200"/>
            <a:ext cx="838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1066800" y="381000"/>
            <a:ext cx="7543800" cy="990600"/>
          </a:xfrm>
          <a:prstGeom prst="flowChartTerminator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মূল্যায়ন</a:t>
            </a:r>
            <a:endParaRPr lang="en-US" sz="40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990600" y="1752600"/>
            <a:ext cx="7924800" cy="4648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600" dirty="0" smtClean="0"/>
              <a:t>শিল্প কি ?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প্রাথমিক শিল্পের নাম গুলো লিখ ।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বাংলাদেশের শিল্পের সমস্যা লিখ ।</a:t>
            </a:r>
            <a:endParaRPr lang="en-US" sz="3600" dirty="0"/>
          </a:p>
        </p:txBody>
      </p:sp>
      <p:sp>
        <p:nvSpPr>
          <p:cNvPr id="5" name="Flowchart: Merge 4"/>
          <p:cNvSpPr/>
          <p:nvPr/>
        </p:nvSpPr>
        <p:spPr>
          <a:xfrm>
            <a:off x="4724400" y="1524000"/>
            <a:ext cx="5334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457200" y="304800"/>
            <a:ext cx="8229600" cy="1066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এমসিকিউ (নমুনা)</a:t>
            </a:r>
            <a:endParaRPr lang="en-US" sz="4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685800" y="1828800"/>
            <a:ext cx="8229600" cy="4572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নীচের কোনটি প্রাথমিক শিল্পের অন্তর্ভুক্ত ?</a:t>
            </a:r>
          </a:p>
          <a:p>
            <a:r>
              <a:rPr lang="bn-IN" sz="3600" dirty="0" smtClean="0"/>
              <a:t>ক)প্রজনন খ)বিশ্লেষণ</a:t>
            </a:r>
          </a:p>
          <a:p>
            <a:r>
              <a:rPr lang="bn-IN" sz="3600" dirty="0" smtClean="0"/>
              <a:t>গ) সংযোজন)সেবা ও পরিবেশক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724400" y="1447800"/>
            <a:ext cx="4572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1066800" y="304800"/>
            <a:ext cx="7620000" cy="990600"/>
          </a:xfrm>
          <a:prstGeom prst="flowChartTerminator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বাড়ির কাজ</a:t>
            </a:r>
            <a:endParaRPr lang="en-US" sz="40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457200" y="1676400"/>
            <a:ext cx="8382000" cy="48768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পাঠ্য বইয়ের এই অধ্যায়ের ৩ নং সৃজনশীল প্রশ্নের এ্যাসাইনমেন্ট লিখে আনবে ।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1676400" y="1828800"/>
            <a:ext cx="61722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বোীগ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905000"/>
            <a:ext cx="3657600" cy="1066800"/>
          </a:xfrm>
          <a:prstGeom prst="rect">
            <a:avLst/>
          </a:prstGeom>
        </p:spPr>
      </p:pic>
      <p:sp>
        <p:nvSpPr>
          <p:cNvPr id="7" name="Flowchart: Merge 6"/>
          <p:cNvSpPr/>
          <p:nvPr/>
        </p:nvSpPr>
        <p:spPr>
          <a:xfrm>
            <a:off x="4572000" y="1371600"/>
            <a:ext cx="685800" cy="304800"/>
          </a:xfrm>
          <a:prstGeom prst="flowChartMerg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ল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1" y="1905000"/>
            <a:ext cx="1524000" cy="1066800"/>
          </a:xfrm>
          <a:prstGeom prst="rect">
            <a:avLst/>
          </a:prstGeom>
        </p:spPr>
      </p:pic>
      <p:pic>
        <p:nvPicPr>
          <p:cNvPr id="9" name="Picture 8" descr="nnnhhh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1981201"/>
            <a:ext cx="1676400" cy="990600"/>
          </a:xfrm>
          <a:prstGeom prst="rect">
            <a:avLst/>
          </a:prstGeom>
        </p:spPr>
      </p:pic>
      <p:sp>
        <p:nvSpPr>
          <p:cNvPr id="10" name="Flowchart: Alternate Process 9"/>
          <p:cNvSpPr/>
          <p:nvPr/>
        </p:nvSpPr>
        <p:spPr>
          <a:xfrm>
            <a:off x="1066800" y="4495800"/>
            <a:ext cx="7391400" cy="1981200"/>
          </a:xfrm>
          <a:prstGeom prst="flowChartAlternateProcess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w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4572000"/>
            <a:ext cx="40386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 descr="mozibor sir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12434" y="2362200"/>
            <a:ext cx="3129720" cy="3763963"/>
          </a:xfrm>
        </p:spPr>
      </p:pic>
      <p:pic>
        <p:nvPicPr>
          <p:cNvPr id="12" name="Content Placeholder 11" descr="mozibor sir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590800"/>
            <a:ext cx="1223548" cy="1447800"/>
          </a:xfrm>
          <a:solidFill>
            <a:srgbClr val="000099"/>
          </a:solidFill>
        </p:spPr>
      </p:pic>
      <p:sp>
        <p:nvSpPr>
          <p:cNvPr id="7" name="Rectangle 6"/>
          <p:cNvSpPr/>
          <p:nvPr/>
        </p:nvSpPr>
        <p:spPr>
          <a:xfrm>
            <a:off x="0" y="304800"/>
            <a:ext cx="86868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পরিচিতি</a:t>
            </a: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533400" y="1524000"/>
            <a:ext cx="3962400" cy="6858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শিক্ষক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4724400" y="1524000"/>
            <a:ext cx="3886200" cy="762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শ্রেণি ও বিষয়</a:t>
            </a:r>
            <a:endParaRPr lang="en-US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2438400"/>
            <a:ext cx="4495800" cy="4191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/>
              <a:t>মোহাম্মদ </a:t>
            </a:r>
            <a:r>
              <a:rPr lang="bn-IN" sz="3200" dirty="0" smtClean="0"/>
              <a:t>মজিবুর রহমান</a:t>
            </a:r>
            <a:endParaRPr lang="bn-IN" sz="3200" dirty="0" smtClean="0">
              <a:solidFill>
                <a:srgbClr val="00B050"/>
              </a:solidFill>
            </a:endParaRPr>
          </a:p>
          <a:p>
            <a:r>
              <a:rPr lang="bn-IN" sz="3200" dirty="0" smtClean="0"/>
              <a:t>প্রভাষক</a:t>
            </a:r>
            <a:r>
              <a:rPr lang="bn-IN" sz="3200" dirty="0" smtClean="0"/>
              <a:t>,ব্যবস্থাপনা</a:t>
            </a:r>
            <a:endParaRPr lang="bn-IN" sz="3200" dirty="0" smtClean="0"/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সরকারি </a:t>
            </a:r>
            <a:r>
              <a:rPr lang="bn-IN" sz="3200" dirty="0" smtClean="0"/>
              <a:t>আদর্শ</a:t>
            </a:r>
            <a:r>
              <a:rPr lang="bn-IN" sz="3600" dirty="0" smtClean="0"/>
              <a:t> </a:t>
            </a:r>
            <a:r>
              <a:rPr lang="bn-IN" sz="3200" dirty="0" smtClean="0"/>
              <a:t>মহাবিদ্যালয়</a:t>
            </a:r>
            <a:r>
              <a:rPr lang="bn-IN" sz="3600" dirty="0" smtClean="0"/>
              <a:t> </a:t>
            </a:r>
            <a:r>
              <a:rPr lang="bn-IN" sz="3200" dirty="0" smtClean="0"/>
              <a:t>ঝিনাইগাতি,শেরপুর ।</a:t>
            </a:r>
            <a:endParaRPr lang="en-US" sz="3200" dirty="0"/>
          </a:p>
        </p:txBody>
      </p:sp>
      <p:pic>
        <p:nvPicPr>
          <p:cNvPr id="13" name="Picture 12" descr="mozibor sir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2743200"/>
            <a:ext cx="1143000" cy="12954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48200" y="2514600"/>
            <a:ext cx="4114800" cy="4114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</a:rPr>
              <a:t>শ্রেণিঃ একাদশ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শাখাঃ ব্যবসায়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বিষয়ঃ ব্যবসায় সংগঠন ও ব্যবস্থাপনা-প্রথম পত্র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অধ্যায়ঃ প্রথম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সময়ঃ ৫০ মিনিট</a:t>
            </a:r>
          </a:p>
        </p:txBody>
      </p:sp>
      <p:pic>
        <p:nvPicPr>
          <p:cNvPr id="15" name="Picture 14" descr="rtyyu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04800"/>
            <a:ext cx="2143125" cy="1143000"/>
          </a:xfrm>
          <a:prstGeom prst="rect">
            <a:avLst/>
          </a:prstGeom>
        </p:spPr>
      </p:pic>
      <p:pic>
        <p:nvPicPr>
          <p:cNvPr id="16" name="Picture 15" descr="ততরপুি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228600"/>
            <a:ext cx="2200275" cy="11572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Predefined Process 2"/>
          <p:cNvSpPr/>
          <p:nvPr/>
        </p:nvSpPr>
        <p:spPr>
          <a:xfrm>
            <a:off x="609600" y="0"/>
            <a:ext cx="8077200" cy="1371600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ক্লাসে সহযোগিতা করার জন্য ধন্যবাদ</a:t>
            </a:r>
            <a:endParaRPr lang="en-US" sz="4000" dirty="0"/>
          </a:p>
        </p:txBody>
      </p:sp>
      <p:sp>
        <p:nvSpPr>
          <p:cNvPr id="5" name="Flowchart: Card 4"/>
          <p:cNvSpPr/>
          <p:nvPr/>
        </p:nvSpPr>
        <p:spPr>
          <a:xfrm>
            <a:off x="609600" y="1828800"/>
            <a:ext cx="7848600" cy="4724400"/>
          </a:xfrm>
          <a:prstGeom prst="flowChartPunchedCard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  <a:alpha val="29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ulips-bed-colorful-color-6977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057400"/>
            <a:ext cx="3657600" cy="43434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838200" y="2514600"/>
            <a:ext cx="3429000" cy="3810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েেেে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00400"/>
            <a:ext cx="2619375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bn-IN" dirty="0" smtClean="0"/>
              <a:t>এসো ছবি গুলো লক্ষ্য করি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8610600" cy="472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UI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419600"/>
            <a:ext cx="2638425" cy="1885950"/>
          </a:xfrm>
          <a:prstGeom prst="rect">
            <a:avLst/>
          </a:prstGeom>
        </p:spPr>
      </p:pic>
      <p:pic>
        <p:nvPicPr>
          <p:cNvPr id="5" name="Picture 4" descr="Indust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209800"/>
            <a:ext cx="3733800" cy="1981200"/>
          </a:xfrm>
          <a:prstGeom prst="rect">
            <a:avLst/>
          </a:prstGeom>
        </p:spPr>
      </p:pic>
      <p:pic>
        <p:nvPicPr>
          <p:cNvPr id="6" name="Picture 5" descr="Sug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495800"/>
            <a:ext cx="2647950" cy="1724025"/>
          </a:xfrm>
          <a:prstGeom prst="rect">
            <a:avLst/>
          </a:prstGeom>
        </p:spPr>
      </p:pic>
      <p:pic>
        <p:nvPicPr>
          <p:cNvPr id="7" name="Picture 6" descr="PROSTO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4419600"/>
            <a:ext cx="2619375" cy="1819275"/>
          </a:xfrm>
          <a:prstGeom prst="rect">
            <a:avLst/>
          </a:prstGeom>
        </p:spPr>
      </p:pic>
      <p:pic>
        <p:nvPicPr>
          <p:cNvPr id="8" name="Picture 7" descr="pona utpad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2209800"/>
            <a:ext cx="3657600" cy="190500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4114800" y="1524000"/>
            <a:ext cx="990600" cy="304800"/>
          </a:xfrm>
          <a:prstGeom prst="downArrow">
            <a:avLst/>
          </a:prstGeom>
          <a:solidFill>
            <a:srgbClr val="26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pp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304800"/>
            <a:ext cx="1295400" cy="1066800"/>
          </a:xfrm>
          <a:prstGeom prst="rect">
            <a:avLst/>
          </a:prstGeom>
        </p:spPr>
      </p:pic>
      <p:pic>
        <p:nvPicPr>
          <p:cNvPr id="11" name="Picture 10" descr="ffl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7600" y="304800"/>
            <a:ext cx="1462087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আজকের পাঠ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8382000" cy="487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tored Data 6"/>
          <p:cNvSpPr/>
          <p:nvPr/>
        </p:nvSpPr>
        <p:spPr>
          <a:xfrm>
            <a:off x="4343400" y="2057400"/>
            <a:ext cx="4267200" cy="4267200"/>
          </a:xfrm>
          <a:prstGeom prst="flowChartOnline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শিল্প</a:t>
            </a:r>
            <a:endParaRPr lang="en-US" sz="4400" dirty="0"/>
          </a:p>
        </p:txBody>
      </p:sp>
      <p:pic>
        <p:nvPicPr>
          <p:cNvPr id="8" name="Picture 7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2743200" cy="3810000"/>
          </a:xfrm>
          <a:prstGeom prst="rect">
            <a:avLst/>
          </a:prstGeom>
        </p:spPr>
      </p:pic>
      <p:pic>
        <p:nvPicPr>
          <p:cNvPr id="9" name="Picture 8" descr="কককককক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04800"/>
            <a:ext cx="1600200" cy="1066800"/>
          </a:xfrm>
          <a:prstGeom prst="rect">
            <a:avLst/>
          </a:prstGeom>
        </p:spPr>
      </p:pic>
      <p:pic>
        <p:nvPicPr>
          <p:cNvPr id="10" name="Picture 9" descr="ল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0"/>
            <a:ext cx="1905001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1534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শিখনফল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905000"/>
            <a:ext cx="86868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/>
              <a:t>পাঠ শেষে শিক্ষার্থীরা--------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/>
              <a:t>শিল্প কি তা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শিল্পের প্রকারভেদ বর্ণনা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বাংলাদেশে শিল্পের সমস্যা ও সম্ভাবনা বিশ্লেষণ করতে পারবে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343400" y="1524000"/>
            <a:ext cx="457200" cy="3810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tyyuu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04800"/>
            <a:ext cx="1452563" cy="1071563"/>
          </a:xfrm>
          <a:prstGeom prst="rect">
            <a:avLst/>
          </a:prstGeom>
        </p:spPr>
      </p:pic>
      <p:pic>
        <p:nvPicPr>
          <p:cNvPr id="7" name="Picture 6" descr="g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304800"/>
            <a:ext cx="1614487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382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শিল্পের সংজ্ঞা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905000"/>
            <a:ext cx="8534400" cy="4572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/>
              <a:t>প্রকৃতি প্রদত্ত সম্পদ সংগ্রহ বা ব্যবহার করে মানুষের ব্যবহার উপযোগী পণ্য ও সেবা উৎপাদনের সামগ্রিক কর্মপ্রচেষ্টাকে শিল্প বলে ।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191000" y="1524000"/>
            <a:ext cx="914400" cy="381000"/>
          </a:xfrm>
          <a:prstGeom prst="downArrow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exels-photo-118707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04800"/>
            <a:ext cx="1752600" cy="1066800"/>
          </a:xfrm>
          <a:prstGeom prst="rect">
            <a:avLst/>
          </a:prstGeom>
        </p:spPr>
      </p:pic>
      <p:pic>
        <p:nvPicPr>
          <p:cNvPr id="7" name="Picture 6" descr="g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304800"/>
            <a:ext cx="1919287" cy="9477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381000"/>
            <a:ext cx="8305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শিল্পের প্রকারভেদ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04800" y="1828800"/>
            <a:ext cx="8610600" cy="4876800"/>
          </a:xfrm>
          <a:prstGeom prst="rect">
            <a:avLst/>
          </a:prstGeom>
          <a:solidFill>
            <a:srgbClr val="26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েেেজজজ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7924800" cy="4343400"/>
          </a:xfrm>
          <a:prstGeom prst="rect">
            <a:avLst/>
          </a:prstGeom>
        </p:spPr>
      </p:pic>
      <p:sp>
        <p:nvSpPr>
          <p:cNvPr id="6" name="Flowchart: Merge 5"/>
          <p:cNvSpPr/>
          <p:nvPr/>
        </p:nvSpPr>
        <p:spPr>
          <a:xfrm>
            <a:off x="4267200" y="1524000"/>
            <a:ext cx="685800" cy="304800"/>
          </a:xfrm>
          <a:prstGeom prst="flowChartMer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"/>
            <a:ext cx="1752600" cy="1066800"/>
          </a:xfrm>
          <a:prstGeom prst="rect">
            <a:avLst/>
          </a:prstGeom>
        </p:spPr>
      </p:pic>
      <p:pic>
        <p:nvPicPr>
          <p:cNvPr id="8" name="Picture 7" descr="ff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381000"/>
            <a:ext cx="20574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685800" y="304800"/>
            <a:ext cx="8001000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বাংলাদেশের শিল্পের সমস্যা</a:t>
            </a:r>
            <a:endParaRPr lang="en-US" sz="40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838200" y="1752600"/>
            <a:ext cx="7924800" cy="4800600"/>
          </a:xfrm>
          <a:prstGeom prst="round2Same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600" dirty="0" smtClean="0"/>
              <a:t>জালানি ও বিদ্যুৎ সংকট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অবকাঠামো সমস্যা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মূলধন জনিত সমস্যা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আধুনিক প্রযুক্তিগত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আমলাতান্ত্রিক জটিলতা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আইন-শৃংখলা পরিস্থিতি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/>
              <a:t>বিনিয়োগকারীদের আগ্রহ কম</a:t>
            </a:r>
          </a:p>
          <a:p>
            <a:pPr algn="ctr">
              <a:buFont typeface="Arial" pitchFamily="34" charset="0"/>
              <a:buChar char="•"/>
            </a:pPr>
            <a:endParaRPr lang="en-US" sz="3600" dirty="0"/>
          </a:p>
        </p:txBody>
      </p:sp>
      <p:sp>
        <p:nvSpPr>
          <p:cNvPr id="6" name="Flowchart: Merge 5"/>
          <p:cNvSpPr/>
          <p:nvPr/>
        </p:nvSpPr>
        <p:spPr>
          <a:xfrm>
            <a:off x="4419600" y="1524000"/>
            <a:ext cx="457200" cy="304800"/>
          </a:xfrm>
          <a:prstGeom prst="flowChartMerg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ff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800"/>
            <a:ext cx="1219200" cy="1162050"/>
          </a:xfrm>
          <a:prstGeom prst="rect">
            <a:avLst/>
          </a:prstGeom>
        </p:spPr>
      </p:pic>
      <p:pic>
        <p:nvPicPr>
          <p:cNvPr id="8" name="Picture 7" descr="িিি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304800"/>
            <a:ext cx="11430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1219200" y="304800"/>
            <a:ext cx="7391400" cy="11430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বাংলাদেশের বর্তমান শিল্পের লেখচিত্র</a:t>
            </a:r>
            <a:endParaRPr lang="en-US" sz="40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685800" y="1905000"/>
            <a:ext cx="7620000" cy="3581400"/>
          </a:xfrm>
          <a:prstGeom prst="round2SameRect">
            <a:avLst/>
          </a:prstGeom>
          <a:solidFill>
            <a:srgbClr val="6EE7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বেগতজ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57400"/>
            <a:ext cx="7010400" cy="327660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685800" y="5791200"/>
            <a:ext cx="8077200" cy="8382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ইদানিং করোনায় স্থবিরতা লক্ষ্য করা যাচ্ছে</a:t>
            </a:r>
            <a:endParaRPr lang="en-US" sz="3200" dirty="0"/>
          </a:p>
        </p:txBody>
      </p:sp>
      <p:pic>
        <p:nvPicPr>
          <p:cNvPr id="7" name="Picture 6" descr="b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1576387" cy="10287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485</TotalTime>
  <Words>200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Slide 1</vt:lpstr>
      <vt:lpstr>Slide 2</vt:lpstr>
      <vt:lpstr>এসো ছবি গুলো লক্ষ্য করি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59</cp:revision>
  <dcterms:created xsi:type="dcterms:W3CDTF">2020-06-03T07:19:55Z</dcterms:created>
  <dcterms:modified xsi:type="dcterms:W3CDTF">2020-06-03T15:31:23Z</dcterms:modified>
</cp:coreProperties>
</file>