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19" r:id="rId2"/>
    <p:sldId id="259" r:id="rId3"/>
    <p:sldId id="257" r:id="rId4"/>
    <p:sldId id="258" r:id="rId5"/>
    <p:sldId id="261" r:id="rId6"/>
    <p:sldId id="307" r:id="rId7"/>
    <p:sldId id="312" r:id="rId8"/>
    <p:sldId id="316" r:id="rId9"/>
    <p:sldId id="310" r:id="rId10"/>
    <p:sldId id="302" r:id="rId11"/>
    <p:sldId id="311" r:id="rId12"/>
    <p:sldId id="315" r:id="rId13"/>
    <p:sldId id="314" r:id="rId14"/>
    <p:sldId id="313" r:id="rId15"/>
    <p:sldId id="267" r:id="rId16"/>
    <p:sldId id="268" r:id="rId17"/>
    <p:sldId id="269" r:id="rId18"/>
    <p:sldId id="270" r:id="rId19"/>
    <p:sldId id="320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45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189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01EFB-A51C-4B70-8B74-2F29CCBDEEE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068B6-E6F4-4C9A-B6DA-95DAAD871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55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E4CEE-984D-4FE0-B15A-C2D32801A78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273AC-4A2B-4E93-9569-33D24EA9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070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err="1" smtClean="0"/>
              <a:t>সম্মানিত</a:t>
            </a:r>
            <a:r>
              <a:rPr lang="bn-BD" baseline="0" dirty="0" smtClean="0"/>
              <a:t> </a:t>
            </a:r>
            <a:r>
              <a:rPr lang="bn-BD" baseline="0" dirty="0" err="1" smtClean="0"/>
              <a:t>শিক্ষকমন্ডলী</a:t>
            </a:r>
            <a:r>
              <a:rPr lang="bn-BD" baseline="0" dirty="0" smtClean="0"/>
              <a:t>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করার পদ্ধতি হলো রিবন বার এর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তে ক্লিক করে </a:t>
            </a:r>
            <a:r>
              <a:rPr lang="en-US" baseline="0" dirty="0" smtClean="0"/>
              <a:t>Hide Slide </a:t>
            </a:r>
            <a:r>
              <a:rPr lang="bn-BD" baseline="0" dirty="0" smtClean="0"/>
              <a:t>এর উপর ক্লিক 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 হয়ে যাবে। এক্ষেত্রে </a:t>
            </a:r>
            <a:r>
              <a:rPr lang="en-US" baseline="0" dirty="0" smtClean="0"/>
              <a:t>f5 </a:t>
            </a:r>
            <a:r>
              <a:rPr lang="bn-BD" baseline="0" dirty="0" smtClean="0"/>
              <a:t>চেপে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 </a:t>
            </a:r>
            <a:r>
              <a:rPr lang="en-US" baseline="0" dirty="0" smtClean="0"/>
              <a:t>page </a:t>
            </a:r>
            <a:r>
              <a:rPr lang="bn-BD" baseline="0" dirty="0" smtClean="0"/>
              <a:t>আর দেখা যাবে না। 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77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শিক্ষার্থীদের দ্বারা হাদিসটি পাঠ  করে নেওয়ার চেষ্টা করতে হবে । পরে শিক্ষক সুন্দর  করে হাদিসটি পাঠ করে শুনাবেন।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59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ক্যাপশন</a:t>
            </a:r>
            <a:r>
              <a:rPr lang="bn-IN" baseline="0" dirty="0" smtClean="0"/>
              <a:t> আসার আগে উত্তর নেওয়ার চেষ্টা করতে হবে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29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শিক্ষার্থীদের দ্বারা </a:t>
            </a:r>
            <a:r>
              <a:rPr lang="bn-IN" baseline="0" dirty="0" smtClean="0"/>
              <a:t>আয়াতটি তেলাওয়াত </a:t>
            </a:r>
            <a:r>
              <a:rPr lang="bn-BD" baseline="0" dirty="0" smtClean="0"/>
              <a:t>  করে নেওয়ার চেষ্টা করতে হবে । পরে শিক্ষক সুন্দর  করে </a:t>
            </a:r>
            <a:r>
              <a:rPr lang="bn-IN" baseline="0" dirty="0" smtClean="0"/>
              <a:t>আয়াতটি তেলাওয়াত </a:t>
            </a:r>
            <a:r>
              <a:rPr lang="bn-BD" baseline="0" dirty="0" smtClean="0"/>
              <a:t>করে শুনাবেন।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16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দলে</a:t>
            </a:r>
            <a:r>
              <a:rPr lang="bn-BD" baseline="0" dirty="0" smtClean="0"/>
              <a:t> ভাগ করার ক্ষেত্রে আমার পরামর্শ </a:t>
            </a:r>
            <a:r>
              <a:rPr lang="bn-BD" baseline="0" dirty="0" err="1" smtClean="0"/>
              <a:t>ক্লাশ</a:t>
            </a:r>
            <a:r>
              <a:rPr lang="bn-BD" baseline="0" dirty="0" smtClean="0"/>
              <a:t> শুরুর আগে এটা করতে হবে এবং একজন </a:t>
            </a:r>
            <a:r>
              <a:rPr lang="bn-BD" baseline="0" dirty="0" err="1" smtClean="0"/>
              <a:t>দলনেতা</a:t>
            </a:r>
            <a:r>
              <a:rPr lang="bn-BD" baseline="0" dirty="0" smtClean="0"/>
              <a:t> নিযুক্ত করতে হবে। সেক্ষেত্রে প্রতি দলে সমান সংখ্যক শিক্ষার্থী রাখতে হবে এবং জোড় হতে হবে । যেমন ৪,৬,৮ ১০ জন। </a:t>
            </a:r>
            <a:r>
              <a:rPr lang="bn-BD" dirty="0" smtClean="0"/>
              <a:t>কাজ শেষে</a:t>
            </a:r>
            <a:r>
              <a:rPr lang="bn-BD" baseline="0" dirty="0" smtClean="0"/>
              <a:t> শিক্ষার্থীদের দ্বারা মূল্যায়ন করে নেওয়া যেতে পারে খাতা পরিবর্তনের মাধ্যমে । উত্তর যেমন হতে – মানুষের ভালবাসা পাওয়ার মাধ্যমে আল্লাহর ভালোবাসা পাওয়া।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67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99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63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শুধু আবহ সৃষ্টির জন্য । </a:t>
            </a:r>
            <a:r>
              <a:rPr lang="bn-BD" dirty="0" smtClean="0"/>
              <a:t>বাড়ির কাজ শিক্ষার্থীদের</a:t>
            </a:r>
            <a:r>
              <a:rPr lang="bn-BD" baseline="0" dirty="0" smtClean="0"/>
              <a:t> খাতায় লেখে নেওয়া </a:t>
            </a:r>
            <a:r>
              <a:rPr lang="bn-BD" baseline="0" dirty="0" err="1" smtClean="0"/>
              <a:t>নিশ্চত</a:t>
            </a:r>
            <a:r>
              <a:rPr lang="bn-BD" baseline="0" dirty="0" smtClean="0"/>
              <a:t> করতে হবে । আগামী দিন এই কাজ কয়েক জনের  দেখতে হবে এবং বাকি কাজ </a:t>
            </a:r>
            <a:r>
              <a:rPr lang="bn-BD" baseline="0" dirty="0" err="1" smtClean="0"/>
              <a:t>দলনেতার</a:t>
            </a:r>
            <a:r>
              <a:rPr lang="bn-BD" baseline="0" dirty="0" smtClean="0"/>
              <a:t> দ্বারা মূল্যায়ন করে নেওয়া যেতে পারে।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44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শিক্ষার্থীরা</a:t>
            </a:r>
            <a:r>
              <a:rPr lang="bn-BD" baseline="0" dirty="0" smtClean="0"/>
              <a:t> বিভিন্ন উত্তর দিবে তা থেকে সঠিক উত্তর গ্রহণ করতে হবে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94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পাঠের</a:t>
            </a:r>
            <a:r>
              <a:rPr lang="bn-BD" baseline="0" dirty="0" smtClean="0"/>
              <a:t> শিরোনাম আসার আগে শিক্ষার্থীদের দ্বারা পাঠের শিরোনাম ঘোষণার চেষ্টা করতে হবে। পাঠ শিরোনাম বোর্ডে লিখতে হবে। </a:t>
            </a:r>
            <a:endParaRPr lang="en-US" dirty="0" smtClean="0"/>
          </a:p>
          <a:p>
            <a:endParaRPr lang="en-GB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78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</a:t>
            </a:r>
            <a:r>
              <a:rPr lang="bn-BD" baseline="0" dirty="0" err="1" smtClean="0"/>
              <a:t>শিখনফল</a:t>
            </a:r>
            <a:r>
              <a:rPr lang="bn-BD" baseline="0" dirty="0" smtClean="0"/>
              <a:t> পড়ে নেওয়া যেতে পারে। </a:t>
            </a:r>
            <a:r>
              <a:rPr lang="bn-BD" dirty="0" err="1" smtClean="0"/>
              <a:t>সম্মানিত</a:t>
            </a:r>
            <a:r>
              <a:rPr lang="bn-BD" baseline="0" dirty="0" smtClean="0"/>
              <a:t> শিক্ষকমণ্ডলী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20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err="1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52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ক্যাপশন</a:t>
            </a:r>
            <a:r>
              <a:rPr lang="bn-IN" baseline="0" dirty="0" smtClean="0"/>
              <a:t> আসার আগে উত্তর নেওয়ার চেষ্টা করতে হবে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08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ক্যাপশন</a:t>
            </a:r>
            <a:r>
              <a:rPr lang="bn-IN" baseline="0" dirty="0" smtClean="0"/>
              <a:t> আসার আগে উত্তর নেওয়ার চেষ্টা করতে হবে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66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.৩ মিনিট এর মাঝে</a:t>
            </a:r>
            <a:r>
              <a:rPr lang="bn-BD" baseline="0" dirty="0" smtClean="0"/>
              <a:t> কাজ শেষ করতে হবে এবং কে কী লিখল তা দুই এক জনের কাছ থেকে শুনতে হবে এর পর উত্তর বলতে হবে ।</a:t>
            </a: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কী উত্তর হতে পারে এ জন্য এ ছবি দেওয়া। </a:t>
            </a:r>
            <a:r>
              <a:rPr lang="bn-BD" baseline="0" dirty="0" err="1" smtClean="0"/>
              <a:t>একজনের</a:t>
            </a:r>
            <a:r>
              <a:rPr lang="bn-BD" baseline="0" dirty="0" smtClean="0"/>
              <a:t> খাতা অন্যের মাধ্যমে মূল্যায়ন করে নেওয়া যেতে পারে।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22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ক্যাপশন</a:t>
            </a:r>
            <a:r>
              <a:rPr lang="bn-IN" baseline="0" dirty="0" smtClean="0"/>
              <a:t> আসার আগে উত্তর নেওয়ার চেষ্টা করতে হবে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8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1FA3-FF7B-4E58-AD11-9CCE86F20D84}" type="datetime10">
              <a:rPr lang="bn-BD" smtClean="0"/>
              <a:t>বুধবার, 3 জুন,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7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7B9B-6543-42AB-BE9F-0AEE4A5B1980}" type="datetime10">
              <a:rPr lang="bn-BD" smtClean="0"/>
              <a:t>বুধবার, 3 জুন,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5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3335-FC5E-4A2A-B73E-17EA6B213B9C}" type="datetime10">
              <a:rPr lang="bn-BD" smtClean="0"/>
              <a:t>বুধবার, 3 জুন,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2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4351-FD51-4E67-8C85-8ECE1CFCA79F}" type="datetime10">
              <a:rPr lang="bn-BD" smtClean="0"/>
              <a:t>বুধবার, 3 জুন,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7FE5-16A3-451D-AE47-C63F7E80568D}" type="datetime10">
              <a:rPr lang="bn-BD" smtClean="0"/>
              <a:t>বুধবার, 3 জুন,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6C7-B7CB-4646-9418-56F6CA52D9C5}" type="datetime10">
              <a:rPr lang="bn-BD" smtClean="0"/>
              <a:t>বুধবার, 3 জুন,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D952-69A0-428B-8C07-43B2066FAD3C}" type="datetime10">
              <a:rPr lang="bn-BD" smtClean="0"/>
              <a:t>বুধবার, 3 জুন,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3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5A68-1570-4377-9828-7229E21FE602}" type="datetime10">
              <a:rPr lang="bn-BD" smtClean="0"/>
              <a:t>বুধবার, 3 জুন,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61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0980" y="6394080"/>
            <a:ext cx="2707750" cy="372161"/>
          </a:xfrm>
          <a:ln w="28575">
            <a:solidFill>
              <a:srgbClr val="00B050"/>
            </a:solidFill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  <a:cs typeface="NikoshBAN" panose="02000000000000000000" pitchFamily="2" charset="0"/>
              </a:defRPr>
            </a:lvl1pPr>
          </a:lstStyle>
          <a:p>
            <a:fld id="{E54FFD7B-8825-402A-BBD0-D3C94D1B8D5F}" type="datetime10">
              <a:rPr lang="bn-BD" smtClean="0"/>
              <a:t>বুধবার, 3 জুন, 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5576" y="6386731"/>
            <a:ext cx="422030" cy="386861"/>
          </a:xfrm>
          <a:ln w="38100">
            <a:solidFill>
              <a:srgbClr val="00B050"/>
            </a:solidFill>
          </a:ln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fld id="{B6C7F854-B571-47C3-B81D-C3C225D692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 userDrawn="1"/>
        </p:nvSpPr>
        <p:spPr>
          <a:xfrm>
            <a:off x="3066760" y="6358595"/>
            <a:ext cx="576775" cy="429066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 userDrawn="1"/>
        </p:nvSpPr>
        <p:spPr>
          <a:xfrm>
            <a:off x="3713872" y="6358596"/>
            <a:ext cx="506437" cy="443132"/>
          </a:xfrm>
          <a:prstGeom prst="actionButtonHom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Action Button: Information 6">
            <a:hlinkClick r:id="" action="ppaction://hlinkshowjump?jump=endshow" highlightClick="1"/>
          </p:cNvPr>
          <p:cNvSpPr/>
          <p:nvPr userDrawn="1"/>
        </p:nvSpPr>
        <p:spPr>
          <a:xfrm>
            <a:off x="4318777" y="6358596"/>
            <a:ext cx="506437" cy="457200"/>
          </a:xfrm>
          <a:prstGeom prst="actionButtonInformation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 userDrawn="1"/>
        </p:nvSpPr>
        <p:spPr>
          <a:xfrm>
            <a:off x="4895564" y="6344530"/>
            <a:ext cx="548640" cy="485334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354" y="-1554"/>
            <a:ext cx="74246" cy="631718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 userDrawn="1"/>
        </p:nvGrpSpPr>
        <p:grpSpPr>
          <a:xfrm>
            <a:off x="0" y="44323"/>
            <a:ext cx="9137357" cy="6271304"/>
            <a:chOff x="-556065" y="703385"/>
            <a:chExt cx="9137357" cy="5609688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525022" y="703385"/>
              <a:ext cx="28136" cy="559894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-556065" y="703385"/>
              <a:ext cx="9137357" cy="0"/>
            </a:xfrm>
            <a:prstGeom prst="line">
              <a:avLst/>
            </a:prstGeom>
            <a:ln w="76200">
              <a:solidFill>
                <a:srgbClr val="00B05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-481819" y="6302326"/>
              <a:ext cx="9034976" cy="1074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 userDrawn="1"/>
        </p:nvSpPr>
        <p:spPr>
          <a:xfrm>
            <a:off x="5514554" y="6404316"/>
            <a:ext cx="2994446" cy="3657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সাইফুল ইসলাম, </a:t>
            </a:r>
            <a:r>
              <a:rPr lang="bn-BD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BD" sz="1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" y="123096"/>
            <a:ext cx="1481728" cy="15084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9612" y="4729763"/>
            <a:ext cx="1481728" cy="15084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16843" y="4729763"/>
            <a:ext cx="1481728" cy="15084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4047" y="120498"/>
            <a:ext cx="1481728" cy="150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5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allAtOnce" animBg="1"/>
      <p:bldP spid="16" grpId="1" uiExpand="1" build="allAtOnce" animBg="1"/>
    </p:bldLst>
  </p:timing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8DC8-AAB4-49C2-9DBD-8A68BA9DAD14}" type="datetime10">
              <a:rPr lang="bn-BD" smtClean="0"/>
              <a:t>বুধবার, 3 জুন,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0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D6C7-43CC-41C8-BAA3-51C11047C9E7}" type="datetime10">
              <a:rPr lang="bn-BD" smtClean="0"/>
              <a:t>বুধবার, 3 জুন,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7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C8ED4-7BD2-4EC7-81A4-C5066E6F75C1}" type="datetime10">
              <a:rPr lang="bn-BD" smtClean="0"/>
              <a:t>বুধবার, 3 জুন,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7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182879"/>
            <a:ext cx="5782485" cy="186142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36962" y="2218039"/>
            <a:ext cx="32186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00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500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58" y="2936151"/>
            <a:ext cx="5582991" cy="2992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207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বুধবার, 3 জুন, 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0051" y="1351916"/>
            <a:ext cx="8501062" cy="584775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 আদম (আ) -এর মর্যাদা দেখে ইবলিস তার প্রতি হিংসা করে।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4800988" y="5015985"/>
            <a:ext cx="4079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 দয়া থেকে বঞ্চিত হয়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571887" y="4887397"/>
            <a:ext cx="3296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 সে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অভিশপ্ত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হয়। </a:t>
            </a:r>
            <a:endParaRPr lang="en-US" sz="3600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2360612" y="242887"/>
            <a:ext cx="4468813" cy="685800"/>
          </a:xfrm>
          <a:prstGeom prst="flowChartAlternateProcess">
            <a:avLst/>
          </a:prstGeom>
          <a:solidFill>
            <a:srgbClr val="CCECFF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হিংসার অপকারিতা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8668" y="2084915"/>
            <a:ext cx="2634979" cy="2865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19" y="2280747"/>
            <a:ext cx="3920867" cy="260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7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2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00708"/>
            <a:ext cx="7294737" cy="6953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4848225"/>
            <a:ext cx="8686800" cy="120032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‘আগুন যেমন শুকনা কাঠকে জ্বালিয়ে ছাই করে দেয়, হিংসা তেমনই পুন্যকে ধ্বংস করে দেয়।’</a:t>
            </a:r>
            <a:r>
              <a:rPr lang="bn-BD" sz="36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(ইবনে মাজাহ )</a:t>
            </a:r>
            <a:endParaRPr lang="en-US" sz="1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948358"/>
            <a:ext cx="5029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সম্পর্কে মহানবী (সঃ) বলেন-</a:t>
            </a:r>
            <a:endParaRPr lang="en-GB" sz="4000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2546350" y="228600"/>
            <a:ext cx="4468813" cy="685800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হিংসার অপকারিতা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397" y="945908"/>
            <a:ext cx="8686800" cy="175432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আদম(আ)-এর পুত্র কাবিল হিংসার বশবর্তী হয়ে তারই আপন ভাই হাবিলকে হত্যা করে। হিংসা মানুষের ভাল কাজগূলোকে ধ্বংস করে দেয়। </a:t>
            </a:r>
            <a:endParaRPr lang="en-US" sz="1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0980" y="2613742"/>
            <a:ext cx="8705217" cy="2334616"/>
            <a:chOff x="220980" y="2613742"/>
            <a:chExt cx="8705217" cy="23346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10" y="2613742"/>
              <a:ext cx="2751449" cy="233461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161" y="2613742"/>
              <a:ext cx="2586036" cy="233461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" y="2613742"/>
              <a:ext cx="3311513" cy="2334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316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1589" y="1194753"/>
            <a:ext cx="6257924" cy="584775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হিংসুক ব্যক্তি আল্লাহ এবং মানুষের কাছে ঘৃণিত ।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3143250" y="1209041"/>
            <a:ext cx="2328862" cy="584775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 সমাজে-  </a:t>
            </a:r>
            <a:endParaRPr lang="en-GB" sz="3200" dirty="0"/>
          </a:p>
        </p:txBody>
      </p:sp>
      <p:sp>
        <p:nvSpPr>
          <p:cNvPr id="10" name="Flowchart: Alternate Process 9"/>
          <p:cNvSpPr/>
          <p:nvPr/>
        </p:nvSpPr>
        <p:spPr>
          <a:xfrm>
            <a:off x="2360612" y="242887"/>
            <a:ext cx="4468813" cy="685800"/>
          </a:xfrm>
          <a:prstGeom prst="flowChartAlternateProcess">
            <a:avLst/>
          </a:prstGeom>
          <a:solidFill>
            <a:srgbClr val="CCECFF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হিংসার অপকারিতা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2668" y="2325966"/>
            <a:ext cx="2786062" cy="2247298"/>
            <a:chOff x="185739" y="2194878"/>
            <a:chExt cx="2786062" cy="3046988"/>
          </a:xfrm>
        </p:grpSpPr>
        <p:sp>
          <p:nvSpPr>
            <p:cNvPr id="8" name="Rectangle 7"/>
            <p:cNvSpPr/>
            <p:nvPr/>
          </p:nvSpPr>
          <p:spPr>
            <a:xfrm>
              <a:off x="185739" y="2194878"/>
              <a:ext cx="2786062" cy="3046988"/>
            </a:xfrm>
            <a:prstGeom prst="rect">
              <a:avLst/>
            </a:prstGeom>
            <a:ln w="38100">
              <a:solidFill>
                <a:srgbClr val="008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GB" sz="32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739" y="2250392"/>
              <a:ext cx="2718816" cy="290749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116211" y="2229384"/>
            <a:ext cx="2834640" cy="2343880"/>
            <a:chOff x="3071813" y="2194878"/>
            <a:chExt cx="2834640" cy="3046988"/>
          </a:xfrm>
        </p:grpSpPr>
        <p:sp>
          <p:nvSpPr>
            <p:cNvPr id="9" name="Rectangle 8"/>
            <p:cNvSpPr/>
            <p:nvPr/>
          </p:nvSpPr>
          <p:spPr>
            <a:xfrm>
              <a:off x="3071813" y="2194878"/>
              <a:ext cx="2834640" cy="3046988"/>
            </a:xfrm>
            <a:prstGeom prst="rect">
              <a:avLst/>
            </a:prstGeom>
            <a:ln w="38100">
              <a:solidFill>
                <a:srgbClr val="008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676" y="2294356"/>
              <a:ext cx="2728914" cy="286699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015038" y="2194878"/>
            <a:ext cx="2974656" cy="2378386"/>
            <a:chOff x="6015038" y="2194878"/>
            <a:chExt cx="2974656" cy="3046988"/>
          </a:xfrm>
        </p:grpSpPr>
        <p:sp>
          <p:nvSpPr>
            <p:cNvPr id="7" name="Rectangle 6"/>
            <p:cNvSpPr/>
            <p:nvPr/>
          </p:nvSpPr>
          <p:spPr>
            <a:xfrm>
              <a:off x="6015038" y="2194878"/>
              <a:ext cx="2974656" cy="3046988"/>
            </a:xfrm>
            <a:prstGeom prst="rect">
              <a:avLst/>
            </a:prstGeom>
            <a:ln w="38100">
              <a:solidFill>
                <a:srgbClr val="008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GB" sz="3200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8098" y="2325966"/>
              <a:ext cx="2828536" cy="2634531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64875" y="4792287"/>
            <a:ext cx="2476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মারামারি সৃষ্টি 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15469" y="4730732"/>
            <a:ext cx="2488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অশান্তি সৃষ্টি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50758" y="4695167"/>
            <a:ext cx="3021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ঝগড়া-ফ্যাসাদ সৃষ্টি 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IN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10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/>
      <p:bldP spid="14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6" y="3171826"/>
            <a:ext cx="5334192" cy="6048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4326" y="4333875"/>
            <a:ext cx="8529638" cy="5847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‘আর হিংসুকের অনিষ্ট থেকে আশ্রয় চাই যখন সে হিংসা করে।’</a:t>
            </a:r>
            <a:r>
              <a:rPr lang="bn-BD" sz="32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1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966912"/>
            <a:ext cx="9272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 থেকে বেঁচে থাকার শিক্ষা দিয়ে মহান আল্লাহ তায়ালা বলেন-</a:t>
            </a:r>
            <a:endParaRPr lang="en-GB" sz="3600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2360612" y="242887"/>
            <a:ext cx="4468813" cy="685800"/>
          </a:xfrm>
          <a:prstGeom prst="flowChartAlternateProcess">
            <a:avLst/>
          </a:prstGeom>
          <a:solidFill>
            <a:srgbClr val="CCECFF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হিংসার অপকারিতা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8777" y="1194753"/>
            <a:ext cx="5829298" cy="646331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 মানুষের মনে অহংকার সৃষ্টি করে।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4171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1" y="280353"/>
            <a:ext cx="777239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তায়ালা হিংসা বর্জনকারীকে ভালোবাসেন। </a:t>
            </a:r>
            <a:endParaRPr lang="en-GB" sz="4000" dirty="0"/>
          </a:p>
        </p:txBody>
      </p:sp>
      <p:sp>
        <p:nvSpPr>
          <p:cNvPr id="6" name="Rectangle 5"/>
          <p:cNvSpPr/>
          <p:nvPr/>
        </p:nvSpPr>
        <p:spPr>
          <a:xfrm>
            <a:off x="114297" y="1194753"/>
            <a:ext cx="8943975" cy="646331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 নবি একবার তাঁর এক সাহাবিকে জান্নাতি বলে ঘোষণা দেন। </a:t>
            </a:r>
            <a:endParaRPr lang="en-GB" sz="3600" dirty="0"/>
          </a:p>
        </p:txBody>
      </p:sp>
      <p:sp>
        <p:nvSpPr>
          <p:cNvPr id="7" name="Rectangle 6"/>
          <p:cNvSpPr/>
          <p:nvPr/>
        </p:nvSpPr>
        <p:spPr>
          <a:xfrm>
            <a:off x="157163" y="2023428"/>
            <a:ext cx="8801100" cy="1200329"/>
          </a:xfrm>
          <a:prstGeom prst="rect">
            <a:avLst/>
          </a:prstGeom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কী আমল করেন এ সম্পর্কে জিজ্ঞেস করা হলে, মহানবি (স) বলেন- </a:t>
            </a:r>
            <a:endParaRPr lang="en-GB" sz="3600" dirty="0"/>
          </a:p>
        </p:txBody>
      </p:sp>
      <p:sp>
        <p:nvSpPr>
          <p:cNvPr id="8" name="Rectangle 7"/>
          <p:cNvSpPr/>
          <p:nvPr/>
        </p:nvSpPr>
        <p:spPr>
          <a:xfrm>
            <a:off x="171456" y="4695191"/>
            <a:ext cx="8801100" cy="1200329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‘আল্লাহ যাকে কোন উত্তম বস্তু দান করেছেন আমি তার প্রতি কখনই হিংসা পোষণ করি না।’ ( ইবনে মাজাহ) 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2614612"/>
            <a:ext cx="2938463" cy="191452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014912" y="2632117"/>
            <a:ext cx="3271838" cy="1920240"/>
            <a:chOff x="4729162" y="2617830"/>
            <a:chExt cx="3271838" cy="19202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9162" y="2618642"/>
              <a:ext cx="2557463" cy="191525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6675120" y="3212190"/>
              <a:ext cx="1920240" cy="731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vert270" wrap="square" rtlCol="0" anchor="ctr">
              <a:spAutoFit/>
            </a:bodyPr>
            <a:lstStyle/>
            <a:p>
              <a:r>
                <a:rPr lang="bn-BD" sz="2800" dirty="0" smtClean="0"/>
                <a:t>বাড়ি</a:t>
              </a:r>
            </a:p>
            <a:p>
              <a:endParaRPr lang="bn-BD" sz="2800" dirty="0"/>
            </a:p>
            <a:p>
              <a:r>
                <a:rPr lang="bn-BD" sz="2800" dirty="0" smtClean="0"/>
                <a:t>গাড়ী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347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6413" y="366028"/>
            <a:ext cx="6679776" cy="609600"/>
          </a:xfrm>
          <a:prstGeom prst="rect">
            <a:avLst/>
          </a:prstGeom>
          <a:noFill/>
          <a:ln/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solidFill>
                  <a:schemeClr val="tx1"/>
                </a:solidFill>
              </a:rPr>
              <a:t>প্রতিটি </a:t>
            </a:r>
            <a:r>
              <a:rPr lang="bn-BD" sz="4400" b="1" dirty="0" smtClean="0">
                <a:solidFill>
                  <a:schemeClr val="tx1"/>
                </a:solidFill>
              </a:rPr>
              <a:t>দলে </a:t>
            </a:r>
            <a:r>
              <a:rPr lang="en-US" sz="4400" b="1" dirty="0" err="1" smtClean="0">
                <a:solidFill>
                  <a:schemeClr val="tx1"/>
                </a:solidFill>
              </a:rPr>
              <a:t>যেকো</a:t>
            </a:r>
            <a:r>
              <a:rPr lang="bn-IN" sz="4400" b="1" dirty="0" smtClean="0">
                <a:solidFill>
                  <a:schemeClr val="tx1"/>
                </a:solidFill>
              </a:rPr>
              <a:t>নো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একজন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</a:rPr>
              <a:t>লিখবে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13785" y="1660719"/>
            <a:ext cx="2125246" cy="79411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দলীয় কাজ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1" name="24-Point Star 10"/>
          <p:cNvSpPr/>
          <p:nvPr/>
        </p:nvSpPr>
        <p:spPr>
          <a:xfrm>
            <a:off x="7113493" y="2945175"/>
            <a:ext cx="1815353" cy="1378857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৭+৫ মিনিট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80" y="5232724"/>
            <a:ext cx="892969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3200" dirty="0" smtClean="0"/>
              <a:t>হিংসাকে দমন করার জন্য আমাদের কী  অনুশীলন করা প্রয়োজন এর একটি তালিকা তৈরি কর </a:t>
            </a:r>
            <a:r>
              <a:rPr lang="bn-BD" sz="3200" dirty="0" smtClean="0"/>
              <a:t>। 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" y="1401021"/>
            <a:ext cx="5972175" cy="34995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464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9"/>
          <a:stretch/>
        </p:blipFill>
        <p:spPr>
          <a:xfrm>
            <a:off x="7615238" y="1828800"/>
            <a:ext cx="1400175" cy="14198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/>
          <a:stretch/>
        </p:blipFill>
        <p:spPr>
          <a:xfrm>
            <a:off x="7600950" y="4329112"/>
            <a:ext cx="1417117" cy="14198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154387" y="3371850"/>
            <a:ext cx="8875314" cy="914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bn-BD" sz="3200" dirty="0" smtClean="0">
                <a:solidFill>
                  <a:schemeClr val="tx1"/>
                </a:solidFill>
              </a:rPr>
              <a:t>‘আর হিংসুকের অনিষ্ট থেকে আশ্রয় চাই যখন সে হিংসা করে’- এটি কোন সূরার আয়াত?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70939" y="85772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 smtClean="0">
                <a:solidFill>
                  <a:schemeClr val="tx1"/>
                </a:solidFill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53497" y="2576911"/>
            <a:ext cx="2361703" cy="5937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</a:rPr>
              <a:t>ঘ। </a:t>
            </a:r>
            <a:r>
              <a:rPr lang="bn-BD" sz="4400" dirty="0" smtClean="0">
                <a:solidFill>
                  <a:schemeClr val="tx1"/>
                </a:solidFill>
              </a:rPr>
              <a:t>লোভ </a:t>
            </a:r>
            <a:endParaRPr lang="bn-BD" sz="4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19251" y="5226936"/>
            <a:ext cx="3181712" cy="8500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</a:rPr>
              <a:t>ঘ। ইখলাস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1525" y="2615821"/>
            <a:ext cx="2729615" cy="5840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schemeClr val="tx1"/>
                </a:solidFill>
              </a:rPr>
              <a:t> গ</a:t>
            </a:r>
            <a:r>
              <a:rPr lang="bn-BD" sz="4800" dirty="0" smtClean="0">
                <a:solidFill>
                  <a:schemeClr val="tx1"/>
                </a:solidFill>
              </a:rPr>
              <a:t>।</a:t>
            </a:r>
            <a:r>
              <a:rPr lang="bn-BD" sz="4800" dirty="0">
                <a:solidFill>
                  <a:schemeClr val="tx1"/>
                </a:solidFill>
              </a:rPr>
              <a:t> </a:t>
            </a:r>
            <a:r>
              <a:rPr lang="bn-BD" sz="4800" dirty="0" smtClean="0">
                <a:solidFill>
                  <a:schemeClr val="tx1"/>
                </a:solidFill>
              </a:rPr>
              <a:t>অহংকার </a:t>
            </a:r>
            <a:endParaRPr lang="bn-BD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0100" y="1913407"/>
            <a:ext cx="2717399" cy="6154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schemeClr val="tx1"/>
                </a:solidFill>
              </a:rPr>
              <a:t>ক</a:t>
            </a:r>
            <a:r>
              <a:rPr lang="bn-BD" sz="4800" dirty="0" smtClean="0">
                <a:solidFill>
                  <a:schemeClr val="tx1"/>
                </a:solidFill>
              </a:rPr>
              <a:t>। শত্রুতা </a:t>
            </a:r>
            <a:endParaRPr lang="bn-BD" sz="48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1447" y="4408894"/>
            <a:ext cx="3200403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</a:rPr>
              <a:t> </a:t>
            </a:r>
            <a:r>
              <a:rPr lang="bn-BD" sz="4000" dirty="0">
                <a:solidFill>
                  <a:schemeClr val="tx1"/>
                </a:solidFill>
              </a:rPr>
              <a:t>ক</a:t>
            </a:r>
            <a:r>
              <a:rPr lang="bn-BD" sz="4000" dirty="0" smtClean="0">
                <a:solidFill>
                  <a:schemeClr val="tx1"/>
                </a:solidFill>
              </a:rPr>
              <a:t>। নাস  </a:t>
            </a:r>
            <a:endParaRPr lang="bn-BD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51222" y="1885451"/>
            <a:ext cx="2387790" cy="5481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</a:rPr>
              <a:t>খ। </a:t>
            </a:r>
            <a:r>
              <a:rPr lang="bn-BD" sz="4400" dirty="0" smtClean="0">
                <a:solidFill>
                  <a:schemeClr val="tx1"/>
                </a:solidFill>
              </a:rPr>
              <a:t>ঈর্ষা </a:t>
            </a:r>
            <a:endParaRPr lang="bn-BD" sz="4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8676" y="5284084"/>
            <a:ext cx="3188887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 </a:t>
            </a:r>
            <a:r>
              <a:rPr lang="bn-BD" sz="3600" dirty="0">
                <a:solidFill>
                  <a:schemeClr val="tx1"/>
                </a:solidFill>
              </a:rPr>
              <a:t>গ</a:t>
            </a:r>
            <a:r>
              <a:rPr lang="bn-BD" sz="3600" dirty="0" smtClean="0">
                <a:solidFill>
                  <a:schemeClr val="tx1"/>
                </a:solidFill>
              </a:rPr>
              <a:t>। ফালাক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9537" y="1004887"/>
            <a:ext cx="736282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400" dirty="0" smtClean="0">
                <a:latin typeface="Saroda" pitchFamily="2" charset="0"/>
              </a:rPr>
              <a:t>হিংসার বাংলা সমার্থক শব্দ কোনটি</a:t>
            </a:r>
            <a:r>
              <a:rPr lang="en-US" sz="4400" dirty="0" smtClean="0">
                <a:latin typeface="Saroda" pitchFamily="2" charset="0"/>
              </a:rPr>
              <a:t>?</a:t>
            </a:r>
            <a:endParaRPr lang="en-US" sz="4400" dirty="0"/>
          </a:p>
        </p:txBody>
      </p:sp>
      <p:sp>
        <p:nvSpPr>
          <p:cNvPr id="16" name="Rounded Rectangle 15"/>
          <p:cNvSpPr/>
          <p:nvPr/>
        </p:nvSpPr>
        <p:spPr>
          <a:xfrm>
            <a:off x="4539928" y="4396714"/>
            <a:ext cx="3173105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</a:rPr>
              <a:t>খ</a:t>
            </a:r>
            <a:r>
              <a:rPr lang="bn-BD" sz="3600" dirty="0" smtClean="0">
                <a:solidFill>
                  <a:schemeClr val="tx1"/>
                </a:solidFill>
              </a:rPr>
              <a:t>। ফিল</a:t>
            </a:r>
            <a:endParaRPr lang="bn-BD" sz="3600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1695450" y="0"/>
            <a:ext cx="4696750" cy="814164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8" name="Picture 17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371600" y="-30480"/>
            <a:ext cx="5693194" cy="83343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0110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7" grpId="2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 txBox="1">
            <a:spLocks/>
          </p:cNvSpPr>
          <p:nvPr/>
        </p:nvSpPr>
        <p:spPr>
          <a:xfrm>
            <a:off x="9679186" y="6268243"/>
            <a:ext cx="564952" cy="4282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mtClean="0"/>
              <a:t>  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408466" y="124857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 smtClean="0">
                <a:solidFill>
                  <a:schemeClr val="tx1"/>
                </a:solidFill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2224" y="779201"/>
            <a:ext cx="6662926" cy="7078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>
                <a:latin typeface="Saroda" pitchFamily="2" charset="0"/>
              </a:rPr>
              <a:t>কী কারণে সর্বপ্রথম পাপ সংঘটিত হয়? </a:t>
            </a:r>
            <a:endParaRPr lang="en-US" sz="4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2189507" y="-63859"/>
            <a:ext cx="4696750" cy="81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777790" y="-54239"/>
            <a:ext cx="5693194" cy="833438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276226" y="1381125"/>
            <a:ext cx="2838450" cy="6048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ক) লোভের কারণে  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61937" y="2119313"/>
            <a:ext cx="2867025" cy="6209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গ</a:t>
            </a:r>
            <a:r>
              <a:rPr lang="en-US" sz="3600" dirty="0" smtClean="0">
                <a:solidFill>
                  <a:schemeClr val="tx1"/>
                </a:solidFill>
              </a:rPr>
              <a:t>) </a:t>
            </a:r>
            <a:r>
              <a:rPr lang="bn-BD" sz="3600" dirty="0" smtClean="0">
                <a:solidFill>
                  <a:schemeClr val="tx1"/>
                </a:solidFill>
              </a:rPr>
              <a:t> হিংসার কারণে 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408971" y="1441348"/>
            <a:ext cx="3177817" cy="668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</a:rPr>
              <a:t>খ</a:t>
            </a:r>
            <a:r>
              <a:rPr lang="en-US" sz="3600" dirty="0" smtClean="0">
                <a:solidFill>
                  <a:schemeClr val="tx1"/>
                </a:solidFill>
              </a:rPr>
              <a:t>)</a:t>
            </a:r>
            <a:r>
              <a:rPr lang="bn-BD" sz="3600" dirty="0" smtClean="0">
                <a:solidFill>
                  <a:schemeClr val="tx1"/>
                </a:solidFill>
              </a:rPr>
              <a:t>  ক্রোধের কারণে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267200" y="5438773"/>
            <a:ext cx="1881556" cy="5905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</a:rPr>
              <a:t>গ। </a:t>
            </a:r>
            <a:r>
              <a:rPr lang="en-US" sz="3200" dirty="0" smtClean="0">
                <a:solidFill>
                  <a:schemeClr val="tx1"/>
                </a:solidFill>
              </a:rPr>
              <a:t>ii </a:t>
            </a:r>
            <a:r>
              <a:rPr lang="bn-BD" sz="3200" dirty="0">
                <a:solidFill>
                  <a:schemeClr val="tx1"/>
                </a:solidFill>
              </a:rPr>
              <a:t>ও</a:t>
            </a:r>
            <a:r>
              <a:rPr lang="en-US" sz="3200" dirty="0" smtClean="0">
                <a:solidFill>
                  <a:schemeClr val="tx1"/>
                </a:solidFill>
              </a:rPr>
              <a:t>iii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324600" y="5405436"/>
            <a:ext cx="2537929" cy="613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000" dirty="0">
                <a:solidFill>
                  <a:schemeClr val="tx1"/>
                </a:solidFill>
              </a:rPr>
              <a:t> </a:t>
            </a:r>
            <a:r>
              <a:rPr lang="bn-BD" sz="4000" dirty="0" smtClean="0">
                <a:solidFill>
                  <a:schemeClr val="tx1"/>
                </a:solidFill>
              </a:rPr>
              <a:t>ঘ।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i</a:t>
            </a:r>
            <a:r>
              <a:rPr lang="en-US" sz="3600" dirty="0">
                <a:solidFill>
                  <a:schemeClr val="tx1"/>
                </a:solidFill>
              </a:rPr>
              <a:t>, ii </a:t>
            </a:r>
            <a:r>
              <a:rPr lang="bn-BD" sz="3600" dirty="0">
                <a:solidFill>
                  <a:schemeClr val="tx1"/>
                </a:solidFill>
              </a:rPr>
              <a:t>ও </a:t>
            </a:r>
            <a:r>
              <a:rPr lang="en-US" sz="3600" dirty="0">
                <a:solidFill>
                  <a:schemeClr val="tx1"/>
                </a:solidFill>
              </a:rPr>
              <a:t>iii</a:t>
            </a:r>
            <a:endParaRPr lang="bn-BD" sz="28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33634" y="5463144"/>
            <a:ext cx="1976166" cy="546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ক</a:t>
            </a:r>
            <a:r>
              <a:rPr lang="bn-BD" sz="3600" dirty="0">
                <a:solidFill>
                  <a:schemeClr val="tx1"/>
                </a:solidFill>
              </a:rPr>
              <a:t>। </a:t>
            </a:r>
            <a:r>
              <a:rPr lang="en-US" sz="3600" dirty="0" err="1">
                <a:solidFill>
                  <a:schemeClr val="tx1"/>
                </a:solidFill>
              </a:rPr>
              <a:t>i</a:t>
            </a:r>
            <a:r>
              <a:rPr lang="bn-BD" sz="3600" dirty="0">
                <a:solidFill>
                  <a:schemeClr val="tx1"/>
                </a:solidFill>
              </a:rPr>
              <a:t> ও </a:t>
            </a:r>
            <a:r>
              <a:rPr lang="en-US" sz="3600" dirty="0" smtClean="0">
                <a:solidFill>
                  <a:schemeClr val="tx1"/>
                </a:solidFill>
              </a:rPr>
              <a:t>ii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295834" y="5455639"/>
            <a:ext cx="1858174" cy="5741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000" dirty="0">
                <a:solidFill>
                  <a:schemeClr val="tx1"/>
                </a:solidFill>
              </a:rPr>
              <a:t>খ</a:t>
            </a:r>
            <a:r>
              <a:rPr lang="bn-BD" sz="4000" dirty="0" smtClean="0">
                <a:solidFill>
                  <a:schemeClr val="tx1"/>
                </a:solidFill>
              </a:rPr>
              <a:t>।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i</a:t>
            </a:r>
            <a:r>
              <a:rPr lang="bn-BD" sz="4000" dirty="0" smtClean="0">
                <a:solidFill>
                  <a:schemeClr val="tx1"/>
                </a:solidFill>
              </a:rPr>
              <a:t> ও</a:t>
            </a:r>
            <a:r>
              <a:rPr lang="en-US" sz="4000" dirty="0" smtClean="0">
                <a:solidFill>
                  <a:schemeClr val="tx1"/>
                </a:solidFill>
              </a:rPr>
              <a:t>iii  </a:t>
            </a:r>
            <a:endParaRPr lang="bn-BD" sz="40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47651" y="3767127"/>
            <a:ext cx="2838450" cy="81915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err="1" smtClean="0">
                <a:solidFill>
                  <a:schemeClr val="tx1"/>
                </a:solidFill>
              </a:rPr>
              <a:t>i</a:t>
            </a:r>
            <a:r>
              <a:rPr lang="en-US" sz="3600" dirty="0" smtClean="0">
                <a:solidFill>
                  <a:schemeClr val="tx1"/>
                </a:solidFill>
              </a:rPr>
              <a:t>) </a:t>
            </a:r>
            <a:r>
              <a:rPr lang="bn-BD" sz="3600" dirty="0" smtClean="0">
                <a:solidFill>
                  <a:schemeClr val="tx1"/>
                </a:solidFill>
              </a:rPr>
              <a:t> লোভী হয়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190875" y="3733790"/>
            <a:ext cx="2867025" cy="8810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ii) </a:t>
            </a:r>
            <a:r>
              <a:rPr lang="bn-BD" sz="3200" dirty="0">
                <a:solidFill>
                  <a:schemeClr val="tx1"/>
                </a:solidFill>
              </a:rPr>
              <a:t> </a:t>
            </a:r>
            <a:r>
              <a:rPr lang="bn-BD" sz="3200" dirty="0" smtClean="0">
                <a:solidFill>
                  <a:schemeClr val="tx1"/>
                </a:solidFill>
              </a:rPr>
              <a:t>আল্লাহর কাছে ঘৃণিত হয় 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324600" y="3777792"/>
            <a:ext cx="2641979" cy="8732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iii)</a:t>
            </a:r>
            <a:r>
              <a:rPr lang="bn-BD" sz="3200" dirty="0" smtClean="0">
                <a:solidFill>
                  <a:schemeClr val="tx1"/>
                </a:solidFill>
              </a:rPr>
              <a:t>  </a:t>
            </a:r>
            <a:r>
              <a:rPr lang="bn-IN" sz="3200" dirty="0" smtClean="0">
                <a:solidFill>
                  <a:schemeClr val="tx1"/>
                </a:solidFill>
              </a:rPr>
              <a:t>সম্পদের মালিক হয়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28600" y="4724395"/>
            <a:ext cx="3921815" cy="6710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</a:rPr>
              <a:t> </a:t>
            </a:r>
            <a:r>
              <a:rPr lang="bn-BD" sz="4000" dirty="0" smtClean="0">
                <a:solidFill>
                  <a:schemeClr val="tx1"/>
                </a:solidFill>
              </a:rPr>
              <a:t>নিচের কোনটি সঠিক ?</a:t>
            </a:r>
            <a:endParaRPr lang="bn-BD" sz="48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3637" y="2822306"/>
            <a:ext cx="666292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>
                <a:latin typeface="Saroda" pitchFamily="2" charset="0"/>
              </a:rPr>
              <a:t>হিংসুক ব্যক্তি- </a:t>
            </a:r>
            <a:endParaRPr lang="en-US" sz="4000" dirty="0"/>
          </a:p>
        </p:txBody>
      </p:sp>
      <p:sp>
        <p:nvSpPr>
          <p:cNvPr id="26" name="Rounded Rectangle 25"/>
          <p:cNvSpPr/>
          <p:nvPr/>
        </p:nvSpPr>
        <p:spPr>
          <a:xfrm>
            <a:off x="5434015" y="2147886"/>
            <a:ext cx="3224210" cy="6209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ঘ</a:t>
            </a:r>
            <a:r>
              <a:rPr lang="en-US" sz="3600" dirty="0" smtClean="0">
                <a:solidFill>
                  <a:schemeClr val="tx1"/>
                </a:solidFill>
              </a:rPr>
              <a:t>) </a:t>
            </a:r>
            <a:r>
              <a:rPr lang="bn-BD" sz="3600" dirty="0" smtClean="0">
                <a:solidFill>
                  <a:schemeClr val="tx1"/>
                </a:solidFill>
              </a:rPr>
              <a:t> প্রতারণার কারণে</a:t>
            </a:r>
            <a:endParaRPr lang="bn-BD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8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8" grpId="0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33438" y="306199"/>
            <a:ext cx="7620000" cy="5334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 smtClean="0">
                <a:solidFill>
                  <a:schemeClr val="tx1"/>
                </a:solidFill>
              </a:rPr>
              <a:t>আগামীকাল এই প্রশ্নের উত্তর লিখে নিয়ে আসবে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980" y="5158853"/>
            <a:ext cx="8794433" cy="62541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71500" indent="-571500" algn="just">
              <a:buFont typeface="Wingdings" panose="05000000000000000000" pitchFamily="2" charset="2"/>
              <a:buChar char="Ø"/>
              <a:defRPr/>
            </a:pPr>
            <a:r>
              <a:rPr lang="bn-BD" sz="3200" b="1" dirty="0" smtClean="0">
                <a:solidFill>
                  <a:schemeClr val="tx1"/>
                </a:solidFill>
              </a:rPr>
              <a:t>আমরা কীভাবে হিংসা থেকে বাঁচতে পারি তার উপায়</a:t>
            </a:r>
            <a:r>
              <a:rPr lang="bn-IN" sz="3200" b="1" dirty="0" smtClean="0">
                <a:solidFill>
                  <a:schemeClr val="tx1"/>
                </a:solidFill>
              </a:rPr>
              <a:t> সমূহ </a:t>
            </a:r>
            <a:r>
              <a:rPr lang="bn-BD" sz="3200" b="1" dirty="0" smtClean="0">
                <a:solidFill>
                  <a:schemeClr val="tx1"/>
                </a:solidFill>
              </a:rPr>
              <a:t> লিখ</a:t>
            </a:r>
            <a:endParaRPr lang="en-US" sz="3200" b="1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" y="981075"/>
            <a:ext cx="6667500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094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792" y="925806"/>
            <a:ext cx="2054879" cy="6986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86944" y="5011360"/>
            <a:ext cx="16797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5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24" y="1624465"/>
            <a:ext cx="7157434" cy="3171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915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057524" y="188593"/>
            <a:ext cx="2843213" cy="7686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648200" y="1371600"/>
            <a:ext cx="22977" cy="431615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89221" y="2456102"/>
            <a:ext cx="408482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মোহাম্মদ অছীকুর রহমান</a:t>
            </a: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</a:p>
          <a:p>
            <a:pPr algn="ctr"/>
            <a:r>
              <a:rPr lang="bn-BD" sz="2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বি. এম. পোড়াদিয়া আলিম মাদ্‌রাসা</a:t>
            </a:r>
          </a:p>
          <a:p>
            <a:pPr algn="ctr"/>
            <a:r>
              <a:rPr lang="bn-BD" sz="2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বেলাব, নরসিংদী।</a:t>
            </a:r>
          </a:p>
          <a:p>
            <a:pPr algn="ctr"/>
            <a:r>
              <a:rPr lang="bn-BD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নম্বর – 01718359233</a:t>
            </a: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E-mail: wasiqur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bn-BD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953000" y="1143000"/>
            <a:ext cx="3792537" cy="4810903"/>
            <a:chOff x="4632120" y="957969"/>
            <a:chExt cx="3792537" cy="4883326"/>
          </a:xfrm>
        </p:grpSpPr>
        <p:pic>
          <p:nvPicPr>
            <p:cNvPr id="18" name="Picture 17" descr="7_BV_Islam.pdf - Adobe Reade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2" t="24327" r="30377" b="3625"/>
            <a:stretch/>
          </p:blipFill>
          <p:spPr>
            <a:xfrm>
              <a:off x="4632120" y="957969"/>
              <a:ext cx="3792537" cy="4883326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19" name="Rectangle 18"/>
            <p:cNvSpPr/>
            <p:nvPr/>
          </p:nvSpPr>
          <p:spPr>
            <a:xfrm>
              <a:off x="4967988" y="2824163"/>
              <a:ext cx="3282510" cy="153080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80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en-US" sz="280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bn-BD" sz="28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৪র্থ</a:t>
              </a:r>
              <a:r>
                <a:rPr lang="en-US" sz="28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bn-BD" sz="28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(আখলাক) </a:t>
              </a:r>
              <a:endParaRPr lang="bn-BD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200" dirty="0" smtClean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পাঠঃ </a:t>
              </a:r>
              <a:r>
                <a:rPr lang="en-US" sz="3200" dirty="0" smtClean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0</a:t>
              </a:r>
              <a:r>
                <a:rPr lang="bn-BD" sz="3200" dirty="0" smtClean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৯ </a:t>
              </a:r>
              <a:endParaRPr lang="bn-IN" sz="32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2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  <a:r>
                <a:rPr lang="bn-BD" sz="32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31" y="1541702"/>
            <a:ext cx="1828800" cy="1828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0243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8639" y="374270"/>
            <a:ext cx="831532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চিন্তা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5814" y="5046618"/>
            <a:ext cx="7700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চিত্র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দু’টি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তে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bn-IN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কোন </a:t>
            </a:r>
            <a:r>
              <a:rPr lang="bn-IN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ধরণের 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কাজের বহিঃপ্রকাশ ঘটেছে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63" y="1493043"/>
            <a:ext cx="4124326" cy="3207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1" y="1514475"/>
            <a:ext cx="4395407" cy="31861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26327" y="5058847"/>
            <a:ext cx="1704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হিংসাত্মক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8527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600804" y="319123"/>
            <a:ext cx="5463384" cy="63748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66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  </a:t>
            </a:r>
            <a:endParaRPr lang="en-US" sz="5400" dirty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66" y="4933922"/>
            <a:ext cx="3167160" cy="954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0"/>
          <a:stretch/>
        </p:blipFill>
        <p:spPr>
          <a:xfrm>
            <a:off x="1847850" y="1200151"/>
            <a:ext cx="4762500" cy="36433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2366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4574" y="1433597"/>
            <a:ext cx="7745027" cy="387798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endPara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হিংসা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হিংসা সৃষ্টির কারণ ব্যাখ্যা করতে পারবে।</a:t>
            </a:r>
            <a:endPara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হিংসা এর </a:t>
            </a:r>
            <a:r>
              <a:rPr lang="bn-BD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অপকারিতা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করতে পারবে।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Up Ribbon 7"/>
          <p:cNvSpPr/>
          <p:nvPr/>
        </p:nvSpPr>
        <p:spPr>
          <a:xfrm>
            <a:off x="1800226" y="230258"/>
            <a:ext cx="5915024" cy="1005840"/>
          </a:xfrm>
          <a:prstGeom prst="ribbon2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6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51519" y="4016678"/>
            <a:ext cx="106792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ঈর্ষা 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2288" y="4079604"/>
            <a:ext cx="134684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হিংসা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78" y="4892774"/>
            <a:ext cx="898017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  <a:sp3d extrusionH="57150">
              <a:bevelT w="38100" h="38100"/>
            </a:sp3d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Saroda" pitchFamily="2" charset="0"/>
              </a:rPr>
              <a:t>অন্যের সুখ-সম্পদ, মানসম্মান নষ্ট হওয়ার কামনা এবং নিজে এর মালিক হওয়ার বাসনা করাকে হিংসা বলে।   </a:t>
            </a:r>
            <a:endParaRPr lang="en-US" sz="3600" dirty="0" err="1" smtClean="0">
              <a:latin typeface="Saroda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23232" y="3902378"/>
            <a:ext cx="24849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পরশ্রীকাতরতা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12753" y="271462"/>
            <a:ext cx="6675225" cy="646331"/>
            <a:chOff x="1027028" y="228600"/>
            <a:chExt cx="6675225" cy="646331"/>
          </a:xfrm>
        </p:grpSpPr>
        <p:sp>
          <p:nvSpPr>
            <p:cNvPr id="10" name="Rectangle 9"/>
            <p:cNvSpPr/>
            <p:nvPr/>
          </p:nvSpPr>
          <p:spPr>
            <a:xfrm>
              <a:off x="1027028" y="228600"/>
              <a:ext cx="6675225" cy="64633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হিংসা শব্দের আরবি প্রতিশব্দ         ,যার অর্থ- </a:t>
              </a:r>
              <a:endParaRPr lang="en-US" sz="3600" dirty="0"/>
            </a:p>
          </p:txBody>
        </p:sp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2960" y="290476"/>
              <a:ext cx="924054" cy="53347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450749" y="5073135"/>
            <a:ext cx="7689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/>
              <a:t>পরের শ্রী দেখে যে কাতর হয়, তাকে পরশ্রীকাতর বলে।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1255943"/>
            <a:ext cx="3624260" cy="24826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1" y="1276350"/>
            <a:ext cx="3479768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2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2512" y="221978"/>
            <a:ext cx="342593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হিংসা সৃষ্টির কারণ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23108" y="1550716"/>
            <a:ext cx="2914649" cy="2993988"/>
            <a:chOff x="3086100" y="1550716"/>
            <a:chExt cx="2914649" cy="2554545"/>
          </a:xfrm>
        </p:grpSpPr>
        <p:sp>
          <p:nvSpPr>
            <p:cNvPr id="6" name="Rectangle 5"/>
            <p:cNvSpPr/>
            <p:nvPr/>
          </p:nvSpPr>
          <p:spPr>
            <a:xfrm>
              <a:off x="3086100" y="1550716"/>
              <a:ext cx="2914649" cy="2554545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anchor="t">
              <a:spAutoFit/>
            </a:bodyPr>
            <a:lstStyle/>
            <a:p>
              <a:pPr algn="ctr"/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590" y="1855402"/>
              <a:ext cx="2766382" cy="2151784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088239" y="1550716"/>
            <a:ext cx="2834640" cy="2926080"/>
            <a:chOff x="6088239" y="1550716"/>
            <a:chExt cx="2834640" cy="2926080"/>
          </a:xfrm>
        </p:grpSpPr>
        <p:sp>
          <p:nvSpPr>
            <p:cNvPr id="7" name="Rectangle 6"/>
            <p:cNvSpPr/>
            <p:nvPr/>
          </p:nvSpPr>
          <p:spPr>
            <a:xfrm>
              <a:off x="6088239" y="1550716"/>
              <a:ext cx="2834640" cy="292608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anchor="t">
              <a:spAutoFit/>
            </a:bodyPr>
            <a:lstStyle/>
            <a:p>
              <a:pPr algn="ctr"/>
              <a:endParaRPr lang="bn-IN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721" y="1654304"/>
              <a:ext cx="2733676" cy="2674960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1047527" y="4631312"/>
            <a:ext cx="917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শত্রুতা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99684" y="4602190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লোভ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64925" y="4588516"/>
            <a:ext cx="1290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অহংকার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" y="1550716"/>
            <a:ext cx="3041034" cy="29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1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42512" y="221978"/>
            <a:ext cx="342593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হিংসা সৃষ্টির কারণ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90" y="1652840"/>
            <a:ext cx="4014786" cy="30692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0980" y="4745053"/>
            <a:ext cx="4183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নিজের অসৎ উদ্দেশ্য নষ্ট হওয়ার আশংকা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50010" y="4745053"/>
            <a:ext cx="25763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নেতৃত্বের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লোভ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" y="1604239"/>
            <a:ext cx="4310077" cy="311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769703" y="232737"/>
            <a:ext cx="32004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একক কাজ</a:t>
            </a:r>
            <a:endParaRPr lang="en-US" sz="54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2914" y="5227594"/>
            <a:ext cx="8443912" cy="640080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হিংসার অন্তর্ভুক্ত ৫টি কাজের নাম লিখ।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24-Point Star 13"/>
          <p:cNvSpPr/>
          <p:nvPr/>
        </p:nvSpPr>
        <p:spPr>
          <a:xfrm>
            <a:off x="6241852" y="1874489"/>
            <a:ext cx="2376488" cy="2245270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৫ মিনিট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6381631" y="419100"/>
            <a:ext cx="2096930" cy="12144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সময়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38" y="1423986"/>
            <a:ext cx="3876676" cy="33766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366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1765</TotalTime>
  <Words>903</Words>
  <Application>Microsoft Office PowerPoint</Application>
  <PresentationFormat>On-screen Show (4:3)</PresentationFormat>
  <Paragraphs>159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Nikosh</vt:lpstr>
      <vt:lpstr>NikoshBAN</vt:lpstr>
      <vt:lpstr>Saroda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saiful</dc:creator>
  <cp:lastModifiedBy>lenovo</cp:lastModifiedBy>
  <cp:revision>494</cp:revision>
  <dcterms:created xsi:type="dcterms:W3CDTF">2014-10-17T17:34:05Z</dcterms:created>
  <dcterms:modified xsi:type="dcterms:W3CDTF">2020-06-03T11:51:54Z</dcterms:modified>
  <cp:contentStatus/>
</cp:coreProperties>
</file>