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3" r:id="rId3"/>
    <p:sldId id="268" r:id="rId4"/>
    <p:sldId id="274" r:id="rId5"/>
    <p:sldId id="275" r:id="rId6"/>
    <p:sldId id="273" r:id="rId7"/>
    <p:sldId id="271" r:id="rId8"/>
    <p:sldId id="269" r:id="rId9"/>
    <p:sldId id="289" r:id="rId10"/>
    <p:sldId id="272" r:id="rId11"/>
    <p:sldId id="261" r:id="rId12"/>
    <p:sldId id="262" r:id="rId13"/>
    <p:sldId id="277" r:id="rId14"/>
    <p:sldId id="278" r:id="rId15"/>
    <p:sldId id="284" r:id="rId16"/>
    <p:sldId id="279" r:id="rId17"/>
    <p:sldId id="280" r:id="rId18"/>
    <p:sldId id="282" r:id="rId19"/>
    <p:sldId id="298" r:id="rId20"/>
    <p:sldId id="285" r:id="rId21"/>
    <p:sldId id="281" r:id="rId22"/>
    <p:sldId id="296" r:id="rId23"/>
    <p:sldId id="286" r:id="rId24"/>
    <p:sldId id="295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nul" initials="A" lastIdx="0" clrIdx="0">
    <p:extLst>
      <p:ext uri="{19B8F6BF-5375-455C-9EA6-DF929625EA0E}">
        <p15:presenceInfo xmlns:p15="http://schemas.microsoft.com/office/powerpoint/2012/main" userId="Ayn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4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4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4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9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995B-A14A-4548-B74E-5E05FCCCBDE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D68A-451E-48C3-9F9E-287B281B9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4" y="347729"/>
            <a:ext cx="11269015" cy="6067573"/>
          </a:xfrm>
          <a:prstGeom prst="rect">
            <a:avLst/>
          </a:prstGeom>
        </p:spPr>
      </p:pic>
      <p:sp>
        <p:nvSpPr>
          <p:cNvPr id="10" name="TextBox 27"/>
          <p:cNvSpPr txBox="1"/>
          <p:nvPr/>
        </p:nvSpPr>
        <p:spPr>
          <a:xfrm>
            <a:off x="4736311" y="155743"/>
            <a:ext cx="14782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 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4982081" y="1650147"/>
            <a:ext cx="1600200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13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</a:t>
            </a:r>
            <a:endParaRPr lang="en-US" sz="138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7017" y="3273294"/>
            <a:ext cx="103425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11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6525475" y="4588591"/>
            <a:ext cx="1075198" cy="22031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67274" y="463640"/>
            <a:ext cx="9263318" cy="2421228"/>
          </a:xfrm>
          <a:prstGeom prst="horizontalScroll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bn-BD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শিরোনামঃ</a:t>
            </a:r>
            <a:endParaRPr lang="bn-BD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007" y="4628061"/>
            <a:ext cx="10797988" cy="1358153"/>
          </a:xfrm>
          <a:prstGeom prst="round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</a:rPr>
              <a:t>তথ্য</a:t>
            </a:r>
            <a:r>
              <a:rPr lang="en-US" sz="8000" dirty="0">
                <a:solidFill>
                  <a:schemeClr val="tx1"/>
                </a:solidFill>
              </a:rPr>
              <a:t> ও </a:t>
            </a:r>
            <a:r>
              <a:rPr lang="en-US" sz="8000" dirty="0" err="1">
                <a:solidFill>
                  <a:schemeClr val="tx1"/>
                </a:solidFill>
              </a:rPr>
              <a:t>যোগাযোগ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প্রযুক্তির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ধারণা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93068" y="581704"/>
            <a:ext cx="3425163" cy="1487641"/>
          </a:xfrm>
          <a:prstGeom prst="horizontalScroll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8800" dirty="0" err="1" smtClean="0">
                <a:solidFill>
                  <a:schemeClr val="tx1"/>
                </a:solidFill>
              </a:rPr>
              <a:t>শিখনফল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8059" y="2971800"/>
            <a:ext cx="10705884" cy="32206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00" dirty="0" smtClean="0">
              <a:solidFill>
                <a:schemeClr val="tx1"/>
              </a:solidFill>
            </a:endParaRP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</a:rPr>
              <a:t>আই,সি,টি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বুঝায়</a:t>
            </a:r>
            <a:r>
              <a:rPr lang="en-US" sz="4000" dirty="0" smtClean="0">
                <a:solidFill>
                  <a:schemeClr val="tx1"/>
                </a:solidFill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</a:rPr>
              <a:t>তথ্য</a:t>
            </a:r>
            <a:r>
              <a:rPr lang="en-US" sz="4000" dirty="0" smtClean="0">
                <a:solidFill>
                  <a:schemeClr val="tx1"/>
                </a:solidFill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</a:rPr>
              <a:t>যোগাযোগ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ধারণা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জানতে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</a:rPr>
              <a:t>তথ্য</a:t>
            </a:r>
            <a:r>
              <a:rPr lang="en-US" sz="4000" dirty="0" smtClean="0">
                <a:solidFill>
                  <a:schemeClr val="tx1"/>
                </a:solidFill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</a:rPr>
              <a:t>যোগাযোগ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গুরুত্ব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জানতে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</a:rPr>
              <a:t>তথ্য</a:t>
            </a:r>
            <a:r>
              <a:rPr lang="en-US" sz="4000" dirty="0" smtClean="0">
                <a:solidFill>
                  <a:schemeClr val="tx1"/>
                </a:solidFill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</a:rPr>
              <a:t>যোগাযোগ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মাধ্যমগুলো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ব্যবহার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কিভাবে</a:t>
            </a:r>
            <a:r>
              <a:rPr lang="en-US" sz="4000" dirty="0" smtClean="0">
                <a:solidFill>
                  <a:schemeClr val="tx1"/>
                </a:solidFill>
              </a:rPr>
              <a:t>                     </a:t>
            </a:r>
            <a:r>
              <a:rPr lang="en-US" sz="4000" dirty="0" err="1" smtClean="0">
                <a:solidFill>
                  <a:schemeClr val="tx1"/>
                </a:solidFill>
              </a:rPr>
              <a:t>নাগরিকগণ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উন্নত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সেবা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পেতে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igital Content\Picture &amp; Amimation\aceKKbr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361405"/>
            <a:ext cx="5582992" cy="377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518" y="4201411"/>
            <a:ext cx="54864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এ্যাবাকাস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নামক</a:t>
            </a:r>
            <a:r>
              <a:rPr lang="en-US" sz="2400" dirty="0" smtClean="0"/>
              <a:t> </a:t>
            </a:r>
            <a:r>
              <a:rPr lang="en-US" sz="2400" dirty="0" err="1" smtClean="0"/>
              <a:t>গণনাযন্ত্রকে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ইতিহাসে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অর্থা</a:t>
            </a:r>
            <a:r>
              <a:rPr lang="en-US" sz="2400" dirty="0" smtClean="0"/>
              <a:t>ৎ </a:t>
            </a:r>
            <a:r>
              <a:rPr lang="en-US" sz="2400" dirty="0" err="1" smtClean="0"/>
              <a:t>এ্যাবাকাস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ইতিহাস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এ্যাবাকাস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ফ্রেমে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সাজান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অনেকগুলো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গণনা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খ্রিস্টপূর্ব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450/500 </a:t>
            </a:r>
            <a:r>
              <a:rPr lang="en-US" sz="2400" dirty="0" err="1" smtClean="0">
                <a:latin typeface="ArhialkhanMJ" panose="00000400000000000000" pitchFamily="2" charset="0"/>
                <a:cs typeface="ArhialkhanMJ" panose="00000400000000000000" pitchFamily="2" charset="0"/>
              </a:rPr>
              <a:t>অব্দে</a:t>
            </a:r>
            <a:r>
              <a:rPr lang="en-US" sz="2400" dirty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400" dirty="0" err="1" smtClean="0">
                <a:latin typeface="ArhialkhanMJ" panose="00000400000000000000" pitchFamily="2" charset="0"/>
                <a:cs typeface="ArhialkhanMJ" panose="00000400000000000000" pitchFamily="2" charset="0"/>
              </a:rPr>
              <a:t>মিশর</a:t>
            </a:r>
            <a:r>
              <a:rPr lang="en-US" sz="2400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2400" dirty="0" smtClean="0"/>
              <a:t>ও </a:t>
            </a:r>
            <a:r>
              <a:rPr lang="en-US" sz="2400" dirty="0" err="1" smtClean="0"/>
              <a:t>চীন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গণনাযন্ত্র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এ্যাবাকাস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361406"/>
            <a:ext cx="5215758" cy="377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67202" y="4273196"/>
            <a:ext cx="5339508" cy="2185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বর্তমানে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 smtClean="0"/>
              <a:t>অভিধারণা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বিশিষ্ট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স্বয়ং</a:t>
            </a:r>
            <a:r>
              <a:rPr lang="en-US" sz="2400" dirty="0" smtClean="0"/>
              <a:t> </a:t>
            </a:r>
            <a:r>
              <a:rPr lang="en-US" sz="2400" dirty="0" err="1" smtClean="0"/>
              <a:t>গণনা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চেষ্টা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অধ্যাপক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চার্লস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ব্যাবেজ</a:t>
            </a:r>
            <a:r>
              <a:rPr lang="en-US" sz="2400" dirty="0" smtClean="0"/>
              <a:t> ১৮০১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প্রস্তাবিত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ঘোষণা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এ্যানালিটিক্যাল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</a:t>
            </a:r>
            <a:r>
              <a:rPr lang="en-US" sz="2400" dirty="0" smtClean="0"/>
              <a:t>। ১৮৩৩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পরিকল্পিত</a:t>
            </a:r>
            <a:r>
              <a:rPr lang="en-US" sz="2400" dirty="0"/>
              <a:t> </a:t>
            </a:r>
            <a:r>
              <a:rPr lang="en-US" sz="2000" dirty="0" err="1" smtClean="0"/>
              <a:t>এ্যানাটিলিক্যাল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ইঞ্জিন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ধারণাকে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আধুনিক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সূত্র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হিসেবে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বিবেচনা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 </a:t>
            </a:r>
            <a:r>
              <a:rPr lang="en-US" sz="2000" dirty="0" err="1" smtClean="0"/>
              <a:t>এজন্য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চার্লস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ব্যাবেজকে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জনক</a:t>
            </a:r>
            <a:r>
              <a:rPr lang="en-US" sz="2000" dirty="0" smtClean="0"/>
              <a:t> </a:t>
            </a:r>
            <a:r>
              <a:rPr lang="en-US" sz="2000" dirty="0" err="1" smtClean="0"/>
              <a:t>হিসেবেও</a:t>
            </a:r>
            <a:r>
              <a:rPr lang="en-US" sz="2000" dirty="0" smtClean="0"/>
              <a:t> </a:t>
            </a:r>
            <a:r>
              <a:rPr lang="en-US" sz="2000" dirty="0" err="1" smtClean="0"/>
              <a:t>অভিহিত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7" name="Up-Down Arrow 6"/>
          <p:cNvSpPr/>
          <p:nvPr/>
        </p:nvSpPr>
        <p:spPr>
          <a:xfrm>
            <a:off x="2839790" y="2910625"/>
            <a:ext cx="759855" cy="14075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8209582" y="3099442"/>
            <a:ext cx="746974" cy="1330889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5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437882"/>
            <a:ext cx="5119420" cy="346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2276" y="4434901"/>
            <a:ext cx="5119420" cy="190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সুপার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চেয়ে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তুলনামূলক</a:t>
            </a:r>
            <a:r>
              <a:rPr lang="en-US" sz="2000" dirty="0" smtClean="0"/>
              <a:t> </a:t>
            </a:r>
            <a:r>
              <a:rPr lang="en-US" sz="2000" dirty="0" err="1" smtClean="0"/>
              <a:t>কম</a:t>
            </a:r>
            <a:r>
              <a:rPr lang="en-US" sz="2000" dirty="0" smtClean="0"/>
              <a:t> </a:t>
            </a:r>
            <a:r>
              <a:rPr lang="en-US" sz="2000" dirty="0" err="1" smtClean="0"/>
              <a:t>শক্তিশালী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মেইনফ্রেম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। </a:t>
            </a:r>
            <a:r>
              <a:rPr lang="en-US" sz="2000" dirty="0" err="1" smtClean="0"/>
              <a:t>মেইনফ্রেম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বিপুল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পরিমাণ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উপাত্ত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বিশ্লেষণের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অফিস</a:t>
            </a:r>
            <a:r>
              <a:rPr lang="en-US" sz="2000" dirty="0" smtClean="0"/>
              <a:t>- </a:t>
            </a:r>
            <a:r>
              <a:rPr lang="en-US" sz="2000" dirty="0" err="1" smtClean="0"/>
              <a:t>আদালত,বড়</a:t>
            </a:r>
            <a:r>
              <a:rPr lang="en-US" sz="2000" dirty="0" smtClean="0"/>
              <a:t> </a:t>
            </a:r>
            <a:r>
              <a:rPr lang="en-US" sz="2000" dirty="0" err="1" smtClean="0"/>
              <a:t>বড়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শিল্পকারখানা</a:t>
            </a:r>
            <a:r>
              <a:rPr lang="en-US" sz="2000" dirty="0" smtClean="0"/>
              <a:t> ও </a:t>
            </a:r>
            <a:r>
              <a:rPr lang="en-US" sz="2000" dirty="0" err="1" smtClean="0"/>
              <a:t>গবেষণা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প্রতিষ্ঠান</a:t>
            </a:r>
            <a:r>
              <a:rPr lang="en-US" sz="2000" dirty="0" smtClean="0"/>
              <a:t>, </a:t>
            </a:r>
            <a:r>
              <a:rPr lang="en-US" sz="2000" dirty="0" err="1" smtClean="0"/>
              <a:t>ব্যাংক</a:t>
            </a:r>
            <a:r>
              <a:rPr lang="en-US" sz="2000" dirty="0" smtClean="0"/>
              <a:t>- </a:t>
            </a:r>
            <a:r>
              <a:rPr lang="en-US" sz="2000" dirty="0" err="1" smtClean="0"/>
              <a:t>বীমা</a:t>
            </a:r>
            <a:r>
              <a:rPr lang="en-US" sz="2000" dirty="0" smtClean="0"/>
              <a:t> </a:t>
            </a:r>
            <a:r>
              <a:rPr lang="en-US" sz="2000" dirty="0" err="1" smtClean="0"/>
              <a:t>ইত্যাদি</a:t>
            </a:r>
            <a:r>
              <a:rPr lang="en-US" sz="2000" dirty="0"/>
              <a:t> </a:t>
            </a:r>
            <a:r>
              <a:rPr lang="en-US" sz="2000" dirty="0" err="1" smtClean="0"/>
              <a:t>ক্ষেত্রে</a:t>
            </a:r>
            <a:r>
              <a:rPr lang="en-US" sz="2000" dirty="0" smtClean="0"/>
              <a:t> এ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বাংলাদেশে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প্রথম</a:t>
            </a:r>
            <a:r>
              <a:rPr lang="en-US" sz="2000" dirty="0" smtClean="0"/>
              <a:t> </a:t>
            </a:r>
            <a:r>
              <a:rPr lang="en-US" sz="2000" dirty="0" err="1" smtClean="0"/>
              <a:t>মেইনফ্রেম</a:t>
            </a:r>
            <a:r>
              <a:rPr lang="en-US" sz="2000" dirty="0" smtClean="0"/>
              <a:t> </a:t>
            </a:r>
            <a:r>
              <a:rPr lang="en-US" dirty="0" err="1" smtClean="0"/>
              <a:t>কম্পিউটার</a:t>
            </a:r>
            <a:r>
              <a:rPr lang="en-US" dirty="0" smtClean="0"/>
              <a:t> </a:t>
            </a:r>
            <a:r>
              <a:rPr lang="en-US" dirty="0" err="1" smtClean="0"/>
              <a:t>স্থাপিত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১৯৬৪ </a:t>
            </a:r>
            <a:r>
              <a:rPr lang="en-US" dirty="0" err="1" smtClean="0"/>
              <a:t>সালে</a:t>
            </a:r>
            <a:r>
              <a:rPr lang="en-US" dirty="0" smtClean="0"/>
              <a:t> </a:t>
            </a:r>
            <a:r>
              <a:rPr lang="en-US" dirty="0" err="1" smtClean="0"/>
              <a:t>বাংলাদেশ</a:t>
            </a:r>
            <a:r>
              <a:rPr lang="en-US" dirty="0" smtClean="0"/>
              <a:t> </a:t>
            </a:r>
            <a:r>
              <a:rPr lang="en-US" dirty="0" err="1" smtClean="0"/>
              <a:t>পরমাণু</a:t>
            </a:r>
            <a:r>
              <a:rPr lang="en-US" dirty="0" smtClean="0"/>
              <a:t> </a:t>
            </a:r>
            <a:r>
              <a:rPr lang="en-US" dirty="0" err="1" smtClean="0"/>
              <a:t>শক্তি</a:t>
            </a:r>
            <a:r>
              <a:rPr lang="en-US" dirty="0" smtClean="0"/>
              <a:t> </a:t>
            </a:r>
            <a:r>
              <a:rPr lang="en-US" dirty="0" err="1" smtClean="0"/>
              <a:t>কমিশনে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437881"/>
            <a:ext cx="5383369" cy="346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Up-Down Arrow 5"/>
          <p:cNvSpPr/>
          <p:nvPr/>
        </p:nvSpPr>
        <p:spPr>
          <a:xfrm>
            <a:off x="2240520" y="3146703"/>
            <a:ext cx="759854" cy="1330989"/>
          </a:xfrm>
          <a:prstGeom prst="upDownArrow">
            <a:avLst/>
          </a:prstGeom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5571" y="4434901"/>
            <a:ext cx="5241702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মেইনফ্রেম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এখন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আর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নেই</a:t>
            </a:r>
            <a:r>
              <a:rPr lang="en-US" sz="2000" dirty="0" smtClean="0"/>
              <a:t>। </a:t>
            </a:r>
            <a:r>
              <a:rPr lang="en-US" sz="2000" dirty="0" err="1" smtClean="0"/>
              <a:t>মেইনফ্রেম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মিনিফ্রেম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এর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মধ্যে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ধরণ</a:t>
            </a:r>
            <a:r>
              <a:rPr lang="en-US" sz="2000" dirty="0" smtClean="0"/>
              <a:t> ও </a:t>
            </a:r>
            <a:r>
              <a:rPr lang="en-US" sz="2000" dirty="0" err="1" smtClean="0"/>
              <a:t>প্রক্রিয়াগত</a:t>
            </a:r>
            <a:r>
              <a:rPr lang="en-US" sz="2000" dirty="0"/>
              <a:t> </a:t>
            </a:r>
            <a:r>
              <a:rPr lang="en-US" sz="2000" dirty="0" smtClean="0"/>
              <a:t>‍</a:t>
            </a:r>
            <a:r>
              <a:rPr lang="en-US" sz="2000" dirty="0" err="1" smtClean="0"/>
              <a:t>দিক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তেমন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পার্থক্য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ছিল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না</a:t>
            </a:r>
            <a:r>
              <a:rPr lang="en-US" sz="2000" dirty="0" smtClean="0"/>
              <a:t>। </a:t>
            </a:r>
            <a:r>
              <a:rPr lang="en-US" sz="2000" dirty="0" err="1" smtClean="0"/>
              <a:t>অফিস</a:t>
            </a:r>
            <a:r>
              <a:rPr lang="en-US" sz="2000" dirty="0" smtClean="0"/>
              <a:t>- </a:t>
            </a:r>
            <a:r>
              <a:rPr lang="en-US" sz="2000" dirty="0" err="1" smtClean="0"/>
              <a:t>আদালত</a:t>
            </a:r>
            <a:r>
              <a:rPr lang="en-US" sz="2000" dirty="0" smtClean="0"/>
              <a:t>. </a:t>
            </a:r>
            <a:r>
              <a:rPr lang="en-US" sz="2000" dirty="0" err="1" smtClean="0"/>
              <a:t>শিল্পকারখানা</a:t>
            </a:r>
            <a:r>
              <a:rPr lang="en-US" sz="2000" dirty="0" smtClean="0"/>
              <a:t>, </a:t>
            </a:r>
            <a:r>
              <a:rPr lang="en-US" sz="2000" dirty="0" err="1" smtClean="0"/>
              <a:t>গবেষণা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প্রতিষ্ঠান</a:t>
            </a:r>
            <a:r>
              <a:rPr lang="en-US" sz="2000" dirty="0" smtClean="0"/>
              <a:t>, </a:t>
            </a:r>
            <a:r>
              <a:rPr lang="en-US" sz="2000" dirty="0" err="1" smtClean="0"/>
              <a:t>ব্যাংক</a:t>
            </a:r>
            <a:r>
              <a:rPr lang="en-US" sz="2000" dirty="0" smtClean="0"/>
              <a:t>- </a:t>
            </a:r>
            <a:r>
              <a:rPr lang="en-US" sz="2000" dirty="0" err="1" smtClean="0"/>
              <a:t>বীমা</a:t>
            </a:r>
            <a:r>
              <a:rPr lang="en-US" sz="2000" dirty="0" smtClean="0"/>
              <a:t> ও </a:t>
            </a:r>
            <a:r>
              <a:rPr lang="en-US" sz="2000" dirty="0" err="1" smtClean="0"/>
              <a:t>বড়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ব্যবসা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প্রতিষ্ঠানে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8" name="Up-Down Arrow 7"/>
          <p:cNvSpPr/>
          <p:nvPr/>
        </p:nvSpPr>
        <p:spPr>
          <a:xfrm>
            <a:off x="8663560" y="3146702"/>
            <a:ext cx="772734" cy="1444667"/>
          </a:xfrm>
          <a:prstGeom prst="upDownArrow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463639"/>
            <a:ext cx="5370490" cy="410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2277" y="4775629"/>
            <a:ext cx="5267458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মাইক্রোকম্পিউটার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ছোট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আকারের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। </a:t>
            </a:r>
            <a:r>
              <a:rPr lang="en-US" sz="2000" dirty="0" err="1" smtClean="0"/>
              <a:t>এক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ব্যক্তি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থাকেন</a:t>
            </a:r>
            <a:r>
              <a:rPr lang="en-US" sz="2000" dirty="0" smtClean="0"/>
              <a:t>। </a:t>
            </a:r>
            <a:r>
              <a:rPr lang="en-US" sz="2000" dirty="0" err="1" smtClean="0"/>
              <a:t>মাইক্রোকম্পিউটার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প্রধানত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প্রসেসর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বিশিষ্ট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 </a:t>
            </a:r>
            <a:r>
              <a:rPr lang="en-US" sz="2000" dirty="0" err="1" smtClean="0"/>
              <a:t>তবে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সম্প্রতি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মাইক্রোকম্পিউটারে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মাল্টিপ্রসেসর</a:t>
            </a:r>
            <a:r>
              <a:rPr lang="en-US" sz="2000" dirty="0" smtClean="0"/>
              <a:t> </a:t>
            </a:r>
            <a:r>
              <a:rPr lang="en-US" sz="2000" dirty="0" err="1" smtClean="0"/>
              <a:t>যুক্ত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বিশ্বে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সর্বাধিক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জনপ্রিয়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মাইক্রোকম্পিউটারকে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পিসি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পার্সোনাল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কম্পিউটার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6" y="463639"/>
            <a:ext cx="5512158" cy="410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39810" y="4991073"/>
            <a:ext cx="534473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ডেস্কটপের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ল্যাপটপ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কোলের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বিধায়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ল্যাপটপ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ইংরেজিতে</a:t>
            </a:r>
            <a:r>
              <a:rPr lang="en-US" sz="2400" dirty="0" smtClean="0"/>
              <a:t> Lap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কোল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6" name="Up-Down Arrow 5"/>
          <p:cNvSpPr/>
          <p:nvPr/>
        </p:nvSpPr>
        <p:spPr>
          <a:xfrm>
            <a:off x="2639355" y="3097740"/>
            <a:ext cx="772736" cy="1677889"/>
          </a:xfrm>
          <a:prstGeom prst="upDownArrow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8645945" y="3329699"/>
            <a:ext cx="824254" cy="1661374"/>
          </a:xfrm>
          <a:prstGeom prst="upDownArrow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344070" y="280571"/>
            <a:ext cx="3964420" cy="1071559"/>
          </a:xfrm>
          <a:prstGeom prst="horizontalScroll">
            <a:avLst/>
          </a:prstGeom>
          <a:ln w="2857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1236"/>
                </a:solidFill>
              </a:rPr>
              <a:t>একক</a:t>
            </a:r>
            <a:r>
              <a:rPr lang="en-US" sz="7200" b="1" dirty="0" smtClean="0">
                <a:solidFill>
                  <a:srgbClr val="001236"/>
                </a:solidFill>
              </a:rPr>
              <a:t> </a:t>
            </a:r>
            <a:r>
              <a:rPr lang="en-US" sz="7200" b="1" dirty="0" err="1" smtClean="0">
                <a:solidFill>
                  <a:srgbClr val="001236"/>
                </a:solidFill>
              </a:rPr>
              <a:t>কাজ</a:t>
            </a:r>
            <a:endParaRPr lang="en-US" sz="7200" b="1" dirty="0">
              <a:solidFill>
                <a:srgbClr val="00123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480" y="4664247"/>
            <a:ext cx="10905566" cy="15867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5400" dirty="0" err="1" smtClean="0"/>
              <a:t>তথ্য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প্রযুক্তি</a:t>
            </a:r>
            <a:r>
              <a:rPr lang="en-US" sz="5400" dirty="0" smtClean="0"/>
              <a:t> </a:t>
            </a:r>
            <a:r>
              <a:rPr lang="en-US" sz="5400" dirty="0" err="1" smtClean="0"/>
              <a:t>ধারণাটা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প্রথম</a:t>
            </a:r>
            <a:r>
              <a:rPr lang="en-US" sz="5400" dirty="0" smtClean="0"/>
              <a:t> </a:t>
            </a:r>
            <a:r>
              <a:rPr lang="en-US" sz="5400" dirty="0" err="1" smtClean="0"/>
              <a:t>কোন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সময়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পাওয়া</a:t>
            </a:r>
            <a:r>
              <a:rPr lang="en-US" sz="5400" dirty="0" smtClean="0"/>
              <a:t> </a:t>
            </a:r>
            <a:r>
              <a:rPr lang="en-US" sz="5400" dirty="0" err="1" smtClean="0"/>
              <a:t>যায়</a:t>
            </a:r>
            <a:r>
              <a:rPr lang="en-US" sz="5400" dirty="0" smtClean="0"/>
              <a:t>?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প্রযুক্তির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ছোঁয়ায়</a:t>
            </a:r>
            <a:r>
              <a:rPr lang="en-US" sz="4800" dirty="0" smtClean="0"/>
              <a:t> </a:t>
            </a:r>
            <a:r>
              <a:rPr lang="en-US" sz="4800" dirty="0" err="1" smtClean="0"/>
              <a:t>বদলে</a:t>
            </a:r>
            <a:r>
              <a:rPr lang="en-US" sz="4800" dirty="0" smtClean="0"/>
              <a:t> </a:t>
            </a:r>
            <a:r>
              <a:rPr lang="en-US" sz="4800" dirty="0" err="1" smtClean="0"/>
              <a:t>যাচ্ছে</a:t>
            </a:r>
            <a:r>
              <a:rPr lang="en-US" sz="4800" dirty="0" smtClean="0"/>
              <a:t> </a:t>
            </a:r>
            <a:r>
              <a:rPr lang="en-US" sz="4800" dirty="0" err="1" smtClean="0"/>
              <a:t>আমাদের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জীবনধারা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pic>
        <p:nvPicPr>
          <p:cNvPr id="6" name="Picture 5" descr="Untitled-158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582" y="1436650"/>
            <a:ext cx="5485123" cy="2864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43" y="476518"/>
            <a:ext cx="4979564" cy="432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8" y="476518"/>
            <a:ext cx="5366167" cy="432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1571" y="5211275"/>
            <a:ext cx="539919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ছোট</a:t>
            </a:r>
            <a:r>
              <a:rPr lang="en-US" sz="3200" dirty="0" smtClean="0"/>
              <a:t> </a:t>
            </a:r>
            <a:r>
              <a:rPr lang="en-US" sz="3200" dirty="0" err="1" smtClean="0"/>
              <a:t>ট্যাবলেট</a:t>
            </a:r>
            <a:r>
              <a:rPr lang="en-US" sz="3200" dirty="0" smtClean="0"/>
              <a:t> </a:t>
            </a:r>
            <a:r>
              <a:rPr lang="en-US" sz="3200" dirty="0" err="1" smtClean="0"/>
              <a:t>আকৃতির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কম্পিউটার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ট্যাবলেট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কম্পিউটার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98543" y="5211275"/>
            <a:ext cx="49795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মোবাইল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ফোনে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বৈশিষ্ট্য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স্মাট</a:t>
            </a:r>
            <a:r>
              <a:rPr lang="en-US" sz="2400" dirty="0" smtClean="0"/>
              <a:t> </a:t>
            </a:r>
            <a:r>
              <a:rPr lang="en-US" sz="2400" dirty="0" err="1" smtClean="0"/>
              <a:t>ফোন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যেমন</a:t>
            </a:r>
            <a:r>
              <a:rPr lang="en-US" sz="2400" dirty="0" smtClean="0"/>
              <a:t> – </a:t>
            </a:r>
            <a:r>
              <a:rPr lang="en-US" sz="2400" dirty="0" err="1" smtClean="0"/>
              <a:t>ইন্টারনেট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7" name="Up-Down Arrow 6"/>
          <p:cNvSpPr/>
          <p:nvPr/>
        </p:nvSpPr>
        <p:spPr>
          <a:xfrm>
            <a:off x="2906868" y="3483308"/>
            <a:ext cx="850005" cy="1764406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8569250" y="3483308"/>
            <a:ext cx="850005" cy="1764406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3" y="425003"/>
            <a:ext cx="5422005" cy="4340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562" y="5127766"/>
            <a:ext cx="566670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অপাটিক্যাল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ফাইবার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</a:t>
            </a:r>
            <a:r>
              <a:rPr lang="en-US" sz="2400" dirty="0" err="1"/>
              <a:t>ঁ</a:t>
            </a:r>
            <a:r>
              <a:rPr lang="en-US" sz="2400" dirty="0" err="1" smtClean="0"/>
              <a:t>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অত্যন্ত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স্বচ্ছ</a:t>
            </a:r>
            <a:r>
              <a:rPr lang="en-US" sz="2400" dirty="0" smtClean="0"/>
              <a:t> </a:t>
            </a:r>
            <a:r>
              <a:rPr lang="en-US" sz="2400" dirty="0" err="1" smtClean="0"/>
              <a:t>তন্তু</a:t>
            </a:r>
            <a:r>
              <a:rPr lang="en-US" sz="2400" dirty="0" smtClean="0"/>
              <a:t>,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চুলের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সরু</a:t>
            </a:r>
            <a:r>
              <a:rPr lang="en-US" sz="2400" dirty="0" smtClean="0"/>
              <a:t>। </a:t>
            </a:r>
            <a:r>
              <a:rPr lang="en-US" sz="2400" dirty="0" err="1" smtClean="0"/>
              <a:t>লেজার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সংকেত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ফাইবারের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ভিতর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পরিমাণ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পাঠানো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pic>
        <p:nvPicPr>
          <p:cNvPr id="4" name="Picture 4" descr="D:\Digital Content\Picture &amp; Amimation\satellite_1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425003"/>
            <a:ext cx="5215944" cy="43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3830" y="5127766"/>
            <a:ext cx="521594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কৃত্রিম</a:t>
            </a:r>
            <a:r>
              <a:rPr lang="en-US" sz="2400" dirty="0"/>
              <a:t> </a:t>
            </a:r>
            <a:r>
              <a:rPr lang="en-US" sz="2400" dirty="0" err="1" smtClean="0"/>
              <a:t>উপগ্রহ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মহাকাশে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প্রেরিত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মহাকাশে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যোগাযোগ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নিয়ন্ত্রণ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6" name="Up-Down Arrow 5"/>
          <p:cNvSpPr/>
          <p:nvPr/>
        </p:nvSpPr>
        <p:spPr>
          <a:xfrm>
            <a:off x="3071208" y="3466392"/>
            <a:ext cx="708338" cy="1661374"/>
          </a:xfrm>
          <a:prstGeom prst="upDownArrow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8737914" y="3466392"/>
            <a:ext cx="708338" cy="1661374"/>
          </a:xfrm>
          <a:prstGeom prst="upDownArrow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" y="417289"/>
            <a:ext cx="5473521" cy="3979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5085" y="4778061"/>
            <a:ext cx="5460643" cy="1508105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ইন্টারনেট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নেটওয়ার্ক</a:t>
            </a:r>
            <a:r>
              <a:rPr lang="en-US" sz="2400" dirty="0" smtClean="0"/>
              <a:t>। </a:t>
            </a:r>
            <a:r>
              <a:rPr lang="en-US" sz="2400" dirty="0" err="1" smtClean="0"/>
              <a:t>যারা</a:t>
            </a:r>
            <a:r>
              <a:rPr lang="en-US" sz="2400" dirty="0" smtClean="0"/>
              <a:t> এ </a:t>
            </a:r>
            <a:r>
              <a:rPr lang="en-US" sz="2400" dirty="0" err="1" smtClean="0"/>
              <a:t>ইন্টারনেটের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ইচ্ছে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পৃথিবীজোড়া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যোগযোগ</a:t>
            </a:r>
            <a:r>
              <a:rPr lang="en-US" sz="24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এমনকি</a:t>
            </a:r>
            <a:r>
              <a:rPr lang="en-US" sz="2000" dirty="0" smtClean="0"/>
              <a:t>, </a:t>
            </a:r>
            <a:r>
              <a:rPr lang="en-US" sz="2000" dirty="0" err="1" smtClean="0"/>
              <a:t>নিজের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তথ্য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সামনে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তুলে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ধরা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399245"/>
            <a:ext cx="5396249" cy="3979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23527" y="4778061"/>
            <a:ext cx="5396249" cy="1323439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একটা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গ্রামে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যেরকম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একজন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</a:t>
            </a:r>
            <a:r>
              <a:rPr lang="en-US" sz="2000" dirty="0" smtClean="0"/>
              <a:t> </a:t>
            </a:r>
            <a:r>
              <a:rPr lang="en-US" sz="2000" dirty="0" err="1" smtClean="0"/>
              <a:t>আরেক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সাথে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খুশি</a:t>
            </a:r>
            <a:r>
              <a:rPr lang="en-US" sz="2000" dirty="0" smtClean="0"/>
              <a:t> </a:t>
            </a:r>
            <a:r>
              <a:rPr lang="en-US" sz="2000" dirty="0" err="1" smtClean="0"/>
              <a:t>যোগাযোগ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পারে</a:t>
            </a:r>
            <a:r>
              <a:rPr lang="en-US" sz="2000" dirty="0" smtClean="0"/>
              <a:t>, ‍</a:t>
            </a:r>
            <a:r>
              <a:rPr lang="en-US" sz="2000" dirty="0" err="1" smtClean="0"/>
              <a:t>ঠিক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সেরকম</a:t>
            </a:r>
            <a:r>
              <a:rPr lang="en-US" sz="2000" dirty="0" smtClean="0"/>
              <a:t> </a:t>
            </a:r>
            <a:r>
              <a:rPr lang="en-US" sz="2000" dirty="0" err="1" smtClean="0"/>
              <a:t>পুরো</a:t>
            </a:r>
            <a:r>
              <a:rPr lang="en-US" sz="2000" dirty="0" smtClean="0"/>
              <a:t> </a:t>
            </a:r>
            <a:r>
              <a:rPr lang="en-US" sz="2000" dirty="0" err="1" smtClean="0"/>
              <a:t>পৃথিবীটাই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যেন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একটা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গ্রাম</a:t>
            </a:r>
            <a:r>
              <a:rPr lang="en-US" sz="2000" dirty="0" smtClean="0"/>
              <a:t>, </a:t>
            </a:r>
            <a:r>
              <a:rPr lang="en-US" sz="2000" dirty="0" err="1" smtClean="0"/>
              <a:t>সবাই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সবার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সাথে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যোগাযোগ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সেটা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বোঝানোর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গ্লোবাল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ভিলেজ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বৈশ্বিক</a:t>
            </a:r>
            <a:r>
              <a:rPr lang="en-US" sz="2000" dirty="0" smtClean="0"/>
              <a:t>  </a:t>
            </a:r>
            <a:r>
              <a:rPr lang="en-US" sz="2000" dirty="0" err="1" smtClean="0"/>
              <a:t>গ্রাম</a:t>
            </a:r>
            <a:r>
              <a:rPr lang="en-US" sz="2000" dirty="0" smtClean="0"/>
              <a:t>, </a:t>
            </a:r>
            <a:r>
              <a:rPr lang="en-US" sz="2000" dirty="0" err="1" smtClean="0"/>
              <a:t>শব্দটি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/>
              <a:t> </a:t>
            </a:r>
            <a:r>
              <a:rPr lang="en-US" sz="2000" dirty="0" err="1" smtClean="0"/>
              <a:t>হয়েছে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6" name="Up-Down Arrow 5"/>
          <p:cNvSpPr/>
          <p:nvPr/>
        </p:nvSpPr>
        <p:spPr>
          <a:xfrm>
            <a:off x="3011404" y="3400020"/>
            <a:ext cx="708338" cy="1429557"/>
          </a:xfrm>
          <a:prstGeom prst="upDownArrow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8590208" y="3400021"/>
            <a:ext cx="708338" cy="145185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268689" y="141668"/>
            <a:ext cx="1219200" cy="6337363"/>
            <a:chOff x="4776542" y="-15151"/>
            <a:chExt cx="1219200" cy="6673527"/>
          </a:xfrm>
        </p:grpSpPr>
        <p:pic>
          <p:nvPicPr>
            <p:cNvPr id="3" name="Picture 2" descr="C:\Users\LAB_3_User\Desktop\Rezaul\ICT Image\CellTowe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76542" y="-15151"/>
              <a:ext cx="1219200" cy="6673527"/>
            </a:xfrm>
            <a:prstGeom prst="rect">
              <a:avLst/>
            </a:prstGeom>
            <a:noFill/>
          </p:spPr>
        </p:pic>
        <p:grpSp>
          <p:nvGrpSpPr>
            <p:cNvPr id="4" name="Group 3"/>
            <p:cNvGrpSpPr/>
            <p:nvPr/>
          </p:nvGrpSpPr>
          <p:grpSpPr>
            <a:xfrm>
              <a:off x="4838791" y="83905"/>
              <a:ext cx="1094701" cy="1062272"/>
              <a:chOff x="4539287" y="146470"/>
              <a:chExt cx="1052232" cy="100832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539287" y="146470"/>
                <a:ext cx="1052232" cy="1008323"/>
              </a:xfrm>
              <a:prstGeom prst="ellipse">
                <a:avLst/>
              </a:prstGeom>
              <a:noFill/>
              <a:ln w="76200" cmpd="tri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FFCC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651412" y="234123"/>
                <a:ext cx="827981" cy="837132"/>
              </a:xfrm>
              <a:prstGeom prst="ellipse">
                <a:avLst/>
              </a:prstGeom>
              <a:noFill/>
              <a:ln w="76200" cmpd="tri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9FFCC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75301" y="1468207"/>
            <a:ext cx="5214867" cy="5010824"/>
            <a:chOff x="321972" y="2790154"/>
            <a:chExt cx="4296207" cy="3713677"/>
          </a:xfrm>
        </p:grpSpPr>
        <p:pic>
          <p:nvPicPr>
            <p:cNvPr id="2" name="Picture 2" descr="C:\Users\LAB_3_User\Desktop\Rezaul\ICT Image\2_159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972" y="2790154"/>
              <a:ext cx="3945228" cy="37136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Rectangle 20"/>
            <p:cNvSpPr/>
            <p:nvPr/>
          </p:nvSpPr>
          <p:spPr>
            <a:xfrm>
              <a:off x="650799" y="2868404"/>
              <a:ext cx="3967380" cy="607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বোর্ড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94" y="1468207"/>
            <a:ext cx="5106303" cy="5010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 flipV="1">
            <a:off x="2855601" y="4237149"/>
            <a:ext cx="454269" cy="535493"/>
          </a:xfrm>
          <a:prstGeom prst="line">
            <a:avLst/>
          </a:prstGeom>
          <a:ln w="76200" cmpd="tri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otched Right Arrow 16"/>
          <p:cNvSpPr/>
          <p:nvPr/>
        </p:nvSpPr>
        <p:spPr>
          <a:xfrm rot="19518812">
            <a:off x="1389729" y="3467100"/>
            <a:ext cx="1905000" cy="106680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4958366" y="1468207"/>
            <a:ext cx="2009104" cy="849991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18652033">
            <a:off x="10168938" y="3230048"/>
            <a:ext cx="1600200" cy="914400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229" y="-158129"/>
            <a:ext cx="12086294" cy="376401"/>
          </a:xfrm>
          <a:prstGeom prst="rect">
            <a:avLst/>
          </a:prstGeom>
        </p:spPr>
      </p:pic>
      <p:pic>
        <p:nvPicPr>
          <p:cNvPr id="20" name="Picture 19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24" name="Picture 23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25" name="Picture 24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-2.96296E-6 L 0.1655 -0.39444 C 0.20105 -0.48495 0.25326 -0.53449 0.30782 -0.53333 C 0.37019 -0.53889 0.42123 -0.48958 0.45573 -0.39652 L 0.625 -0.00023 " pathEditMode="relative" rAng="0" ptsTypes="AAA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524587" y="404019"/>
            <a:ext cx="7195188" cy="5982267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পরিচিতি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আইনুল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ইসলাম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আইসিটি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কল্যাপাড়া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আনোয়ারুল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উলুম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ফাজিল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ডিগ্রি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মাদ্রাসা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কাহালু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বগুড়া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ই-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মেইলঃ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aynulislam308@gmail.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নম্বরঃ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০১৭১৯৭৯৩৮৭৭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পরিচিতি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ষষ্ঠ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91623" y="356982"/>
            <a:ext cx="3400828" cy="598226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6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198512" y="358834"/>
            <a:ext cx="3284116" cy="1291534"/>
          </a:xfrm>
          <a:prstGeom prst="horizontalScroll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0000"/>
                </a:solidFill>
              </a:rPr>
              <a:t>মূল্যায়ন</a:t>
            </a:r>
            <a:endParaRPr lang="en-US" sz="8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8512" y="1905811"/>
            <a:ext cx="3420091" cy="703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4921" y="4204537"/>
            <a:ext cx="2697984" cy="703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(ক) </a:t>
            </a:r>
            <a:r>
              <a:rPr lang="en-US" sz="3600" dirty="0" err="1" smtClean="0"/>
              <a:t>মোবাইল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870802" y="4204538"/>
            <a:ext cx="2686929" cy="703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(খ) </a:t>
            </a:r>
            <a:r>
              <a:rPr lang="en-US" sz="3600" dirty="0" err="1" smtClean="0"/>
              <a:t>কম্পিউটার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564921" y="5489192"/>
            <a:ext cx="2697984" cy="7436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(গ) </a:t>
            </a:r>
            <a:r>
              <a:rPr lang="en-US" sz="3600" dirty="0" err="1" smtClean="0"/>
              <a:t>রেডিও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958010" y="5520740"/>
            <a:ext cx="2574472" cy="7430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(ঘ) </a:t>
            </a:r>
            <a:r>
              <a:rPr lang="en-US" sz="3600" dirty="0" err="1" smtClean="0"/>
              <a:t>রিমাট</a:t>
            </a:r>
            <a:r>
              <a:rPr lang="en-US" sz="3600" dirty="0" smtClean="0"/>
              <a:t> </a:t>
            </a:r>
            <a:r>
              <a:rPr lang="en-US" sz="3600" dirty="0" err="1" smtClean="0"/>
              <a:t>কন্ট্রোল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8886421" y="325226"/>
            <a:ext cx="2501229" cy="2403954"/>
          </a:xfrm>
          <a:prstGeom prst="ellipse">
            <a:avLst/>
          </a:prstGeom>
          <a:ln/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এখানে ক্লিক 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0802" y="4204537"/>
            <a:ext cx="50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3186" y="3247587"/>
            <a:ext cx="10039767" cy="666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/>
              <a:t>১।পৃথিবীর </a:t>
            </a:r>
            <a:r>
              <a:rPr lang="en-US" sz="3600" b="1" dirty="0" err="1" smtClean="0"/>
              <a:t>বিশাল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পরিবর্তনে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কোন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যন্ত্রটি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সবচেয়ে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বড়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ভূমিকা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রাখছে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pic>
        <p:nvPicPr>
          <p:cNvPr id="13" name="Picture 1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" y="-30447"/>
            <a:ext cx="12086294" cy="376401"/>
          </a:xfrm>
          <a:prstGeom prst="rect">
            <a:avLst/>
          </a:prstGeom>
        </p:spPr>
      </p:pic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5" name="Picture 1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399245"/>
            <a:ext cx="5434884" cy="417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2125" y="4790942"/>
            <a:ext cx="551215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পৃথিবীর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তথ্য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আদান</a:t>
            </a:r>
            <a:r>
              <a:rPr lang="en-US" sz="2800" dirty="0" smtClean="0"/>
              <a:t>-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রাস্তা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ব্যবস্থা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তাকেই</a:t>
            </a:r>
            <a:r>
              <a:rPr lang="en-US" sz="2800" dirty="0" smtClean="0"/>
              <a:t> </a:t>
            </a:r>
            <a:r>
              <a:rPr lang="en-US" sz="2800" dirty="0" err="1" smtClean="0"/>
              <a:t>ইনফরমেশন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হাইওয়ে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62" y="399245"/>
            <a:ext cx="5267455" cy="417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43224" y="4790942"/>
            <a:ext cx="555079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Short Message Service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সংক্ষিপ্ত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রূপকে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এসএমএস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মোবাইল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ফোন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সংক্ষিপ্ত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বার্তা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প্রেরণের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শর্ট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সাভিস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সাধারণ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এমএসএসে</a:t>
            </a:r>
            <a:r>
              <a:rPr lang="en-US" sz="2400" dirty="0" smtClean="0"/>
              <a:t> ১৬০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অক্ষর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6" name="Up-Down Arrow 5"/>
          <p:cNvSpPr/>
          <p:nvPr/>
        </p:nvSpPr>
        <p:spPr>
          <a:xfrm>
            <a:off x="2781031" y="3090932"/>
            <a:ext cx="787012" cy="1700010"/>
          </a:xfrm>
          <a:prstGeom prst="upDownArrow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8376899" y="3090932"/>
            <a:ext cx="792859" cy="1700012"/>
          </a:xfrm>
          <a:prstGeom prst="upDownArrow">
            <a:avLst/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" y="-30447"/>
            <a:ext cx="12086294" cy="37640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Doel-1612i3\Desktop\ytyytyttyty\ICT Image\image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81" y="311039"/>
            <a:ext cx="5203064" cy="268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oel-1612i3\Desktop\ytyytyttyty\ICT Image\খারাপ-আবহাওয়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7" y="3230418"/>
            <a:ext cx="5422006" cy="3000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8788" y="6022954"/>
            <a:ext cx="1235298" cy="416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ঘূর্নিঝড়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C:\Users\Doel-1612i3\Desktop\ytyytyttyty\ICT Image\news_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64" y="3181082"/>
            <a:ext cx="5239154" cy="298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79252" y="5855251"/>
            <a:ext cx="3902299" cy="563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92439" y="953038"/>
            <a:ext cx="8847786" cy="3812146"/>
          </a:xfrm>
          <a:custGeom>
            <a:avLst/>
            <a:gdLst>
              <a:gd name="connsiteX0" fmla="*/ 0 w 7230534"/>
              <a:gd name="connsiteY0" fmla="*/ 2015070 h 2015070"/>
              <a:gd name="connsiteX1" fmla="*/ 1270000 w 7230534"/>
              <a:gd name="connsiteY1" fmla="*/ 389470 h 2015070"/>
              <a:gd name="connsiteX2" fmla="*/ 3420534 w 7230534"/>
              <a:gd name="connsiteY2" fmla="*/ 1744136 h 2015070"/>
              <a:gd name="connsiteX3" fmla="*/ 4995334 w 7230534"/>
              <a:gd name="connsiteY3" fmla="*/ 3 h 2015070"/>
              <a:gd name="connsiteX4" fmla="*/ 7230534 w 7230534"/>
              <a:gd name="connsiteY4" fmla="*/ 1727203 h 2015070"/>
              <a:gd name="connsiteX5" fmla="*/ 7230534 w 7230534"/>
              <a:gd name="connsiteY5" fmla="*/ 1727203 h 2015070"/>
              <a:gd name="connsiteX0" fmla="*/ 0 w 7230534"/>
              <a:gd name="connsiteY0" fmla="*/ 2243570 h 2243570"/>
              <a:gd name="connsiteX1" fmla="*/ 1270000 w 7230534"/>
              <a:gd name="connsiteY1" fmla="*/ 617970 h 2243570"/>
              <a:gd name="connsiteX2" fmla="*/ 3213034 w 7230534"/>
              <a:gd name="connsiteY2" fmla="*/ 60735 h 2243570"/>
              <a:gd name="connsiteX3" fmla="*/ 4995334 w 7230534"/>
              <a:gd name="connsiteY3" fmla="*/ 228503 h 2243570"/>
              <a:gd name="connsiteX4" fmla="*/ 7230534 w 7230534"/>
              <a:gd name="connsiteY4" fmla="*/ 1955703 h 2243570"/>
              <a:gd name="connsiteX5" fmla="*/ 7230534 w 7230534"/>
              <a:gd name="connsiteY5" fmla="*/ 1955703 h 2243570"/>
              <a:gd name="connsiteX0" fmla="*/ 171727 w 6036219"/>
              <a:gd name="connsiteY0" fmla="*/ 2375013 h 2375013"/>
              <a:gd name="connsiteX1" fmla="*/ 75685 w 6036219"/>
              <a:gd name="connsiteY1" fmla="*/ 617970 h 2375013"/>
              <a:gd name="connsiteX2" fmla="*/ 2018719 w 6036219"/>
              <a:gd name="connsiteY2" fmla="*/ 60735 h 2375013"/>
              <a:gd name="connsiteX3" fmla="*/ 3801019 w 6036219"/>
              <a:gd name="connsiteY3" fmla="*/ 228503 h 2375013"/>
              <a:gd name="connsiteX4" fmla="*/ 6036219 w 6036219"/>
              <a:gd name="connsiteY4" fmla="*/ 1955703 h 2375013"/>
              <a:gd name="connsiteX5" fmla="*/ 6036219 w 6036219"/>
              <a:gd name="connsiteY5" fmla="*/ 1955703 h 2375013"/>
              <a:gd name="connsiteX0" fmla="*/ 261877 w 6126369"/>
              <a:gd name="connsiteY0" fmla="*/ 2375013 h 2375013"/>
              <a:gd name="connsiteX1" fmla="*/ 116339 w 6126369"/>
              <a:gd name="connsiteY1" fmla="*/ 1621760 h 2375013"/>
              <a:gd name="connsiteX2" fmla="*/ 165835 w 6126369"/>
              <a:gd name="connsiteY2" fmla="*/ 617970 h 2375013"/>
              <a:gd name="connsiteX3" fmla="*/ 2108869 w 6126369"/>
              <a:gd name="connsiteY3" fmla="*/ 60735 h 2375013"/>
              <a:gd name="connsiteX4" fmla="*/ 3891169 w 6126369"/>
              <a:gd name="connsiteY4" fmla="*/ 228503 h 2375013"/>
              <a:gd name="connsiteX5" fmla="*/ 6126369 w 6126369"/>
              <a:gd name="connsiteY5" fmla="*/ 1955703 h 2375013"/>
              <a:gd name="connsiteX6" fmla="*/ 6126369 w 6126369"/>
              <a:gd name="connsiteY6" fmla="*/ 1955703 h 2375013"/>
              <a:gd name="connsiteX0" fmla="*/ 146261 w 6010753"/>
              <a:gd name="connsiteY0" fmla="*/ 2356431 h 2356431"/>
              <a:gd name="connsiteX1" fmla="*/ 723 w 6010753"/>
              <a:gd name="connsiteY1" fmla="*/ 1603178 h 2356431"/>
              <a:gd name="connsiteX2" fmla="*/ 568969 w 6010753"/>
              <a:gd name="connsiteY2" fmla="*/ 324553 h 2356431"/>
              <a:gd name="connsiteX3" fmla="*/ 1993253 w 6010753"/>
              <a:gd name="connsiteY3" fmla="*/ 42153 h 2356431"/>
              <a:gd name="connsiteX4" fmla="*/ 3775553 w 6010753"/>
              <a:gd name="connsiteY4" fmla="*/ 209921 h 2356431"/>
              <a:gd name="connsiteX5" fmla="*/ 6010753 w 6010753"/>
              <a:gd name="connsiteY5" fmla="*/ 1937121 h 2356431"/>
              <a:gd name="connsiteX6" fmla="*/ 6010753 w 6010753"/>
              <a:gd name="connsiteY6" fmla="*/ 1937121 h 2356431"/>
              <a:gd name="connsiteX0" fmla="*/ 146416 w 6010908"/>
              <a:gd name="connsiteY0" fmla="*/ 2487258 h 2487258"/>
              <a:gd name="connsiteX1" fmla="*/ 878 w 6010908"/>
              <a:gd name="connsiteY1" fmla="*/ 1734005 h 2487258"/>
              <a:gd name="connsiteX2" fmla="*/ 569124 w 6010908"/>
              <a:gd name="connsiteY2" fmla="*/ 455380 h 2487258"/>
              <a:gd name="connsiteX3" fmla="*/ 2287365 w 6010908"/>
              <a:gd name="connsiteY3" fmla="*/ 5689 h 2487258"/>
              <a:gd name="connsiteX4" fmla="*/ 3775708 w 6010908"/>
              <a:gd name="connsiteY4" fmla="*/ 340748 h 2487258"/>
              <a:gd name="connsiteX5" fmla="*/ 6010908 w 6010908"/>
              <a:gd name="connsiteY5" fmla="*/ 2067948 h 2487258"/>
              <a:gd name="connsiteX6" fmla="*/ 6010908 w 6010908"/>
              <a:gd name="connsiteY6" fmla="*/ 2067948 h 2487258"/>
              <a:gd name="connsiteX0" fmla="*/ 146416 w 6010908"/>
              <a:gd name="connsiteY0" fmla="*/ 2482632 h 2482632"/>
              <a:gd name="connsiteX1" fmla="*/ 878 w 6010908"/>
              <a:gd name="connsiteY1" fmla="*/ 1729379 h 2482632"/>
              <a:gd name="connsiteX2" fmla="*/ 569124 w 6010908"/>
              <a:gd name="connsiteY2" fmla="*/ 450754 h 2482632"/>
              <a:gd name="connsiteX3" fmla="*/ 2287365 w 6010908"/>
              <a:gd name="connsiteY3" fmla="*/ 1063 h 2482632"/>
              <a:gd name="connsiteX4" fmla="*/ 3775708 w 6010908"/>
              <a:gd name="connsiteY4" fmla="*/ 336122 h 2482632"/>
              <a:gd name="connsiteX5" fmla="*/ 4237337 w 6010908"/>
              <a:gd name="connsiteY5" fmla="*/ 665884 h 2482632"/>
              <a:gd name="connsiteX6" fmla="*/ 6010908 w 6010908"/>
              <a:gd name="connsiteY6" fmla="*/ 2063322 h 2482632"/>
              <a:gd name="connsiteX7" fmla="*/ 6010908 w 6010908"/>
              <a:gd name="connsiteY7" fmla="*/ 2063322 h 2482632"/>
              <a:gd name="connsiteX0" fmla="*/ 146416 w 6010908"/>
              <a:gd name="connsiteY0" fmla="*/ 2489140 h 2489140"/>
              <a:gd name="connsiteX1" fmla="*/ 878 w 6010908"/>
              <a:gd name="connsiteY1" fmla="*/ 1735887 h 2489140"/>
              <a:gd name="connsiteX2" fmla="*/ 569124 w 6010908"/>
              <a:gd name="connsiteY2" fmla="*/ 457262 h 2489140"/>
              <a:gd name="connsiteX3" fmla="*/ 2287365 w 6010908"/>
              <a:gd name="connsiteY3" fmla="*/ 7571 h 2489140"/>
              <a:gd name="connsiteX4" fmla="*/ 3965917 w 6010908"/>
              <a:gd name="connsiteY4" fmla="*/ 211187 h 2489140"/>
              <a:gd name="connsiteX5" fmla="*/ 4237337 w 6010908"/>
              <a:gd name="connsiteY5" fmla="*/ 672392 h 2489140"/>
              <a:gd name="connsiteX6" fmla="*/ 6010908 w 6010908"/>
              <a:gd name="connsiteY6" fmla="*/ 2069830 h 2489140"/>
              <a:gd name="connsiteX7" fmla="*/ 6010908 w 6010908"/>
              <a:gd name="connsiteY7" fmla="*/ 2069830 h 2489140"/>
              <a:gd name="connsiteX0" fmla="*/ 146416 w 6010908"/>
              <a:gd name="connsiteY0" fmla="*/ 2488596 h 2488596"/>
              <a:gd name="connsiteX1" fmla="*/ 878 w 6010908"/>
              <a:gd name="connsiteY1" fmla="*/ 1735343 h 2488596"/>
              <a:gd name="connsiteX2" fmla="*/ 569124 w 6010908"/>
              <a:gd name="connsiteY2" fmla="*/ 456718 h 2488596"/>
              <a:gd name="connsiteX3" fmla="*/ 2287365 w 6010908"/>
              <a:gd name="connsiteY3" fmla="*/ 7027 h 2488596"/>
              <a:gd name="connsiteX4" fmla="*/ 3965917 w 6010908"/>
              <a:gd name="connsiteY4" fmla="*/ 210643 h 2488596"/>
              <a:gd name="connsiteX5" fmla="*/ 4686920 w 6010908"/>
              <a:gd name="connsiteY5" fmla="*/ 588202 h 2488596"/>
              <a:gd name="connsiteX6" fmla="*/ 6010908 w 6010908"/>
              <a:gd name="connsiteY6" fmla="*/ 2069286 h 2488596"/>
              <a:gd name="connsiteX7" fmla="*/ 6010908 w 6010908"/>
              <a:gd name="connsiteY7" fmla="*/ 2069286 h 2488596"/>
              <a:gd name="connsiteX0" fmla="*/ 146416 w 6010908"/>
              <a:gd name="connsiteY0" fmla="*/ 2488596 h 2488596"/>
              <a:gd name="connsiteX1" fmla="*/ 878 w 6010908"/>
              <a:gd name="connsiteY1" fmla="*/ 1735343 h 2488596"/>
              <a:gd name="connsiteX2" fmla="*/ 569124 w 6010908"/>
              <a:gd name="connsiteY2" fmla="*/ 456718 h 2488596"/>
              <a:gd name="connsiteX3" fmla="*/ 2287365 w 6010908"/>
              <a:gd name="connsiteY3" fmla="*/ 7027 h 2488596"/>
              <a:gd name="connsiteX4" fmla="*/ 3965917 w 6010908"/>
              <a:gd name="connsiteY4" fmla="*/ 210643 h 2488596"/>
              <a:gd name="connsiteX5" fmla="*/ 4686920 w 6010908"/>
              <a:gd name="connsiteY5" fmla="*/ 588202 h 2488596"/>
              <a:gd name="connsiteX6" fmla="*/ 6010908 w 6010908"/>
              <a:gd name="connsiteY6" fmla="*/ 2069286 h 2488596"/>
              <a:gd name="connsiteX7" fmla="*/ 5993615 w 6010908"/>
              <a:gd name="connsiteY7" fmla="*/ 2057337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5993615 w 6409813"/>
              <a:gd name="connsiteY8" fmla="*/ 2057337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6028199 w 6409813"/>
              <a:gd name="connsiteY8" fmla="*/ 2033438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6028199 w 6409813"/>
              <a:gd name="connsiteY8" fmla="*/ 2033438 h 2488596"/>
              <a:gd name="connsiteX0" fmla="*/ 146416 w 6028199"/>
              <a:gd name="connsiteY0" fmla="*/ 2488596 h 2488596"/>
              <a:gd name="connsiteX1" fmla="*/ 878 w 6028199"/>
              <a:gd name="connsiteY1" fmla="*/ 1735343 h 2488596"/>
              <a:gd name="connsiteX2" fmla="*/ 569124 w 6028199"/>
              <a:gd name="connsiteY2" fmla="*/ 456718 h 2488596"/>
              <a:gd name="connsiteX3" fmla="*/ 2287365 w 6028199"/>
              <a:gd name="connsiteY3" fmla="*/ 7027 h 2488596"/>
              <a:gd name="connsiteX4" fmla="*/ 3965917 w 6028199"/>
              <a:gd name="connsiteY4" fmla="*/ 210643 h 2488596"/>
              <a:gd name="connsiteX5" fmla="*/ 4686920 w 6028199"/>
              <a:gd name="connsiteY5" fmla="*/ 588202 h 2488596"/>
              <a:gd name="connsiteX6" fmla="*/ 5810879 w 6028199"/>
              <a:gd name="connsiteY6" fmla="*/ 1197620 h 2488596"/>
              <a:gd name="connsiteX7" fmla="*/ 6010908 w 6028199"/>
              <a:gd name="connsiteY7" fmla="*/ 2069286 h 2488596"/>
              <a:gd name="connsiteX8" fmla="*/ 6028199 w 6028199"/>
              <a:gd name="connsiteY8" fmla="*/ 2033438 h 2488596"/>
              <a:gd name="connsiteX0" fmla="*/ 146416 w 6028199"/>
              <a:gd name="connsiteY0" fmla="*/ 2488596 h 2488596"/>
              <a:gd name="connsiteX1" fmla="*/ 878 w 6028199"/>
              <a:gd name="connsiteY1" fmla="*/ 1735343 h 2488596"/>
              <a:gd name="connsiteX2" fmla="*/ 569124 w 6028199"/>
              <a:gd name="connsiteY2" fmla="*/ 456718 h 2488596"/>
              <a:gd name="connsiteX3" fmla="*/ 2287365 w 6028199"/>
              <a:gd name="connsiteY3" fmla="*/ 7027 h 2488596"/>
              <a:gd name="connsiteX4" fmla="*/ 3965917 w 6028199"/>
              <a:gd name="connsiteY4" fmla="*/ 210643 h 2488596"/>
              <a:gd name="connsiteX5" fmla="*/ 4686920 w 6028199"/>
              <a:gd name="connsiteY5" fmla="*/ 588202 h 2488596"/>
              <a:gd name="connsiteX6" fmla="*/ 5570581 w 6028199"/>
              <a:gd name="connsiteY6" fmla="*/ 1281267 h 2488596"/>
              <a:gd name="connsiteX7" fmla="*/ 6010908 w 6028199"/>
              <a:gd name="connsiteY7" fmla="*/ 2069286 h 2488596"/>
              <a:gd name="connsiteX8" fmla="*/ 6028199 w 6028199"/>
              <a:gd name="connsiteY8" fmla="*/ 2033438 h 24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8199" h="2488596">
                <a:moveTo>
                  <a:pt x="146416" y="2488596"/>
                </a:moveTo>
                <a:cubicBezTo>
                  <a:pt x="153861" y="2365046"/>
                  <a:pt x="16885" y="2028183"/>
                  <a:pt x="878" y="1735343"/>
                </a:cubicBezTo>
                <a:cubicBezTo>
                  <a:pt x="-15129" y="1442503"/>
                  <a:pt x="188043" y="744771"/>
                  <a:pt x="569124" y="456718"/>
                </a:cubicBezTo>
                <a:cubicBezTo>
                  <a:pt x="950205" y="168665"/>
                  <a:pt x="1721233" y="48039"/>
                  <a:pt x="2287365" y="7027"/>
                </a:cubicBezTo>
                <a:cubicBezTo>
                  <a:pt x="2853497" y="-33985"/>
                  <a:pt x="3565991" y="113781"/>
                  <a:pt x="3965917" y="210643"/>
                </a:cubicBezTo>
                <a:cubicBezTo>
                  <a:pt x="4365843" y="307505"/>
                  <a:pt x="4431301" y="375908"/>
                  <a:pt x="4686920" y="588202"/>
                </a:cubicBezTo>
                <a:cubicBezTo>
                  <a:pt x="4942539" y="800496"/>
                  <a:pt x="5349916" y="1034420"/>
                  <a:pt x="5570581" y="1281267"/>
                </a:cubicBezTo>
                <a:cubicBezTo>
                  <a:pt x="5791246" y="1528114"/>
                  <a:pt x="5928577" y="1973798"/>
                  <a:pt x="6010908" y="2069286"/>
                </a:cubicBezTo>
                <a:lnTo>
                  <a:pt x="6028199" y="2033438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011721">
            <a:off x="1904027" y="4766821"/>
            <a:ext cx="1125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2973" y="372219"/>
            <a:ext cx="19335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65146" y="4440451"/>
            <a:ext cx="1380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4512"/>
            <a:ext cx="12086294" cy="376401"/>
          </a:xfrm>
          <a:prstGeom prst="rect">
            <a:avLst/>
          </a:prstGeom>
        </p:spPr>
      </p:pic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8" name="Picture 17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77465" y="1677133"/>
            <a:ext cx="3897611" cy="1362282"/>
          </a:xfrm>
          <a:prstGeom prst="horizontalScroll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1236"/>
                </a:solidFill>
              </a:rPr>
              <a:t>বাড়ীর</a:t>
            </a:r>
            <a:r>
              <a:rPr lang="en-US" sz="7200" b="1" dirty="0" smtClean="0">
                <a:solidFill>
                  <a:srgbClr val="001236"/>
                </a:solidFill>
              </a:rPr>
              <a:t> </a:t>
            </a:r>
            <a:r>
              <a:rPr lang="en-US" sz="7200" b="1" dirty="0" err="1" smtClean="0">
                <a:solidFill>
                  <a:srgbClr val="001236"/>
                </a:solidFill>
              </a:rPr>
              <a:t>কাজ</a:t>
            </a:r>
            <a:endParaRPr lang="en-US" sz="7200" b="1" dirty="0">
              <a:solidFill>
                <a:srgbClr val="001236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77465" y="5383369"/>
            <a:ext cx="10797612" cy="1095013"/>
          </a:xfrm>
          <a:prstGeom prst="horizontalScroll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1236"/>
                </a:solidFill>
              </a:rPr>
              <a:t>‘</a:t>
            </a:r>
            <a:r>
              <a:rPr lang="en-US" sz="4800" b="1" dirty="0" err="1" smtClean="0">
                <a:solidFill>
                  <a:srgbClr val="001236"/>
                </a:solidFill>
              </a:rPr>
              <a:t>আধুনিক</a:t>
            </a:r>
            <a:r>
              <a:rPr lang="en-US" sz="4800" b="1" dirty="0" smtClean="0">
                <a:solidFill>
                  <a:srgbClr val="001236"/>
                </a:solidFill>
              </a:rPr>
              <a:t> </a:t>
            </a:r>
            <a:r>
              <a:rPr lang="en-US" sz="4800" b="1" dirty="0" err="1" smtClean="0">
                <a:solidFill>
                  <a:srgbClr val="001236"/>
                </a:solidFill>
              </a:rPr>
              <a:t>জীবন</a:t>
            </a:r>
            <a:r>
              <a:rPr lang="en-US" sz="4800" b="1" dirty="0" smtClean="0">
                <a:solidFill>
                  <a:srgbClr val="001236"/>
                </a:solidFill>
              </a:rPr>
              <a:t> </a:t>
            </a:r>
            <a:r>
              <a:rPr lang="en-US" sz="4800" b="1" dirty="0" err="1" smtClean="0">
                <a:solidFill>
                  <a:srgbClr val="001236"/>
                </a:solidFill>
              </a:rPr>
              <a:t>অনেকাংশে</a:t>
            </a:r>
            <a:r>
              <a:rPr lang="en-US" sz="4800" b="1" dirty="0" smtClean="0">
                <a:solidFill>
                  <a:srgbClr val="001236"/>
                </a:solidFill>
              </a:rPr>
              <a:t> </a:t>
            </a:r>
            <a:r>
              <a:rPr lang="en-US" sz="4800" b="1" dirty="0" err="1" smtClean="0">
                <a:solidFill>
                  <a:srgbClr val="001236"/>
                </a:solidFill>
              </a:rPr>
              <a:t>প্রযুক্তি</a:t>
            </a:r>
            <a:r>
              <a:rPr lang="en-US" sz="4800" b="1" dirty="0" smtClean="0">
                <a:solidFill>
                  <a:srgbClr val="001236"/>
                </a:solidFill>
              </a:rPr>
              <a:t> </a:t>
            </a:r>
            <a:r>
              <a:rPr lang="en-US" sz="4800" b="1" dirty="0" err="1" smtClean="0">
                <a:solidFill>
                  <a:srgbClr val="001236"/>
                </a:solidFill>
              </a:rPr>
              <a:t>নির্ভর</a:t>
            </a:r>
            <a:r>
              <a:rPr lang="en-US" sz="4800" b="1" dirty="0" smtClean="0">
                <a:solidFill>
                  <a:srgbClr val="001236"/>
                </a:solidFill>
              </a:rPr>
              <a:t>’ </a:t>
            </a:r>
            <a:r>
              <a:rPr lang="en-US" sz="4800" b="1" dirty="0" err="1" smtClean="0">
                <a:solidFill>
                  <a:srgbClr val="001236"/>
                </a:solidFill>
              </a:rPr>
              <a:t>ব্যাখ্যা</a:t>
            </a:r>
            <a:r>
              <a:rPr lang="en-US" sz="4800" b="1" dirty="0" smtClean="0">
                <a:solidFill>
                  <a:srgbClr val="001236"/>
                </a:solidFill>
              </a:rPr>
              <a:t> </a:t>
            </a:r>
            <a:r>
              <a:rPr lang="en-US" sz="4800" b="1" dirty="0" err="1" smtClean="0">
                <a:solidFill>
                  <a:srgbClr val="001236"/>
                </a:solidFill>
              </a:rPr>
              <a:t>কর</a:t>
            </a:r>
            <a:r>
              <a:rPr lang="en-US" sz="4800" b="1" dirty="0" smtClean="0">
                <a:solidFill>
                  <a:srgbClr val="001236"/>
                </a:solidFill>
              </a:rPr>
              <a:t>। </a:t>
            </a:r>
            <a:endParaRPr lang="en-US" sz="4800" b="1" dirty="0">
              <a:solidFill>
                <a:srgbClr val="00123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6" y="373487"/>
            <a:ext cx="6761409" cy="471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512"/>
            <a:ext cx="12086294" cy="37640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92022" y="296214"/>
            <a:ext cx="6861072" cy="1287887"/>
          </a:xfrm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001236"/>
                </a:solidFill>
              </a:rPr>
              <a:t>সকলকে</a:t>
            </a:r>
            <a:r>
              <a:rPr lang="en-US" sz="9600" b="1" dirty="0" smtClean="0">
                <a:solidFill>
                  <a:srgbClr val="001236"/>
                </a:solidFill>
              </a:rPr>
              <a:t> </a:t>
            </a:r>
            <a:r>
              <a:rPr lang="en-US" sz="9600" b="1" dirty="0" err="1" smtClean="0">
                <a:solidFill>
                  <a:srgbClr val="001236"/>
                </a:solidFill>
              </a:rPr>
              <a:t>ধন্যবাদ</a:t>
            </a:r>
            <a:endParaRPr lang="en-US" sz="9600" b="1" dirty="0">
              <a:solidFill>
                <a:srgbClr val="00123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0021" y="1867436"/>
            <a:ext cx="10882648" cy="4533363"/>
            <a:chOff x="76200" y="1132861"/>
            <a:chExt cx="8839200" cy="56145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132861"/>
              <a:ext cx="8839200" cy="561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76200" y="6400800"/>
              <a:ext cx="2438400" cy="3466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512"/>
            <a:ext cx="12086294" cy="37640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07088" y="3138244"/>
            <a:ext cx="6696224" cy="403196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3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4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40149" y="379625"/>
            <a:ext cx="10586433" cy="819423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শিক্ষার্থীরা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নিচের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ছবির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প্রতি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লক্ষ্য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কর</a:t>
            </a:r>
            <a:r>
              <a:rPr lang="en-US" sz="6600" dirty="0" smtClean="0">
                <a:solidFill>
                  <a:schemeClr val="tx1"/>
                </a:solidFill>
              </a:rPr>
              <a:t>-----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3" name="Picture 2" descr="D:\Digital Content\Picture &amp; Amimation\aceKKbr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7" y="1392070"/>
            <a:ext cx="5343566" cy="2076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063" y="2687267"/>
            <a:ext cx="179137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এ্যাবাকাস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7" y="1392071"/>
            <a:ext cx="5486408" cy="2076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233366" y="2822071"/>
            <a:ext cx="28977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এ্যানালিটিক্যাল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ইঞ্জিন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7" y="3661424"/>
            <a:ext cx="5106213" cy="2715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61280" y="5694646"/>
            <a:ext cx="28823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600" dirty="0" smtClean="0"/>
              <a:t>এ  </a:t>
            </a:r>
            <a:r>
              <a:rPr lang="en-US" sz="3600" dirty="0" err="1" smtClean="0"/>
              <a:t>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6" y="3661424"/>
            <a:ext cx="5424393" cy="267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233365" y="5694645"/>
            <a:ext cx="3915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মার্ক-১ </a:t>
            </a:r>
            <a:r>
              <a:rPr lang="en-US" sz="3600" dirty="0" err="1" smtClean="0"/>
              <a:t>ডিজিটাল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endParaRPr lang="en-US" sz="3600" dirty="0"/>
          </a:p>
        </p:txBody>
      </p:sp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  <p:pic>
        <p:nvPicPr>
          <p:cNvPr id="15" name="Picture 14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4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Digital Content\Picture &amp; Amimation\ENIAC 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375721"/>
            <a:ext cx="5048518" cy="3158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4097" y="2860264"/>
            <a:ext cx="29750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এনিয়াক</a:t>
            </a:r>
            <a:r>
              <a:rPr lang="en-US" sz="3200" dirty="0" smtClean="0"/>
              <a:t> -১ </a:t>
            </a:r>
            <a:r>
              <a:rPr lang="en-US" sz="3200" dirty="0" err="1" smtClean="0"/>
              <a:t>কম্পিউটার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9" y="375721"/>
            <a:ext cx="5589433" cy="3069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3" y="3715970"/>
            <a:ext cx="5072517" cy="2793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5309" y="5843097"/>
            <a:ext cx="31038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আইবিএম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১৬২০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4" descr="D:\Digital Content\Picture &amp; Amimation\Motherbo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18" y="3721996"/>
            <a:ext cx="5589433" cy="2787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350858" y="5826307"/>
            <a:ext cx="29878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ডিজিটাল</a:t>
            </a:r>
            <a:r>
              <a:rPr lang="en-US" sz="3200" dirty="0" smtClean="0"/>
              <a:t>  </a:t>
            </a:r>
            <a:r>
              <a:rPr lang="en-US" sz="3200" dirty="0" err="1" smtClean="0"/>
              <a:t>ইলেকট্রনিক্স</a:t>
            </a:r>
            <a:endParaRPr lang="en-US" sz="3200" dirty="0"/>
          </a:p>
        </p:txBody>
      </p:sp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  <p:pic>
        <p:nvPicPr>
          <p:cNvPr id="13" name="Picture 12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  <p:pic>
        <p:nvPicPr>
          <p:cNvPr id="15" name="Picture 14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0" y="386366"/>
            <a:ext cx="5471715" cy="298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1050" y="2680625"/>
            <a:ext cx="247274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সুপার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2" y="386366"/>
            <a:ext cx="5067904" cy="313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0" y="3683358"/>
            <a:ext cx="5471716" cy="273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3625788"/>
            <a:ext cx="4642901" cy="264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28413" y="5686125"/>
            <a:ext cx="25113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মাইক্রোকম্পিউটার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3928" y="5767348"/>
            <a:ext cx="24598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মিনি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endParaRPr lang="en-US" sz="3600" dirty="0"/>
          </a:p>
        </p:txBody>
      </p:sp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  <p:pic>
        <p:nvPicPr>
          <p:cNvPr id="13" name="Picture 12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7" y="428142"/>
            <a:ext cx="5468160" cy="280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9827" y="2688843"/>
            <a:ext cx="24406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ল্যাপটপ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21" y="386366"/>
            <a:ext cx="4824831" cy="285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87004" y="2627288"/>
            <a:ext cx="27174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নোটবুক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কম্পিউটার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7" y="3515933"/>
            <a:ext cx="5714432" cy="271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9827" y="5638084"/>
            <a:ext cx="260153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ট্যাবলেট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কম্পিউটার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21" y="3515932"/>
            <a:ext cx="4824831" cy="284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87004" y="5768337"/>
            <a:ext cx="17256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স্মার্টফোন</a:t>
            </a:r>
            <a:endParaRPr lang="en-US" sz="3200" dirty="0"/>
          </a:p>
        </p:txBody>
      </p:sp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3" name="Picture 12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3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1" y="412123"/>
            <a:ext cx="5433078" cy="289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:\Digital Content\Picture &amp; Amimation\satellite_1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412123"/>
            <a:ext cx="5177121" cy="289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Digital Content\Picture &amp; Amimation\url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1" t="25999" r="12772"/>
          <a:stretch>
            <a:fillRect/>
          </a:stretch>
        </p:blipFill>
        <p:spPr bwMode="auto">
          <a:xfrm>
            <a:off x="571922" y="3528812"/>
            <a:ext cx="5268265" cy="298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1124" y="5801849"/>
            <a:ext cx="13977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এন্টেনা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3480436"/>
            <a:ext cx="5177121" cy="281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540002" y="5661777"/>
            <a:ext cx="34515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ইনফরমেশন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সুপার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হাইওয়ে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03831" y="2689451"/>
            <a:ext cx="19447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কৃত্রিম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উপগ্রহ</a:t>
            </a:r>
            <a:endParaRPr lang="en-US" sz="3600" dirty="0"/>
          </a:p>
        </p:txBody>
      </p:sp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  <p:pic>
        <p:nvPicPr>
          <p:cNvPr id="13" name="Picture 12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  <p:pic>
        <p:nvPicPr>
          <p:cNvPr id="15" name="Picture 14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3" y="468935"/>
            <a:ext cx="5550793" cy="274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4993" y="2570956"/>
            <a:ext cx="17515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এসএম</a:t>
            </a:r>
            <a:r>
              <a:rPr lang="en-US" sz="3600" dirty="0" smtClean="0"/>
              <a:t> </a:t>
            </a:r>
            <a:r>
              <a:rPr lang="en-US" sz="3600" dirty="0" err="1" smtClean="0"/>
              <a:t>এস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68" y="468935"/>
            <a:ext cx="5242267" cy="2712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82768" y="2534750"/>
            <a:ext cx="14810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ইন্টারনেট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1" y="3456774"/>
            <a:ext cx="5499272" cy="294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69521" y="5744007"/>
            <a:ext cx="23053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গ্লোবাল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ভিলেজ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74" y="3420835"/>
            <a:ext cx="5337762" cy="298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10435" y="5710735"/>
            <a:ext cx="22795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ভারচুয়াল</a:t>
            </a:r>
            <a:r>
              <a:rPr lang="en-US" sz="1600" dirty="0" smtClean="0"/>
              <a:t> </a:t>
            </a:r>
            <a:r>
              <a:rPr lang="en-US" sz="3600" dirty="0" err="1" smtClean="0"/>
              <a:t>অফিস</a:t>
            </a:r>
            <a:endParaRPr lang="en-US" sz="3600" dirty="0"/>
          </a:p>
        </p:txBody>
      </p:sp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15" name="Picture 14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4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2-03-20-17h11m05s2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1" y="412124"/>
            <a:ext cx="5555996" cy="2761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owchart: Terminator 2"/>
          <p:cNvSpPr/>
          <p:nvPr/>
        </p:nvSpPr>
        <p:spPr>
          <a:xfrm>
            <a:off x="518811" y="2626417"/>
            <a:ext cx="1981200" cy="510989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233" y="412124"/>
            <a:ext cx="5303822" cy="272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lowchart: Terminator 4"/>
          <p:cNvSpPr/>
          <p:nvPr/>
        </p:nvSpPr>
        <p:spPr>
          <a:xfrm>
            <a:off x="6384346" y="2737350"/>
            <a:ext cx="1933940" cy="416745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যাতায়াত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71" y="3415553"/>
            <a:ext cx="5555996" cy="289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Terminator 6"/>
          <p:cNvSpPr/>
          <p:nvPr/>
        </p:nvSpPr>
        <p:spPr>
          <a:xfrm>
            <a:off x="518811" y="5732440"/>
            <a:ext cx="1624441" cy="576907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গবেষণা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ollage-1 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4180" y="3415552"/>
            <a:ext cx="5304875" cy="289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lowchart: Terminator 8"/>
          <p:cNvSpPr/>
          <p:nvPr/>
        </p:nvSpPr>
        <p:spPr>
          <a:xfrm>
            <a:off x="7768614" y="5732440"/>
            <a:ext cx="2286000" cy="536565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প্রচার মাধ্যম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6" y="-95830"/>
            <a:ext cx="12086294" cy="376401"/>
          </a:xfrm>
          <a:prstGeom prst="rect">
            <a:avLst/>
          </a:prstGeom>
        </p:spPr>
      </p:pic>
      <p:pic>
        <p:nvPicPr>
          <p:cNvPr id="11" name="Picture 10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3282719" y="3228357"/>
            <a:ext cx="6856089" cy="403196"/>
          </a:xfrm>
          <a:prstGeom prst="rect">
            <a:avLst/>
          </a:prstGeom>
        </p:spPr>
      </p:pic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704428" y="3146517"/>
            <a:ext cx="6696224" cy="403196"/>
          </a:xfrm>
          <a:prstGeom prst="rect">
            <a:avLst/>
          </a:prstGeom>
        </p:spPr>
      </p:pic>
      <p:pic>
        <p:nvPicPr>
          <p:cNvPr id="13" name="Picture 12" descr="flowerrul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09735"/>
            <a:ext cx="12192000" cy="3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5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731</Words>
  <Application>Microsoft Office PowerPoint</Application>
  <PresentationFormat>Widescreen</PresentationFormat>
  <Paragraphs>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ArhialkhanMJ</vt:lpstr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Aynul</dc:creator>
  <cp:lastModifiedBy>pfi</cp:lastModifiedBy>
  <cp:revision>617</cp:revision>
  <dcterms:created xsi:type="dcterms:W3CDTF">2016-03-20T10:03:04Z</dcterms:created>
  <dcterms:modified xsi:type="dcterms:W3CDTF">2020-06-03T04:33:23Z</dcterms:modified>
</cp:coreProperties>
</file>