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28" r:id="rId1"/>
  </p:sldMasterIdLst>
  <p:notesMasterIdLst>
    <p:notesMasterId r:id="rId18"/>
  </p:notesMasterIdLst>
  <p:sldIdLst>
    <p:sldId id="319" r:id="rId2"/>
    <p:sldId id="407" r:id="rId3"/>
    <p:sldId id="374" r:id="rId4"/>
    <p:sldId id="380" r:id="rId5"/>
    <p:sldId id="367" r:id="rId6"/>
    <p:sldId id="336" r:id="rId7"/>
    <p:sldId id="385" r:id="rId8"/>
    <p:sldId id="389" r:id="rId9"/>
    <p:sldId id="406" r:id="rId10"/>
    <p:sldId id="405" r:id="rId11"/>
    <p:sldId id="403" r:id="rId12"/>
    <p:sldId id="392" r:id="rId13"/>
    <p:sldId id="372" r:id="rId14"/>
    <p:sldId id="373" r:id="rId15"/>
    <p:sldId id="363" r:id="rId16"/>
    <p:sldId id="364" r:id="rId17"/>
  </p:sldIdLst>
  <p:sldSz cx="12801600" cy="7772400"/>
  <p:notesSz cx="6858000" cy="9144000"/>
  <p:defaultTextStyle>
    <a:defPPr>
      <a:defRPr lang="en-US"/>
    </a:defPPr>
    <a:lvl1pPr marL="0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7822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5644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63466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51288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9110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26932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14754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702576" algn="l" defTabSz="1175644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448">
          <p15:clr>
            <a:srgbClr val="A4A3A4"/>
          </p15:clr>
        </p15:guide>
        <p15:guide id="4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8" autoAdjust="0"/>
    <p:restoredTop sz="96892" autoAdjust="0"/>
  </p:normalViewPr>
  <p:slideViewPr>
    <p:cSldViewPr>
      <p:cViewPr>
        <p:scale>
          <a:sx n="50" d="100"/>
          <a:sy n="50" d="100"/>
        </p:scale>
        <p:origin x="774" y="354"/>
      </p:cViewPr>
      <p:guideLst>
        <p:guide orient="horz" pos="2160"/>
        <p:guide pos="2880"/>
        <p:guide orient="horz" pos="2448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37A3D-26E8-4C53-9992-9E3AD9DD63B7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6425" y="685800"/>
            <a:ext cx="56451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1D2AE-D848-4091-8455-1A9FD874A2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12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87822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75644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63466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51288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939110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26932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114754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702576" algn="l" defTabSz="1175644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4838" y="685800"/>
            <a:ext cx="56483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AC1CE-5C95-45A0-B001-20359149AE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65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6425" y="685800"/>
            <a:ext cx="5645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1D2AE-D848-4091-8455-1A9FD874A20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38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2"/>
            <a:ext cx="1088136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63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5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26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1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0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11257"/>
            <a:ext cx="288036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11257"/>
            <a:ext cx="842772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87"/>
            <a:ext cx="10881360" cy="1543685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782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564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634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512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91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269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147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7025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813560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813560"/>
            <a:ext cx="5654040" cy="51294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739795"/>
            <a:ext cx="5656263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464859"/>
            <a:ext cx="5656263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739795"/>
            <a:ext cx="5658485" cy="725064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7822" indent="0">
              <a:buNone/>
              <a:defRPr sz="2600" b="1"/>
            </a:lvl2pPr>
            <a:lvl3pPr marL="1175644" indent="0">
              <a:buNone/>
              <a:defRPr sz="2300" b="1"/>
            </a:lvl3pPr>
            <a:lvl4pPr marL="1763466" indent="0">
              <a:buNone/>
              <a:defRPr sz="2100" b="1"/>
            </a:lvl4pPr>
            <a:lvl5pPr marL="2351288" indent="0">
              <a:buNone/>
              <a:defRPr sz="2100" b="1"/>
            </a:lvl5pPr>
            <a:lvl6pPr marL="2939110" indent="0">
              <a:buNone/>
              <a:defRPr sz="2100" b="1"/>
            </a:lvl6pPr>
            <a:lvl7pPr marL="3526932" indent="0">
              <a:buNone/>
              <a:defRPr sz="2100" b="1"/>
            </a:lvl7pPr>
            <a:lvl8pPr marL="4114754" indent="0">
              <a:buNone/>
              <a:defRPr sz="2100" b="1"/>
            </a:lvl8pPr>
            <a:lvl9pPr marL="4702576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464859"/>
            <a:ext cx="5658485" cy="447812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09457"/>
            <a:ext cx="4211638" cy="131699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09457"/>
            <a:ext cx="7156450" cy="6633528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626447"/>
            <a:ext cx="4211638" cy="5316538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440680"/>
            <a:ext cx="7680960" cy="64230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94478"/>
            <a:ext cx="7680960" cy="4663440"/>
          </a:xfrm>
        </p:spPr>
        <p:txBody>
          <a:bodyPr/>
          <a:lstStyle>
            <a:lvl1pPr marL="0" indent="0">
              <a:buNone/>
              <a:defRPr sz="4100"/>
            </a:lvl1pPr>
            <a:lvl2pPr marL="587822" indent="0">
              <a:buNone/>
              <a:defRPr sz="3600"/>
            </a:lvl2pPr>
            <a:lvl3pPr marL="1175644" indent="0">
              <a:buNone/>
              <a:defRPr sz="3100"/>
            </a:lvl3pPr>
            <a:lvl4pPr marL="1763466" indent="0">
              <a:buNone/>
              <a:defRPr sz="2600"/>
            </a:lvl4pPr>
            <a:lvl5pPr marL="2351288" indent="0">
              <a:buNone/>
              <a:defRPr sz="2600"/>
            </a:lvl5pPr>
            <a:lvl6pPr marL="2939110" indent="0">
              <a:buNone/>
              <a:defRPr sz="2600"/>
            </a:lvl6pPr>
            <a:lvl7pPr marL="3526932" indent="0">
              <a:buNone/>
              <a:defRPr sz="2600"/>
            </a:lvl7pPr>
            <a:lvl8pPr marL="4114754" indent="0">
              <a:buNone/>
              <a:defRPr sz="2600"/>
            </a:lvl8pPr>
            <a:lvl9pPr marL="4702576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082983"/>
            <a:ext cx="7680960" cy="912177"/>
          </a:xfrm>
        </p:spPr>
        <p:txBody>
          <a:bodyPr/>
          <a:lstStyle>
            <a:lvl1pPr marL="0" indent="0">
              <a:buNone/>
              <a:defRPr sz="1800"/>
            </a:lvl1pPr>
            <a:lvl2pPr marL="587822" indent="0">
              <a:buNone/>
              <a:defRPr sz="1500"/>
            </a:lvl2pPr>
            <a:lvl3pPr marL="1175644" indent="0">
              <a:buNone/>
              <a:defRPr sz="1300"/>
            </a:lvl3pPr>
            <a:lvl4pPr marL="1763466" indent="0">
              <a:buNone/>
              <a:defRPr sz="1200"/>
            </a:lvl4pPr>
            <a:lvl5pPr marL="2351288" indent="0">
              <a:buNone/>
              <a:defRPr sz="1200"/>
            </a:lvl5pPr>
            <a:lvl6pPr marL="2939110" indent="0">
              <a:buNone/>
              <a:defRPr sz="1200"/>
            </a:lvl6pPr>
            <a:lvl7pPr marL="3526932" indent="0">
              <a:buNone/>
              <a:defRPr sz="1200"/>
            </a:lvl7pPr>
            <a:lvl8pPr marL="4114754" indent="0">
              <a:buNone/>
              <a:defRPr sz="1200"/>
            </a:lvl8pPr>
            <a:lvl9pPr marL="470257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311256"/>
            <a:ext cx="11521440" cy="1295400"/>
          </a:xfrm>
          <a:prstGeom prst="rect">
            <a:avLst/>
          </a:prstGeom>
        </p:spPr>
        <p:txBody>
          <a:bodyPr vert="horz" lIns="117564" tIns="58782" rIns="117564" bIns="5878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13560"/>
            <a:ext cx="11521440" cy="5129425"/>
          </a:xfrm>
          <a:prstGeom prst="rect">
            <a:avLst/>
          </a:prstGeom>
        </p:spPr>
        <p:txBody>
          <a:bodyPr vert="horz" lIns="117564" tIns="58782" rIns="117564" bIns="587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" y="7203864"/>
            <a:ext cx="298704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73880" y="7203864"/>
            <a:ext cx="405384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4480" y="7203864"/>
            <a:ext cx="2987040" cy="413808"/>
          </a:xfrm>
          <a:prstGeom prst="rect">
            <a:avLst/>
          </a:prstGeom>
        </p:spPr>
        <p:txBody>
          <a:bodyPr vert="horz" lIns="117564" tIns="58782" rIns="117564" bIns="58782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xStyles>
    <p:titleStyle>
      <a:lvl1pPr algn="ctr" defTabSz="1175644" rtl="0" eaLnBrk="1" latinLnBrk="0" hangingPunct="1">
        <a:spcBef>
          <a:spcPct val="0"/>
        </a:spcBef>
        <a:buNone/>
        <a:defRPr sz="5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0867" indent="-440867" algn="l" defTabSz="1175644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5211" indent="-367389" algn="l" defTabSz="1175644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9555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377" indent="-293911" algn="l" defTabSz="117564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5199" indent="-293911" algn="l" defTabSz="117564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3021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0843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8665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6487" indent="-293911" algn="l" defTabSz="117564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782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64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46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51288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9110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26932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754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702576" algn="l" defTabSz="1175644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386840" y="5715000"/>
            <a:ext cx="11414760" cy="142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564" tIns="58782" rIns="117564" bIns="5878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6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8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8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33400"/>
            <a:ext cx="10287001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Frame 6"/>
          <p:cNvSpPr/>
          <p:nvPr/>
        </p:nvSpPr>
        <p:spPr>
          <a:xfrm>
            <a:off x="0" y="-76200"/>
            <a:ext cx="12801600" cy="7772400"/>
          </a:xfrm>
          <a:prstGeom prst="frame">
            <a:avLst>
              <a:gd name="adj1" fmla="val 2886"/>
            </a:avLst>
          </a:prstGeom>
          <a:solidFill>
            <a:srgbClr val="FFC0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352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685800"/>
            <a:ext cx="5791200" cy="990389"/>
          </a:xfrm>
        </p:spPr>
        <p:txBody>
          <a:bodyPr/>
          <a:lstStyle/>
          <a:p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গতি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0120" y="1727200"/>
            <a:ext cx="11094720" cy="146812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সূর্যকে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৩৬৫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৬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ঘন্টায়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একবার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ঘুরে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আশে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গতিকে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3491" name="Picture 3" descr="E:\Disital Content\Animated Picture\Earth\Earth_tilt_animation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1" y="3200400"/>
            <a:ext cx="7543800" cy="3774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Frame 6"/>
          <p:cNvSpPr/>
          <p:nvPr/>
        </p:nvSpPr>
        <p:spPr>
          <a:xfrm>
            <a:off x="0" y="0"/>
            <a:ext cx="12706351" cy="7562851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74" tIns="50936" rIns="101874" bIns="5093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/>
          </a:p>
        </p:txBody>
      </p:sp>
      <p:pic>
        <p:nvPicPr>
          <p:cNvPr id="5" name="Picture 4" descr="5462_Sea_Wallpapers_54621280_9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12192000" cy="71628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960948" y="304801"/>
            <a:ext cx="3151051" cy="775928"/>
          </a:xfrm>
          <a:prstGeom prst="flowChartAlternateProcess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lIns="108853" tIns="54426" rIns="108853" bIns="108853" anchor="b" anchorCtr="0">
            <a:prstTxWarp prst="textPlain">
              <a:avLst/>
            </a:prstTxWarp>
            <a:noAutofit/>
          </a:bodyPr>
          <a:lstStyle/>
          <a:p>
            <a:r>
              <a:rPr lang="en-US" sz="44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4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endParaRPr lang="en-US" sz="44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8200" y="1371600"/>
            <a:ext cx="11430000" cy="275385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2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পৃথিবীর বার্ষিক গতির ফলে সূর্যরশ্মি কোথাও লম্বভাবে আবার কোথাও তির্যক ভাবে পতিত হয়। ফলে তাপমাএার পার্থক্য ঘটে। বার্ষিক গতির কারণে দিন রাএির হ্রাস-বৃদ্ধি ঘটে। কোন স্থানে দিবাভাগের পরিমাণ রাতের পরিমাণ হতে দীর্ঘ হলে সেই স্থান বায়ুমন্ডলঅধিকতর উষ্ণ থাকে। এভাবে বছরের বিভিন্ন সময় ভূ-পৃষ্ঠের সর্বএ তাপের পরিবর্তন হয় এবং ঋতু পরিবর্তন ঘটে ও দিন রাতের হ্রাস-বৃদ্ধি ঘটে। বাংলাদেশ উত্তর গোলার্ধে অবস্থিত এবং মাঝখান দিয়ে কর্কট ক্রান্তিরেখা অতিক্রম করেছে।উওর গোলার্ধে ঘনত্ব পরিবর্তনের সাথে সাথে বাংলাদেশে</a:t>
            </a:r>
            <a:r>
              <a:rPr lang="en-US" sz="2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2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 হয়</a:t>
            </a:r>
            <a:r>
              <a:rPr lang="en-US" sz="2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668250" cy="7772399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35262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76400" y="6705600"/>
            <a:ext cx="7315200" cy="43237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457200" indent="-457200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দিবাভাগের পরিবর্তন কেন হয়?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687300" cy="7772400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533400"/>
            <a:ext cx="4267200" cy="1349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7564" tIns="58782" rIns="117564" bIns="58782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 t="-2897" r="27273" b="25666"/>
          <a:stretch/>
        </p:blipFill>
        <p:spPr>
          <a:xfrm>
            <a:off x="3543300" y="1883218"/>
            <a:ext cx="5257800" cy="38354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1524000" y="57912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গতির কারণে ঋতু পরিবর্তন হয়।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5262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" descr="Water droplets"/>
          <p:cNvSpPr>
            <a:spLocks noChangeArrowheads="1"/>
          </p:cNvSpPr>
          <p:nvPr/>
        </p:nvSpPr>
        <p:spPr bwMode="auto">
          <a:xfrm>
            <a:off x="2860833" y="533400"/>
            <a:ext cx="4260533" cy="1152897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lIns="117564" tIns="58782" rIns="117564" bIns="5878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6300" y="5029200"/>
            <a:ext cx="10743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বায়ুমন্ডল অধিকতর উষ্ণ হয় কেন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6300" y="6019800"/>
            <a:ext cx="8305800" cy="508575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ঋতু পরিবর্তনের অবস্থান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05347"/>
            <a:ext cx="4376721" cy="30507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 descr="Purple mesh"/>
          <p:cNvSpPr>
            <a:spLocks noChangeArrowheads="1"/>
          </p:cNvSpPr>
          <p:nvPr/>
        </p:nvSpPr>
        <p:spPr bwMode="auto">
          <a:xfrm>
            <a:off x="3962400" y="381000"/>
            <a:ext cx="2743200" cy="91453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600200"/>
            <a:ext cx="5181600" cy="35453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Flowchart: Alternate Process 8"/>
          <p:cNvSpPr/>
          <p:nvPr/>
        </p:nvSpPr>
        <p:spPr>
          <a:xfrm>
            <a:off x="990600" y="5486400"/>
            <a:ext cx="8686800" cy="1725706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853" tIns="54426" rIns="108853" bIns="54426" rtlCol="0" anchor="ctr">
            <a:prstTxWarp prst="textPlain">
              <a:avLst/>
            </a:prstTxWarp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 ঋতু পরিবর্তনের অর্থ কী?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গতির কারণ দিন রতের পরিবর্তন হয়।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ঋতু পরিবর্তন হয় কী ভাবে?</a:t>
            </a:r>
            <a:endParaRPr lang="en-US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/>
          </a:p>
        </p:txBody>
      </p:sp>
      <p:sp>
        <p:nvSpPr>
          <p:cNvPr id="5" name="TextBox 1"/>
          <p:cNvSpPr>
            <a:spLocks noChangeArrowheads="1"/>
          </p:cNvSpPr>
          <p:nvPr/>
        </p:nvSpPr>
        <p:spPr bwMode="auto">
          <a:xfrm>
            <a:off x="4114800" y="685800"/>
            <a:ext cx="3398520" cy="832024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1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1" descr="Purple mesh"/>
          <p:cNvSpPr>
            <a:spLocks noChangeArrowheads="1"/>
          </p:cNvSpPr>
          <p:nvPr/>
        </p:nvSpPr>
        <p:spPr bwMode="auto">
          <a:xfrm>
            <a:off x="762000" y="5786120"/>
            <a:ext cx="11186160" cy="948586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117564" tIns="58782" rIns="117564" bIns="58782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ঋতুপরিবর্তন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 লাইন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12552" y="-4738"/>
            <a:ext cx="12789049" cy="7767319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 w="57150">
            <a:solidFill>
              <a:srgbClr val="C000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indexsm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5640" y="1842222"/>
            <a:ext cx="5196840" cy="3581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6135262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12552" y="-4738"/>
            <a:ext cx="12789049" cy="7767319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 w="5715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600"/>
            <a:ext cx="10668000" cy="4923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 Single Corner Rectangle 4"/>
          <p:cNvSpPr/>
          <p:nvPr/>
        </p:nvSpPr>
        <p:spPr>
          <a:xfrm>
            <a:off x="1706881" y="5867400"/>
            <a:ext cx="9402992" cy="911860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7564" tIns="58782" rIns="117564" bIns="58782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21978" y="4020671"/>
            <a:ext cx="5298141" cy="2712318"/>
          </a:xfrm>
          <a:prstGeom prst="rect">
            <a:avLst/>
          </a:prstGeom>
        </p:spPr>
        <p:txBody>
          <a:bodyPr wrap="square" lIns="103733" tIns="51866" rIns="103733" bIns="51866">
            <a:spAutoFit/>
          </a:bodyPr>
          <a:lstStyle/>
          <a:p>
            <a:pPr algn="ctr">
              <a:defRPr/>
            </a:pPr>
            <a:r>
              <a:rPr lang="bn-BD" sz="3530" b="1" dirty="0"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3530" b="1" dirty="0" err="1">
                <a:latin typeface="NikoshBAN" pitchFamily="2" charset="0"/>
                <a:cs typeface="NikoshBAN" pitchFamily="2" charset="0"/>
              </a:rPr>
              <a:t>রাহাতুজ্জামান</a:t>
            </a:r>
            <a:r>
              <a:rPr lang="en-US" sz="353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30" b="1" dirty="0" err="1">
                <a:latin typeface="NikoshBAN" pitchFamily="2" charset="0"/>
                <a:cs typeface="NikoshBAN" pitchFamily="2" charset="0"/>
              </a:rPr>
              <a:t>পাটোয়ারী</a:t>
            </a:r>
            <a:endParaRPr lang="bn-IN" sz="3530" b="1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1588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b="1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24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2824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2824" b="1" dirty="0" err="1">
                <a:latin typeface="NikoshBAN" pitchFamily="2" charset="0"/>
                <a:cs typeface="NikoshBAN" pitchFamily="2" charset="0"/>
              </a:rPr>
              <a:t>দোল্লাই</a:t>
            </a:r>
            <a:r>
              <a:rPr lang="en-US" sz="2824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b="1" dirty="0" err="1">
                <a:latin typeface="NikoshBAN" pitchFamily="2" charset="0"/>
                <a:cs typeface="NikoshBAN" pitchFamily="2" charset="0"/>
              </a:rPr>
              <a:t>নোয়াবপুর</a:t>
            </a:r>
            <a:r>
              <a:rPr lang="en-US" sz="2824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b="1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824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b="1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24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24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24" b="1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824" b="1" dirty="0" err="1">
                <a:latin typeface="NikoshBAN" pitchFamily="2" charset="0"/>
                <a:cs typeface="NikoshBAN" pitchFamily="2" charset="0"/>
              </a:rPr>
              <a:t>চান্দিনা,কুমিল্লা</a:t>
            </a:r>
            <a:r>
              <a:rPr lang="en-US" sz="2824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defRPr/>
            </a:pPr>
            <a:r>
              <a:rPr lang="en-US" sz="2824" b="1" dirty="0">
                <a:latin typeface="NikoshBAN" pitchFamily="2" charset="0"/>
                <a:cs typeface="NikoshBAN" pitchFamily="2" charset="0"/>
              </a:rPr>
              <a:t>মোবাইল-01712382140</a:t>
            </a:r>
          </a:p>
          <a:p>
            <a:pPr algn="ctr">
              <a:defRPr/>
            </a:pPr>
            <a:r>
              <a:rPr lang="en-US" sz="2118" dirty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118" dirty="0" err="1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118" dirty="0">
                <a:latin typeface="NikoshBAN" pitchFamily="2" charset="0"/>
                <a:cs typeface="NikoshBAN" pitchFamily="2" charset="0"/>
              </a:rPr>
              <a:t>-roneydnghs@gmail.com</a:t>
            </a:r>
            <a:endParaRPr lang="en-US" sz="353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389" y="1801907"/>
            <a:ext cx="2151529" cy="2218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652682" y="927848"/>
            <a:ext cx="2689412" cy="1069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353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588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12801600" cy="7772400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889" tIns="44944" rIns="89889" bIns="44944" rtlCol="0" anchor="ctr"/>
          <a:lstStyle/>
          <a:p>
            <a:pPr algn="ctr"/>
            <a:endParaRPr lang="en-US" sz="1588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5412" y="3969299"/>
            <a:ext cx="5256588" cy="288870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17564" tIns="58782" rIns="117564" bIns="58782" rtlCol="0">
            <a:spAutoFit/>
          </a:bodyPr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bn-BD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endParaRPr lang="bn-BD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শিরোনামঃ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ঋতু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৫০মি</a:t>
            </a:r>
            <a:endParaRPr lang="bn-BD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88045" y="1900663"/>
            <a:ext cx="1950108" cy="1752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4630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196" y="2133600"/>
            <a:ext cx="44958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133600"/>
            <a:ext cx="4411342" cy="3199322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295400" y="1126179"/>
            <a:ext cx="5074920" cy="6045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চলো কিছু ছবি দেখা যাক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668250" cy="7772399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0" y="5735823"/>
            <a:ext cx="40943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ঋতু পরিবর্তনের কারণ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343400" y="668008"/>
            <a:ext cx="3810000" cy="510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7564" tIns="58782" rIns="117564" bIns="58782">
            <a:prstTxWarp prst="textPlain">
              <a:avLst/>
            </a:prstTxWarp>
            <a:spAutoFit/>
          </a:bodyPr>
          <a:lstStyle/>
          <a:p>
            <a:pPr algn="ctr"/>
            <a:r>
              <a:rPr lang="bn-BD" sz="4800" dirty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4800" dirty="0" smtClean="0">
                <a:ln w="0"/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endParaRPr lang="en-US" sz="4800" dirty="0">
              <a:ln w="0"/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2971800" y="5228846"/>
            <a:ext cx="6386286" cy="1371600"/>
          </a:xfrm>
          <a:prstGeom prst="flowChartAlternateProcess">
            <a:avLst/>
          </a:prstGeom>
          <a:noFill/>
          <a:ln w="50800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 lIns="108853" tIns="54426" rIns="108853" bIns="54426" anchor="ctr">
            <a:prstTxWarp prst="textPlain">
              <a:avLst/>
            </a:prstTxWarp>
          </a:bodyPr>
          <a:lstStyle/>
          <a:p>
            <a:pPr algn="ctr"/>
            <a:r>
              <a:rPr lang="bn-BD" sz="47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en-US" sz="47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ঋতু</a:t>
            </a:r>
            <a:r>
              <a:rPr lang="en-US" sz="47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7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bn-BD" sz="47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”</a:t>
            </a:r>
            <a:endParaRPr lang="en-US" sz="29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89" y="1501002"/>
            <a:ext cx="5582454" cy="3375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858" y="1501001"/>
            <a:ext cx="5478142" cy="3405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rame 7"/>
          <p:cNvSpPr/>
          <p:nvPr/>
        </p:nvSpPr>
        <p:spPr>
          <a:xfrm>
            <a:off x="0" y="0"/>
            <a:ext cx="12687300" cy="7772400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3653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 descr="Wallpaper04935"/>
          <p:cNvSpPr>
            <a:spLocks noChangeArrowheads="1"/>
          </p:cNvSpPr>
          <p:nvPr/>
        </p:nvSpPr>
        <p:spPr bwMode="auto">
          <a:xfrm>
            <a:off x="4145280" y="625936"/>
            <a:ext cx="3093720" cy="974264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17564" tIns="58782" rIns="117564" bIns="58782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1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1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20574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endParaRPr lang="en-US" sz="4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3200400"/>
            <a:ext cx="5399314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.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ঋতু পরিবর্তন কী বলতে পারবে?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60864" y="4164821"/>
            <a:ext cx="6768736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.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ঋতু পরিবর্তন কেন হয় লিখতে পারবে।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7948" y="5053880"/>
            <a:ext cx="7672252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. </a:t>
            </a:r>
            <a:r>
              <a:rPr lang="bn-BD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ঋতু পরিবর্তনের কারণ বর্ণনা করতে  পারবে।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668250" cy="7772400"/>
          </a:xfrm>
          <a:prstGeom prst="frame">
            <a:avLst>
              <a:gd name="adj1" fmla="val 2886"/>
            </a:avLst>
          </a:prstGeom>
          <a:solidFill>
            <a:srgbClr val="FFC0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2828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60948" y="443272"/>
            <a:ext cx="3151051" cy="775928"/>
          </a:xfrm>
          <a:prstGeom prst="flowChartAlternateProcess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lIns="108853" tIns="54426" rIns="108853" bIns="108853" anchor="b" anchorCtr="0">
            <a:prstTxWarp prst="textPlain">
              <a:avLst/>
            </a:prstTxWarp>
            <a:noAutofit/>
          </a:bodyPr>
          <a:lstStyle/>
          <a:p>
            <a:r>
              <a:rPr lang="en-US" sz="44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4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endParaRPr lang="en-US" sz="44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295400"/>
            <a:ext cx="6233238" cy="3777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609600" y="5334000"/>
            <a:ext cx="11658600" cy="1733729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বছরের বিভিন্ন সময়ে ভূপৃষ্ঠের সর্বএ তাপের তারতম্য হয় এবং ঋতু পরিবর্তন হয়</a:t>
            </a:r>
            <a:r>
              <a:rPr lang="en-US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পৃথিবীতে সময়ভেদে তাপমা</a:t>
            </a:r>
            <a:r>
              <a:rPr lang="en-US" sz="24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ত্রা</a:t>
            </a:r>
            <a:r>
              <a:rPr lang="bn-BD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2400" dirty="0" smtClean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 বা পরিবর্তনকে ঋতু</a:t>
            </a:r>
            <a:r>
              <a:rPr lang="en-US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 বলে। সূর্যকে পরিক্রমণকালে পৃথিবীর চারটি অবস্থান থেকে ঋতু পরিবর্তন লক্ষ্য করা যায়।</a:t>
            </a:r>
            <a:endParaRPr lang="en-US" sz="24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706351" cy="7562851"/>
          </a:xfrm>
          <a:prstGeom prst="frame">
            <a:avLst>
              <a:gd name="adj1" fmla="val 2886"/>
            </a:avLst>
          </a:prstGeom>
          <a:solidFill>
            <a:srgbClr val="00B05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74" tIns="50936" rIns="101874" bIns="50936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35262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38600" y="457200"/>
            <a:ext cx="3151051" cy="775928"/>
          </a:xfrm>
          <a:prstGeom prst="flowChartAlternateProcess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lIns="108853" tIns="54426" rIns="108853" bIns="108853" anchor="b" anchorCtr="0">
            <a:prstTxWarp prst="textPlain">
              <a:avLst/>
            </a:prstTxWarp>
            <a:noAutofit/>
          </a:bodyPr>
          <a:lstStyle/>
          <a:p>
            <a:r>
              <a:rPr lang="en-US" sz="44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ঋতু</a:t>
            </a:r>
            <a:r>
              <a:rPr lang="en-US" sz="4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endParaRPr lang="en-US" sz="44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5410200"/>
            <a:ext cx="11049000" cy="1581329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BD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ঋতু পরিবর্তন কেন হয়ঃ</a:t>
            </a:r>
            <a:r>
              <a:rPr lang="en-US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বার্ষিক গতির কারণেই মুলত ঋতু পরিবর্তন হয়। পৃথিবী সূর্যের চারদিকে পরিক্রমণকালে বছরের বিভিন্ন সময় বিভিন্ন দুরত্বে অবস্থান করে । ফলে দিবাভাগের পরিবর্তন ঘটে।  পৃথিবীর বিভিন্ন  অংশে বিভিন্ন  সময়  তাপের তারতম্য ঘটে ।</a:t>
            </a:r>
            <a:r>
              <a:rPr lang="en-US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সুতারং বলা যায়, পৃথিবীর বার্ষিক গতিরকারণেই ঋতু পরিবর্তন হয়।</a:t>
            </a:r>
            <a:endParaRPr lang="en-US" sz="24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371600"/>
            <a:ext cx="5918368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rame 7"/>
          <p:cNvSpPr/>
          <p:nvPr/>
        </p:nvSpPr>
        <p:spPr>
          <a:xfrm>
            <a:off x="0" y="0"/>
            <a:ext cx="12668250" cy="7772399"/>
          </a:xfrm>
          <a:prstGeom prst="frame">
            <a:avLst>
              <a:gd name="adj1" fmla="val 2886"/>
            </a:avLst>
          </a:prstGeom>
          <a:solidFill>
            <a:srgbClr val="FFFF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35262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/>
        </p:nvSpPr>
        <p:spPr>
          <a:xfrm>
            <a:off x="0" y="0"/>
            <a:ext cx="12687300" cy="7772400"/>
          </a:xfrm>
          <a:prstGeom prst="frame">
            <a:avLst>
              <a:gd name="adj1" fmla="val 2886"/>
            </a:avLst>
          </a:prstGeom>
          <a:solidFill>
            <a:srgbClr val="FF00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304800"/>
            <a:ext cx="6934200" cy="1472929"/>
          </a:xfrm>
          <a:prstGeom prst="rect">
            <a:avLst/>
          </a:prstGeom>
          <a:ln w="12700">
            <a:noFill/>
          </a:ln>
        </p:spPr>
        <p:txBody>
          <a:bodyPr wrap="square" lIns="117564" tIns="58782" rIns="117564" bIns="58782">
            <a:spAutoFit/>
          </a:bodyPr>
          <a:lstStyle/>
          <a:p>
            <a:pPr lvl="0" algn="ctr"/>
            <a:r>
              <a:rPr lang="en-US" sz="8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BD" sz="8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2" descr="C:\Users\Roney\Desktop\UPLOAD CONTENT\downloa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678" y="1633352"/>
            <a:ext cx="4876800" cy="35453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1447800" y="5638800"/>
            <a:ext cx="8991600" cy="107721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marL="514350" indent="-514350"/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ঋতুপরিবর্তন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বছরে বিভিন্ন সময় ভূ-পৃষ্ঠে কীসের তারতম্য হয়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801600" cy="7772400"/>
          </a:xfrm>
          <a:prstGeom prst="rect">
            <a:avLst/>
          </a:prstGeom>
          <a:noFill/>
          <a:ln w="76200"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64" tIns="58782" rIns="117564" bIns="58782"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6800" y="518161"/>
            <a:ext cx="10881360" cy="13205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11756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7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পৃথিবীর আহ্নিক গতি</a:t>
            </a:r>
            <a:endParaRPr kumimoji="0" lang="en-US" sz="5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066800" y="1727200"/>
            <a:ext cx="10988040" cy="16408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40867" marR="0" lvl="0" indent="-440867" algn="l" defTabSz="11756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পৃথিবী তার নিজ অক্ষের চারদিকে ২৪ ঘন্টায় একবার পশ্চিম থেকে পূর্ব দিকে আবর্তন করে এই গতিকে আহ্নিক গতি বলে।</a:t>
            </a:r>
          </a:p>
          <a:p>
            <a:pPr marL="440867" marR="0" lvl="0" indent="-440867" algn="l" defTabSz="117564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9" name="Picture 2" descr="E:\Solar System\Spinning-Top-300x24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0160" y="3352800"/>
            <a:ext cx="4663440" cy="3616402"/>
          </a:xfrm>
          <a:prstGeom prst="rect">
            <a:avLst/>
          </a:prstGeom>
          <a:noFill/>
        </p:spPr>
      </p:pic>
      <p:pic>
        <p:nvPicPr>
          <p:cNvPr id="10" name="Picture 2" descr="E:\Disital Content\Animated Picture\Earth\220px-Globespin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352800"/>
            <a:ext cx="4693920" cy="3581400"/>
          </a:xfrm>
          <a:prstGeom prst="rect">
            <a:avLst/>
          </a:prstGeom>
          <a:noFill/>
        </p:spPr>
      </p:pic>
      <p:sp>
        <p:nvSpPr>
          <p:cNvPr id="11" name="Frame 10"/>
          <p:cNvSpPr/>
          <p:nvPr/>
        </p:nvSpPr>
        <p:spPr>
          <a:xfrm>
            <a:off x="0" y="0"/>
            <a:ext cx="12668250" cy="7772400"/>
          </a:xfrm>
          <a:prstGeom prst="frame">
            <a:avLst>
              <a:gd name="adj1" fmla="val 2886"/>
            </a:avLst>
          </a:prstGeom>
          <a:solidFill>
            <a:srgbClr val="FFC000"/>
          </a:solidFill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35262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6965</TotalTime>
  <Words>396</Words>
  <Application>Microsoft Office PowerPoint</Application>
  <PresentationFormat>Custom</PresentationFormat>
  <Paragraphs>51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পৃথিবীর বার্ষিক গতি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RHS</dc:creator>
  <cp:lastModifiedBy>NAYEM NIHAD NCC</cp:lastModifiedBy>
  <cp:revision>819</cp:revision>
  <dcterms:created xsi:type="dcterms:W3CDTF">2006-08-16T00:00:00Z</dcterms:created>
  <dcterms:modified xsi:type="dcterms:W3CDTF">2020-06-30T05:29:30Z</dcterms:modified>
</cp:coreProperties>
</file>