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6" r:id="rId3"/>
    <p:sldId id="283" r:id="rId4"/>
    <p:sldId id="265" r:id="rId5"/>
    <p:sldId id="262" r:id="rId6"/>
    <p:sldId id="284" r:id="rId7"/>
    <p:sldId id="285" r:id="rId8"/>
    <p:sldId id="277" r:id="rId9"/>
    <p:sldId id="266" r:id="rId10"/>
    <p:sldId id="269" r:id="rId11"/>
    <p:sldId id="270" r:id="rId12"/>
    <p:sldId id="271" r:id="rId13"/>
    <p:sldId id="276" r:id="rId14"/>
    <p:sldId id="273" r:id="rId15"/>
    <p:sldId id="274" r:id="rId16"/>
    <p:sldId id="275" r:id="rId17"/>
    <p:sldId id="264" r:id="rId18"/>
    <p:sldId id="257" r:id="rId19"/>
  </p:sldIdLst>
  <p:sldSz cx="12801600" cy="7772400"/>
  <p:notesSz cx="6858000" cy="9144000"/>
  <p:defaultTextStyle>
    <a:defPPr>
      <a:defRPr lang="en-US"/>
    </a:defPPr>
    <a:lvl1pPr marL="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8086C-69A5-441F-9537-5A2F323473F4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B3A7-2087-4A4B-89DC-52ADF0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1143000"/>
            <a:ext cx="5083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7E42-C945-43CF-81D8-8F19471931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1143000"/>
            <a:ext cx="5083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7E42-C945-43CF-81D8-8F19471931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1143000"/>
            <a:ext cx="50831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B3A7-2087-4A4B-89DC-52ADF096F6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1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6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3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6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5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2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34" y="1074933"/>
            <a:ext cx="7262853" cy="3935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5014416"/>
            <a:ext cx="10363200" cy="14729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860" y="4371210"/>
            <a:ext cx="3459756" cy="1941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913079" y="844694"/>
            <a:ext cx="4769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bn-IN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as-IN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</a:t>
            </a:r>
            <a:endParaRPr lang="as-IN" sz="6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00" y="2022524"/>
            <a:ext cx="3858703" cy="2003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00" y="4350334"/>
            <a:ext cx="3941916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887934" y="5596135"/>
            <a:ext cx="1407551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ব্রিজ 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575" y="1860357"/>
            <a:ext cx="3398920" cy="2007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8026248" y="3092120"/>
            <a:ext cx="1407551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63015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89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7573" y="1399747"/>
            <a:ext cx="4328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অর্থায়ন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8" y="1018961"/>
            <a:ext cx="3294856" cy="2645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38" y="1018962"/>
            <a:ext cx="3375367" cy="2734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58" y="3705283"/>
            <a:ext cx="3808223" cy="2437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808270" y="3051685"/>
            <a:ext cx="4965779" cy="373162"/>
            <a:chOff x="3416385" y="2159058"/>
            <a:chExt cx="4965779" cy="373162"/>
          </a:xfrm>
        </p:grpSpPr>
        <p:sp>
          <p:nvSpPr>
            <p:cNvPr id="8" name="Down Arrow 7"/>
            <p:cNvSpPr/>
            <p:nvPr/>
          </p:nvSpPr>
          <p:spPr>
            <a:xfrm rot="18562119">
              <a:off x="3480913" y="2118113"/>
              <a:ext cx="349550" cy="47860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 rot="14284079" flipH="1" flipV="1">
              <a:off x="7954387" y="2104443"/>
              <a:ext cx="373162" cy="482392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49533" y="3908783"/>
            <a:ext cx="208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500" y="4033888"/>
            <a:ext cx="208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725401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74" tIns="50936" rIns="101874" bIns="5093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1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097" y="4344077"/>
            <a:ext cx="3010354" cy="2004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369175" y="846200"/>
            <a:ext cx="6762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 প্রতিষ্ঠানে অর্থায়ন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66" y="1792260"/>
            <a:ext cx="3010354" cy="1712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333456" y="2683920"/>
            <a:ext cx="184731" cy="391517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9" t="-629" r="935" b="15392"/>
          <a:stretch/>
        </p:blipFill>
        <p:spPr>
          <a:xfrm>
            <a:off x="1964824" y="1764708"/>
            <a:ext cx="3310952" cy="19945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4" y="4524233"/>
            <a:ext cx="3310952" cy="1824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74543" y="3759303"/>
            <a:ext cx="256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অনুদান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3658" y="6529028"/>
            <a:ext cx="1407551" cy="584775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অনুদান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27567" y="6533385"/>
            <a:ext cx="1407551" cy="584775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2983" y="3667046"/>
            <a:ext cx="1800598" cy="584775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এতিমখানা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687300" cy="7772400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64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730" y="1625726"/>
            <a:ext cx="3448184" cy="2292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730" y="4219621"/>
            <a:ext cx="3448184" cy="2240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099015" y="794730"/>
            <a:ext cx="4794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অর্থায়ন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02" y="4219620"/>
            <a:ext cx="3206256" cy="2114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48" y="1728536"/>
            <a:ext cx="3268411" cy="2114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66825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8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87" y="2029252"/>
            <a:ext cx="2825952" cy="2456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797" y="1880919"/>
            <a:ext cx="2636239" cy="2283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723333" y="889222"/>
            <a:ext cx="8085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ও আর্থিক প্রতিষ্ঠানে অর্থায়ন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752" y="4611934"/>
            <a:ext cx="241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1946" y="4485848"/>
            <a:ext cx="2934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21" y="2334881"/>
            <a:ext cx="3636560" cy="2630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725401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74" tIns="50936" rIns="101874" bIns="5093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3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2251" y="789260"/>
            <a:ext cx="338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630150" cy="7772400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3" y="2033255"/>
            <a:ext cx="4376721" cy="3050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68146" y="5540629"/>
            <a:ext cx="1182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 প্রতিষ্ঠান, ব্যবসায়ী প্রতিষ্ঠানের অর্থায়ন প্রক্রিয়ার দুটি করে বৈশিষ্ট্য লিখ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4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456" y="3739099"/>
            <a:ext cx="944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অর্থায়ন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অর্থায়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নাম বল।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অর্থায়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মূল লক্ষ্য কী ?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৪।অব্যবসায়ী প্রতিষ্ঠান কিভাবে অর্থ সংগ্রহ করে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6492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2640" y="842221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as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49" y="2017541"/>
            <a:ext cx="3809322" cy="2489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297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9196" y="1117708"/>
            <a:ext cx="5609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7739" y="5099172"/>
            <a:ext cx="9730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একটি দেশের উন্নয়নে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রাখে তা বিশ্লেষণ  কর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630151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74" tIns="50936" rIns="101874" bIns="5093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ndexsmd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8940" y="2216015"/>
            <a:ext cx="3929743" cy="2708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785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205" y="2061912"/>
            <a:ext cx="7399016" cy="444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70732" y="979283"/>
            <a:ext cx="3242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649200" cy="77724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21978" y="4020671"/>
            <a:ext cx="5298141" cy="2712318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bn-BD" sz="3530" b="1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রাহাতুজ্জামান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পাটোয়ারী</a:t>
            </a:r>
            <a:endParaRPr lang="bn-IN" sz="353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158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24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দোল্লাই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নোয়াবপুর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2824" b="1" dirty="0">
                <a:latin typeface="NikoshBAN" pitchFamily="2" charset="0"/>
                <a:cs typeface="NikoshBAN" pitchFamily="2" charset="0"/>
              </a:rPr>
              <a:t>মোবাইল-01712382140</a:t>
            </a:r>
          </a:p>
          <a:p>
            <a:pPr algn="ctr">
              <a:defRPr/>
            </a:pPr>
            <a:r>
              <a:rPr lang="en-US" sz="2118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118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118" dirty="0">
                <a:latin typeface="NikoshBAN" pitchFamily="2" charset="0"/>
                <a:cs typeface="NikoshBAN" pitchFamily="2" charset="0"/>
              </a:rPr>
              <a:t>-roneydnghs@gmail.com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9" y="1801907"/>
            <a:ext cx="2151529" cy="221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3" name="Picture 1" descr="C:\Users\Roney\Desktop\UPLOAD CONTENT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4826" y="2132843"/>
            <a:ext cx="1865862" cy="215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652682" y="927848"/>
            <a:ext cx="2689412" cy="10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53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58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4144" y="4338513"/>
            <a:ext cx="558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 প্রথম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2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92" y="4414909"/>
            <a:ext cx="3660159" cy="220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22" y="1942997"/>
            <a:ext cx="3579979" cy="203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38" y="1984332"/>
            <a:ext cx="3660463" cy="1988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38" y="4445388"/>
            <a:ext cx="3793813" cy="19623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0" y="1126179"/>
            <a:ext cx="5074920" cy="6045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কিছু ছবি দেখা যাক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995" y="5078846"/>
            <a:ext cx="7301837" cy="1357637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72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অর্থায়</a:t>
            </a:r>
            <a:r>
              <a:rPr lang="bn-IN" sz="72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নের প্রকারভেদ </a:t>
            </a:r>
            <a:endParaRPr lang="en-US" sz="7200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82" y="1184223"/>
            <a:ext cx="4339633" cy="24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4" y="1184222"/>
            <a:ext cx="4768599" cy="248396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687300" cy="7562851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3914" y="4491902"/>
            <a:ext cx="3148937" cy="44204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54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100" y="2710813"/>
            <a:ext cx="102904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–</a:t>
            </a:r>
          </a:p>
          <a:p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অর্থায়ন কী বলতে পারবে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অর্থায়নের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উল্লেখ করতে পারবে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প্র্রকার অর্থায়নের মধ্যে পার্থক্য নির্নয় করতে পারবে।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66825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4815" y="1396973"/>
            <a:ext cx="2529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9571" y="2032485"/>
            <a:ext cx="10904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আর্থিক প্রতিষ্ঠানের নিকট হতে স্বল্পমেয়াদি ঋণ গ্রহণ করাকে স্বল্পমেয়াদি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অর্থায়নের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প্রাতিষ্ঠানিক উৎস বলে। বাণিজ্যিক ব্যাংক এবং অনান্য আর্থিক প্রতিষ্ঠান স্বল্পমেয়াদি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অর্থায়নের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ক্ষেত্রে গুরুত্বপূর্ণ প্রাতিষ্ঠানিক উৎস হিসেবে ভূমিকা. পালন করে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3806" y="999673"/>
            <a:ext cx="2621435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3890002"/>
            <a:ext cx="4513825" cy="235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28" y="3782469"/>
            <a:ext cx="4425570" cy="256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706351" cy="7562851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74" tIns="50936" rIns="101874" bIns="5093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228" y="1611629"/>
            <a:ext cx="9815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উৎস- ৬. ...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</a:t>
            </a:r>
            <a:r>
              <a:rPr lang="en-US" sz="3600" dirty="0" err="1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ঋণ. 6. কোন উৎস হতে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সুদের হার সবচেয়ে বেশি?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স্বল্পমে</a:t>
            </a:r>
            <a:r>
              <a:rPr lang="en-US" sz="3600" dirty="0" err="1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r>
              <a:rPr lang="en-US" sz="3600" dirty="0" err="1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</a:t>
            </a:r>
            <a:r>
              <a:rPr lang="en-US" sz="3600" dirty="0" err="1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অভ্যন্তরীণ. 7. বাহ্যিক অর্থসংস্থানের সবচেয়ে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</a:t>
            </a:r>
            <a:r>
              <a:rPr lang="en-US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কোনটি? ব্যাংক জমাতিরিক্ত. ব্যাংক ঋণ. ধার. বাকীতে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en-US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8. কাঁচামাল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en-US" sz="3600" dirty="0" err="1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কোন ধরনের সুযোগ ব্যবহার করা উচিত?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9464" y="903743"/>
            <a:ext cx="2544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উৎস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90" y="4530950"/>
            <a:ext cx="3843341" cy="220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52" y="4733932"/>
            <a:ext cx="3707916" cy="220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725401" cy="7772400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967" tIns="43484" rIns="86967" bIns="43484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16" y="2040341"/>
            <a:ext cx="3429788" cy="2947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8" y="2040340"/>
            <a:ext cx="2469811" cy="30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36" y="2040339"/>
            <a:ext cx="3326594" cy="2811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600512" y="3106955"/>
            <a:ext cx="245474" cy="777734"/>
          </a:xfrm>
          <a:prstGeom prst="right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582350" y="3193670"/>
            <a:ext cx="245474" cy="77773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8037520" y="3177294"/>
            <a:ext cx="245474" cy="77773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2210" y="5452281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269" y="5399993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78823" y="5330252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2210" y="806876"/>
            <a:ext cx="2213667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668251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74" tIns="50936" rIns="101874" bIns="5093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7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72" y="878114"/>
            <a:ext cx="3905278" cy="2369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0" y="4083835"/>
            <a:ext cx="3843341" cy="2759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713" y="4306039"/>
            <a:ext cx="3947687" cy="2759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2177" y="3326323"/>
            <a:ext cx="774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13" y="878113"/>
            <a:ext cx="3947686" cy="2369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687300" cy="7772400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7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198</Words>
  <Application>Microsoft Office PowerPoint</Application>
  <PresentationFormat>Custom</PresentationFormat>
  <Paragraphs>61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Mowshumi</dc:creator>
  <cp:lastModifiedBy>NAYEM NIHAD NCC</cp:lastModifiedBy>
  <cp:revision>91</cp:revision>
  <dcterms:created xsi:type="dcterms:W3CDTF">2015-05-13T05:43:38Z</dcterms:created>
  <dcterms:modified xsi:type="dcterms:W3CDTF">2020-06-30T04:36:15Z</dcterms:modified>
</cp:coreProperties>
</file>