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68" r:id="rId3"/>
    <p:sldId id="275" r:id="rId4"/>
    <p:sldId id="256" r:id="rId5"/>
    <p:sldId id="257" r:id="rId6"/>
    <p:sldId id="271" r:id="rId7"/>
    <p:sldId id="258" r:id="rId8"/>
    <p:sldId id="276" r:id="rId9"/>
    <p:sldId id="259" r:id="rId10"/>
    <p:sldId id="260" r:id="rId11"/>
    <p:sldId id="261" r:id="rId12"/>
    <p:sldId id="263" r:id="rId13"/>
    <p:sldId id="277" r:id="rId14"/>
    <p:sldId id="264" r:id="rId15"/>
    <p:sldId id="262" r:id="rId16"/>
    <p:sldId id="265" r:id="rId17"/>
    <p:sldId id="266" r:id="rId18"/>
    <p:sldId id="267" r:id="rId19"/>
    <p:sldId id="272" r:id="rId20"/>
    <p:sldId id="274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978" y="66"/>
      </p:cViewPr>
      <p:guideLst>
        <p:guide orient="horz" pos="225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3D600-828C-462A-9052-3400635038ED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AF245-8E68-4BA8-9512-0840D3CFE6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13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AF245-8E68-4BA8-9512-0840D3CFE67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7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AF245-8E68-4BA8-9512-0840D3CFE67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43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E0B3-788D-4FAC-BAF9-E2189B295746}" type="datetime1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3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6E6-6CB0-4486-948C-A642A7A8DD96}" type="datetime1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1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26B7-C4AD-4F6A-A2F0-517747792F68}" type="datetime1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2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7526-7AA4-40C3-9F91-A487D7F951E1}" type="datetime1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7E0E-0B2C-4F39-A415-57EFFB1B03AC}" type="datetime1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845E-006A-415B-82C1-1ECA9EEC2F19}" type="datetime1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58BD-1E77-4246-8F52-7B1CE68EDB06}" type="datetime1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573A-B249-44FF-B3E1-19E5333AB269}" type="datetime1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3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7839-A8E6-4455-B756-C1E665EB1E1D}" type="datetime1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3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6AC7-3A4D-4660-9C95-1A39EAECDD61}" type="datetime1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9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6A91-8BA0-4C6F-B93A-9AE481EB3D86}" type="datetime1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5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9093B-A2AE-4563-B26E-1A0A1CF03F82}" type="datetime1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1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5975" y="6356350"/>
            <a:ext cx="11842954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Bipul</a:t>
            </a:r>
            <a:r>
              <a:rPr lang="en-US" sz="2000" b="1" dirty="0" smtClean="0">
                <a:solidFill>
                  <a:srgbClr val="0070C0"/>
                </a:solidFill>
              </a:rPr>
              <a:t> Sarkar -</a:t>
            </a:r>
            <a:r>
              <a:rPr lang="en-US" sz="2000" b="1" dirty="0" err="1" smtClean="0">
                <a:solidFill>
                  <a:srgbClr val="0070C0"/>
                </a:solidFill>
              </a:rPr>
              <a:t>Atmool</a:t>
            </a:r>
            <a:r>
              <a:rPr lang="en-US" sz="2000" b="1" dirty="0" smtClean="0">
                <a:solidFill>
                  <a:srgbClr val="0070C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70C0"/>
                </a:solidFill>
              </a:rPr>
              <a:t>Shibgonj-Bogura</a:t>
            </a:r>
            <a:r>
              <a:rPr lang="en-US" sz="2000" b="1" dirty="0" smtClean="0">
                <a:solidFill>
                  <a:srgbClr val="0070C0"/>
                </a:solidFill>
              </a:rPr>
              <a:t> - 01730169555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7" y="207903"/>
            <a:ext cx="6581775" cy="1628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8" y="1708217"/>
            <a:ext cx="11680722" cy="43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2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4465" y="6356350"/>
            <a:ext cx="11754463" cy="365125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Bipul</a:t>
            </a:r>
            <a:r>
              <a:rPr lang="en-US" sz="2400" b="1" dirty="0" smtClean="0">
                <a:solidFill>
                  <a:srgbClr val="0070C0"/>
                </a:solidFill>
              </a:rPr>
              <a:t> Sarkar -</a:t>
            </a:r>
            <a:r>
              <a:rPr lang="en-US" sz="2400" b="1" dirty="0" err="1" smtClean="0">
                <a:solidFill>
                  <a:srgbClr val="0070C0"/>
                </a:solidFill>
              </a:rPr>
              <a:t>Atmool</a:t>
            </a:r>
            <a:r>
              <a:rPr lang="en-US" sz="2400" b="1" dirty="0" smtClean="0">
                <a:solidFill>
                  <a:srgbClr val="0070C0"/>
                </a:solidFill>
              </a:rPr>
              <a:t> B/L High School -</a:t>
            </a:r>
            <a:r>
              <a:rPr lang="en-US" sz="2400" b="1" dirty="0" err="1" smtClean="0">
                <a:solidFill>
                  <a:srgbClr val="0070C0"/>
                </a:solidFill>
              </a:rPr>
              <a:t>Shibgonj-Bogura</a:t>
            </a:r>
            <a:r>
              <a:rPr lang="en-US" sz="2400" b="1" dirty="0" smtClean="0">
                <a:solidFill>
                  <a:srgbClr val="0070C0"/>
                </a:solidFill>
              </a:rPr>
              <a:t> - 01730169555</a:t>
            </a:r>
            <a:endParaRPr lang="en-US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4464" y="1204942"/>
                <a:ext cx="11754463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IN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 কোনো </a:t>
                </a:r>
                <a:r>
                  <a:rPr lang="bn-IN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 ধারার  ১ম পদ 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সাধারণ অন্তর 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r>
                  <a:rPr lang="bn-IN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তাহলে </a:t>
                </a:r>
                <a:r>
                  <a:rPr lang="bn-IN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endParaRPr lang="en-US" sz="32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 পদ = </a:t>
                </a:r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cs typeface="Kalpurush" panose="02000600000000000000" pitchFamily="2" charset="0"/>
                  </a:rPr>
                  <a:t>a</a:t>
                </a:r>
                <a:r>
                  <a:rPr lang="bn-IN" sz="3200" b="1" dirty="0">
                    <a:solidFill>
                      <a:srgbClr val="002060"/>
                    </a:solidFill>
                    <a:latin typeface="Vindabody"/>
                    <a:cs typeface="Kalpurush" panose="02000600000000000000" pitchFamily="2" charset="0"/>
                  </a:rPr>
                  <a:t>	= </a:t>
                </a:r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cs typeface="Kalpurush" panose="02000600000000000000" pitchFamily="2" charset="0"/>
                  </a:rPr>
                  <a:t>a</a:t>
                </a:r>
                <a:r>
                  <a:rPr lang="bn-IN" sz="3200" b="1" dirty="0">
                    <a:solidFill>
                      <a:srgbClr val="002060"/>
                    </a:solidFill>
                    <a:latin typeface="Vindabody"/>
                    <a:cs typeface="Kalpurush" panose="02000600000000000000" pitchFamily="2" charset="0"/>
                  </a:rPr>
                  <a:t>+(</a:t>
                </a:r>
                <a14:m>
                  <m:oMath xmlns:m="http://schemas.openxmlformats.org/officeDocument/2006/math">
                    <m:r>
                      <a:rPr lang="bn-IN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bn-IN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bn-IN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bn-IN" sz="3200" b="1" dirty="0">
                    <a:solidFill>
                      <a:srgbClr val="002060"/>
                    </a:solidFill>
                    <a:latin typeface="Vindabody"/>
                    <a:cs typeface="Kalpurush" panose="02000600000000000000" pitchFamily="2" charset="0"/>
                  </a:rPr>
                  <a:t>) </a:t>
                </a:r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cs typeface="Kalpurush" panose="02000600000000000000" pitchFamily="2" charset="0"/>
                  </a:rPr>
                  <a:t>d</a:t>
                </a:r>
              </a:p>
              <a:p>
                <a:pPr algn="ctr"/>
                <a:r>
                  <a:rPr lang="bn-IN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 পদ=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Vindabody"/>
                    <a:cs typeface="Kalpurush" panose="02000600000000000000" pitchFamily="2" charset="0"/>
                  </a:rPr>
                  <a:t>a+d</a:t>
                </a:r>
                <a:r>
                  <a:rPr lang="bn-IN" sz="3200" b="1" dirty="0" smtClean="0">
                    <a:solidFill>
                      <a:srgbClr val="00B050"/>
                    </a:solidFill>
                    <a:latin typeface="Vindabody"/>
                    <a:cs typeface="Kalpurush" panose="02000600000000000000" pitchFamily="2" charset="0"/>
                  </a:rPr>
                  <a:t>= </a:t>
                </a:r>
                <a:r>
                  <a:rPr lang="en-US" sz="3200" b="1" dirty="0">
                    <a:solidFill>
                      <a:srgbClr val="00B050"/>
                    </a:solidFill>
                    <a:latin typeface="Vindabody"/>
                    <a:cs typeface="Kalpurush" panose="02000600000000000000" pitchFamily="2" charset="0"/>
                  </a:rPr>
                  <a:t>a</a:t>
                </a:r>
                <a:r>
                  <a:rPr lang="bn-IN" sz="3200" b="1" dirty="0">
                    <a:solidFill>
                      <a:srgbClr val="00B050"/>
                    </a:solidFill>
                    <a:latin typeface="Vindabody"/>
                    <a:cs typeface="Kalpurush" panose="02000600000000000000" pitchFamily="2" charset="0"/>
                  </a:rPr>
                  <a:t>+(</a:t>
                </a:r>
                <a14:m>
                  <m:oMath xmlns:m="http://schemas.openxmlformats.org/officeDocument/2006/math">
                    <m:r>
                      <a:rPr lang="bn-IN" sz="32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bn-IN" sz="32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bn-IN" sz="32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bn-IN" sz="3200" b="1" dirty="0">
                    <a:solidFill>
                      <a:srgbClr val="00B050"/>
                    </a:solidFill>
                    <a:latin typeface="Vindabody"/>
                    <a:cs typeface="Kalpurush" panose="02000600000000000000" pitchFamily="2" charset="0"/>
                  </a:rPr>
                  <a:t>) </a:t>
                </a:r>
                <a:r>
                  <a:rPr lang="en-US" sz="3200" b="1" dirty="0">
                    <a:solidFill>
                      <a:srgbClr val="00B050"/>
                    </a:solidFill>
                    <a:latin typeface="Vindabody"/>
                    <a:cs typeface="Kalpurush" panose="02000600000000000000" pitchFamily="2" charset="0"/>
                  </a:rPr>
                  <a:t>d</a:t>
                </a:r>
              </a:p>
              <a:p>
                <a:pPr algn="ctr"/>
                <a:r>
                  <a:rPr lang="bn-IN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তীয় পদ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=a+2d</a:t>
                </a:r>
                <a:r>
                  <a:rPr lang="bn-IN" sz="32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= </a:t>
                </a:r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a</a:t>
                </a:r>
                <a:r>
                  <a:rPr lang="bn-IN" sz="32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+(</a:t>
                </a:r>
                <a14:m>
                  <m:oMath xmlns:m="http://schemas.openxmlformats.org/officeDocument/2006/math">
                    <m:r>
                      <a:rPr lang="bn-IN" sz="3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bn-IN" sz="32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bn-IN" sz="3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bn-IN" sz="32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) </a:t>
                </a:r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d</a:t>
                </a:r>
                <a:endParaRPr lang="bn-IN" sz="3200" b="1" dirty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চতুর্থ পদ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Vindabody"/>
                    <a:cs typeface="NikoshBAN" panose="02000000000000000000" pitchFamily="2" charset="0"/>
                  </a:rPr>
                  <a:t>=a+3d</a:t>
                </a:r>
                <a:r>
                  <a:rPr lang="bn-IN" sz="3200" b="1" dirty="0" smtClean="0">
                    <a:solidFill>
                      <a:srgbClr val="00B050"/>
                    </a:solidFill>
                    <a:latin typeface="Vindabody"/>
                    <a:cs typeface="NikoshBAN" panose="02000000000000000000" pitchFamily="2" charset="0"/>
                  </a:rPr>
                  <a:t> = </a:t>
                </a:r>
                <a:r>
                  <a:rPr lang="en-US" sz="3200" b="1" dirty="0">
                    <a:solidFill>
                      <a:srgbClr val="00B050"/>
                    </a:solidFill>
                    <a:latin typeface="Vindabody"/>
                    <a:cs typeface="NikoshBAN" panose="02000000000000000000" pitchFamily="2" charset="0"/>
                  </a:rPr>
                  <a:t>a</a:t>
                </a:r>
                <a:r>
                  <a:rPr lang="bn-IN" sz="3200" b="1" dirty="0">
                    <a:solidFill>
                      <a:srgbClr val="00B050"/>
                    </a:solidFill>
                    <a:latin typeface="Vindabody"/>
                    <a:cs typeface="NikoshBAN" panose="02000000000000000000" pitchFamily="2" charset="0"/>
                  </a:rPr>
                  <a:t>+(</a:t>
                </a:r>
                <a14:m>
                  <m:oMath xmlns:m="http://schemas.openxmlformats.org/officeDocument/2006/math">
                    <m:r>
                      <a:rPr lang="bn-IN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bn-IN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bn-IN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bn-IN" sz="3200" b="1" dirty="0">
                    <a:solidFill>
                      <a:srgbClr val="00B050"/>
                    </a:solidFill>
                    <a:latin typeface="Vindabody"/>
                    <a:cs typeface="NikoshBAN" panose="02000000000000000000" pitchFamily="2" charset="0"/>
                  </a:rPr>
                  <a:t>) </a:t>
                </a:r>
                <a:r>
                  <a:rPr lang="en-US" sz="3200" b="1" dirty="0">
                    <a:solidFill>
                      <a:srgbClr val="00B050"/>
                    </a:solidFill>
                    <a:latin typeface="Vindabody"/>
                    <a:cs typeface="NikoshBAN" panose="02000000000000000000" pitchFamily="2" charset="0"/>
                  </a:rPr>
                  <a:t>d</a:t>
                </a:r>
                <a:endParaRPr lang="bn-IN" sz="3200" b="1" dirty="0">
                  <a:latin typeface="Vindabody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,,,,,    ,,,  ,,       ,,,,,     ,,,,</a:t>
                </a:r>
                <a:endParaRPr lang="bn-IN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,,,,,    ,,,  ,,       ,,,,,     ,,,,</a:t>
                </a:r>
                <a:endParaRPr lang="bn-IN" sz="32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                  ∵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তম পদ	=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+(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</a:p>
              <a:p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4" y="1204942"/>
                <a:ext cx="11754463" cy="5016758"/>
              </a:xfrm>
              <a:prstGeom prst="rect">
                <a:avLst/>
              </a:prstGeom>
              <a:blipFill>
                <a:blip r:embed="rId2"/>
                <a:stretch>
                  <a:fillRect l="-1297" t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11261" y="58557"/>
            <a:ext cx="8893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সমান্তর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ধারার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n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তম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পদ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নির্ণয়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2016" y="5735027"/>
            <a:ext cx="440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0070C0"/>
                </a:solidFill>
              </a:rPr>
              <a:t>পদ সংখ্যা যত ,তত হতে ১ কম।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318" y="6492875"/>
            <a:ext cx="11657370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-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3606" y="294968"/>
            <a:ext cx="880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Vindabody"/>
              </a:rPr>
              <a:t>সমান্তর</a:t>
            </a:r>
            <a:r>
              <a:rPr lang="en-US" sz="2400" dirty="0" smtClean="0">
                <a:solidFill>
                  <a:srgbClr val="00B050"/>
                </a:solidFill>
                <a:latin typeface="Vindabody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Vindabody"/>
              </a:rPr>
              <a:t>ধারার</a:t>
            </a:r>
            <a:r>
              <a:rPr lang="en-US" sz="2400" dirty="0" smtClean="0">
                <a:solidFill>
                  <a:srgbClr val="00B050"/>
                </a:solidFill>
                <a:latin typeface="Vindabody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Vindabody"/>
              </a:rPr>
              <a:t>সংখ্যক</a:t>
            </a:r>
            <a:r>
              <a:rPr lang="en-US" sz="2400" dirty="0" smtClean="0">
                <a:solidFill>
                  <a:srgbClr val="00B050"/>
                </a:solidFill>
                <a:latin typeface="Vindabody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Vindabody"/>
              </a:rPr>
              <a:t>পদের</a:t>
            </a:r>
            <a:r>
              <a:rPr lang="en-US" sz="2400" dirty="0" smtClean="0">
                <a:solidFill>
                  <a:srgbClr val="00B050"/>
                </a:solidFill>
                <a:latin typeface="Vindabody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Vindabody"/>
              </a:rPr>
              <a:t>সমষ্টি</a:t>
            </a:r>
            <a:r>
              <a:rPr lang="en-US" sz="2400" dirty="0" smtClean="0">
                <a:solidFill>
                  <a:srgbClr val="00B050"/>
                </a:solidFill>
                <a:latin typeface="Vindabody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Vindabody"/>
              </a:rPr>
              <a:t>নির্ণয়</a:t>
            </a:r>
            <a:endParaRPr lang="en-US" sz="2400" dirty="0">
              <a:solidFill>
                <a:srgbClr val="00B050"/>
              </a:solidFill>
              <a:latin typeface="Vindabod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367" y="914089"/>
            <a:ext cx="11297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কোনো সমান্তর ধারার  ১ম পদ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সাধারণ অন্তর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,পদ সংখ্যা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ধারাটির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</a:t>
            </a:r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সগখ্যক পদের সমষ্টি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 ।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বিপরীতক্রমে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8318" y="2394984"/>
            <a:ext cx="11657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</a:t>
            </a:r>
            <a:r>
              <a:rPr lang="en-US" sz="2800" dirty="0" smtClean="0">
                <a:latin typeface="Vindabody"/>
              </a:rPr>
              <a:t>S</a:t>
            </a:r>
            <a:r>
              <a:rPr lang="en-US" sz="2800" b="1" dirty="0" smtClean="0">
                <a:latin typeface="Vindabody"/>
              </a:rPr>
              <a:t>n</a:t>
            </a:r>
            <a:r>
              <a:rPr lang="en-US" sz="2800" dirty="0" smtClean="0">
                <a:latin typeface="Vindabody"/>
              </a:rPr>
              <a:t> =   </a:t>
            </a:r>
            <a:r>
              <a:rPr lang="en-US" sz="2800" b="1" dirty="0" smtClean="0">
                <a:latin typeface="Vindabody"/>
              </a:rPr>
              <a:t>a+(</a:t>
            </a:r>
            <a:r>
              <a:rPr lang="en-US" sz="2800" b="1" dirty="0" err="1" smtClean="0">
                <a:latin typeface="Vindabody"/>
              </a:rPr>
              <a:t>a+d</a:t>
            </a:r>
            <a:r>
              <a:rPr lang="en-US" sz="2800" b="1" dirty="0" smtClean="0">
                <a:latin typeface="Vindabody"/>
              </a:rPr>
              <a:t>)+(a+2d)+- - - -  +(P+2d)+(P - d)+P - - - - -(</a:t>
            </a:r>
            <a:r>
              <a:rPr lang="en-US" sz="2800" b="1" dirty="0" smtClean="0">
                <a:latin typeface="Vindabody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ⅰ)</a:t>
            </a:r>
          </a:p>
          <a:p>
            <a:r>
              <a:rPr lang="en-US" sz="2800" b="1" dirty="0" smtClean="0">
                <a:latin typeface="Vindabody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      Sn</a:t>
            </a:r>
            <a:r>
              <a:rPr lang="en-US" sz="2800" dirty="0" smtClean="0">
                <a:latin typeface="Vindabody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=   </a:t>
            </a:r>
            <a:r>
              <a:rPr lang="en-US" sz="2800" b="1" dirty="0" smtClean="0">
                <a:latin typeface="Vindabody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p+(P-d)+(P-2d)+----- - -+(a+2d) + (</a:t>
            </a:r>
            <a:r>
              <a:rPr lang="en-US" sz="2800" b="1" dirty="0" err="1" smtClean="0">
                <a:latin typeface="Vindabody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a+d</a:t>
            </a:r>
            <a:r>
              <a:rPr lang="en-US" sz="2800" b="1" dirty="0" smtClean="0">
                <a:latin typeface="Vindabody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)+a - - -  - -(ⅱ)</a:t>
            </a:r>
            <a:endParaRPr lang="en-US" sz="2800" b="1" dirty="0">
              <a:latin typeface="Vindabody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18319" y="3467100"/>
            <a:ext cx="88699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8318" y="3568103"/>
                <a:ext cx="11539385" cy="2467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যোগকরে</a:t>
                </a:r>
                <a:r>
                  <a:rPr lang="en-US" sz="2400" b="1" dirty="0" smtClean="0">
                    <a:latin typeface="Vindabody"/>
                  </a:rPr>
                  <a:t>2Sn</a:t>
                </a:r>
                <a:r>
                  <a:rPr lang="en-US" sz="2400" dirty="0" smtClean="0">
                    <a:latin typeface="Vindabody"/>
                  </a:rPr>
                  <a:t>= (</a:t>
                </a:r>
                <a:r>
                  <a:rPr lang="en-US" sz="2400" b="1" dirty="0" err="1" smtClean="0">
                    <a:latin typeface="Vindabody"/>
                  </a:rPr>
                  <a:t>a+P</a:t>
                </a:r>
                <a:r>
                  <a:rPr lang="en-US" sz="2400" b="1" dirty="0" smtClean="0">
                    <a:latin typeface="Vindabody"/>
                  </a:rPr>
                  <a:t>)+(</a:t>
                </a:r>
                <a:r>
                  <a:rPr lang="en-US" sz="2400" b="1" dirty="0" err="1" smtClean="0">
                    <a:latin typeface="Vindabody"/>
                  </a:rPr>
                  <a:t>a+P</a:t>
                </a:r>
                <a:r>
                  <a:rPr lang="en-US" sz="2400" b="1" dirty="0" smtClean="0">
                    <a:latin typeface="Vindabody"/>
                  </a:rPr>
                  <a:t>)+(</a:t>
                </a:r>
                <a:r>
                  <a:rPr lang="en-US" sz="2400" b="1" dirty="0" err="1" smtClean="0">
                    <a:latin typeface="Vindabody"/>
                  </a:rPr>
                  <a:t>a+P</a:t>
                </a:r>
                <a:r>
                  <a:rPr lang="en-US" sz="2400" b="1" dirty="0" smtClean="0">
                    <a:latin typeface="Vindabody"/>
                  </a:rPr>
                  <a:t>)+ . .. . . . .    +(</a:t>
                </a:r>
                <a:r>
                  <a:rPr lang="en-US" sz="2400" b="1" dirty="0" err="1" smtClean="0">
                    <a:latin typeface="Vindabody"/>
                  </a:rPr>
                  <a:t>a+P</a:t>
                </a:r>
                <a:r>
                  <a:rPr lang="en-US" sz="2400" b="1" dirty="0" smtClean="0">
                    <a:latin typeface="Vindabody"/>
                  </a:rPr>
                  <a:t>)+(</a:t>
                </a:r>
                <a:r>
                  <a:rPr lang="en-US" sz="2400" b="1" dirty="0" err="1" smtClean="0">
                    <a:latin typeface="Vindabody"/>
                  </a:rPr>
                  <a:t>a+P</a:t>
                </a:r>
                <a:r>
                  <a:rPr lang="en-US" sz="2400" b="1" dirty="0" smtClean="0">
                    <a:latin typeface="Vindabody"/>
                  </a:rPr>
                  <a:t>)+(</a:t>
                </a:r>
                <a:r>
                  <a:rPr lang="en-US" sz="2400" b="1" dirty="0" err="1" smtClean="0">
                    <a:latin typeface="Vindabody"/>
                  </a:rPr>
                  <a:t>a+P</a:t>
                </a:r>
                <a:r>
                  <a:rPr lang="en-US" sz="2400" b="1" dirty="0" smtClean="0">
                    <a:latin typeface="Vindabody"/>
                  </a:rPr>
                  <a:t>)</a:t>
                </a:r>
              </a:p>
              <a:p>
                <a:r>
                  <a:rPr lang="en-US" sz="2000" b="1" dirty="0" smtClean="0">
                    <a:latin typeface="Vindabody"/>
                  </a:rPr>
                  <a:t>           2</a:t>
                </a:r>
                <a:r>
                  <a:rPr lang="en-US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S</a:t>
                </a:r>
                <a:r>
                  <a:rPr lang="en-US" sz="2000" b="1" dirty="0" smtClean="0">
                    <a:latin typeface="Vindabody"/>
                  </a:rPr>
                  <a:t>n=n(</a:t>
                </a:r>
                <a:r>
                  <a:rPr lang="en-US" sz="2000" b="1" dirty="0" err="1" smtClean="0">
                    <a:latin typeface="Vindabody"/>
                  </a:rPr>
                  <a:t>a+p</a:t>
                </a:r>
                <a:r>
                  <a:rPr lang="en-US" sz="2000" b="1" dirty="0" smtClean="0">
                    <a:latin typeface="Vindabody"/>
                  </a:rPr>
                  <a:t>)    { </a:t>
                </a:r>
                <a:r>
                  <a:rPr lang="en-US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∵</a:t>
                </a:r>
                <a:r>
                  <a:rPr lang="bn-IN" sz="2000" b="1" dirty="0" smtClean="0">
                    <a:latin typeface="c Semil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ধারাটির পদসংখ্যা </a:t>
                </a:r>
                <a:r>
                  <a:rPr lang="en-US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n}</a:t>
                </a:r>
              </a:p>
              <a:p>
                <a:r>
                  <a:rPr lang="en-US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      ∴ </a:t>
                </a:r>
                <a:r>
                  <a:rPr lang="en-US" sz="2000" b="1" dirty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S</a:t>
                </a:r>
                <a:r>
                  <a:rPr lang="en-US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𝒂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𝑷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 </m:t>
                    </m:r>
                  </m:oMath>
                </a14:m>
                <a:r>
                  <a:rPr lang="en-US" sz="2000" b="1" dirty="0" smtClean="0">
                    <a:latin typeface="Vindabody"/>
                  </a:rPr>
                  <a:t> .  .  .   .    .  .(</a:t>
                </a:r>
                <a:r>
                  <a:rPr lang="en-US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ⅲ)</a:t>
                </a:r>
              </a:p>
              <a:p>
                <a:r>
                  <a:rPr lang="bn-IN" sz="2000" b="1" dirty="0" smtClean="0">
                    <a:latin typeface="NikoshBAN" panose="02000000000000000000" pitchFamily="2" charset="0"/>
                    <a:ea typeface="Malgun Gothic Semilight" panose="020B0502040204020203" pitchFamily="34" charset="-128"/>
                    <a:cs typeface="NikoshBAN" panose="02000000000000000000" pitchFamily="2" charset="0"/>
                  </a:rPr>
                  <a:t>আবার</a:t>
                </a:r>
                <a:r>
                  <a:rPr lang="bn-IN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,</a:t>
                </a:r>
                <a:r>
                  <a:rPr lang="en-US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  n  </a:t>
                </a:r>
                <a:r>
                  <a:rPr lang="bn-IN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তম পদ</a:t>
                </a:r>
                <a:r>
                  <a:rPr lang="en-US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=p = a+(n-1)d .p </a:t>
                </a:r>
                <a:r>
                  <a:rPr lang="bn-IN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এর মান</a:t>
                </a:r>
                <a:r>
                  <a:rPr lang="en-US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(ⅲ) </a:t>
                </a:r>
                <a:r>
                  <a:rPr lang="bn-IN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–</a:t>
                </a:r>
                <a:r>
                  <a:rPr lang="bn-IN" sz="2000" b="1" dirty="0" smtClean="0">
                    <a:latin typeface="NikoshBAN" panose="02000000000000000000" pitchFamily="2" charset="0"/>
                    <a:ea typeface="Malgun Gothic Semilight" panose="020B0502040204020203" pitchFamily="34" charset="-128"/>
                    <a:cs typeface="NikoshBAN" panose="02000000000000000000" pitchFamily="2" charset="0"/>
                  </a:rPr>
                  <a:t>এ বসিয়ে পাই।</a:t>
                </a:r>
              </a:p>
              <a:p>
                <a:r>
                  <a:rPr lang="en-US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Sn=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[{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𝒂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+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𝒅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}]</m:t>
                    </m:r>
                  </m:oMath>
                </a14:m>
                <a:endParaRPr lang="en-US" sz="2000" b="1" dirty="0" smtClean="0">
                  <a:latin typeface="Vindabody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r>
                  <a:rPr lang="bn-IN" sz="2400" b="1" dirty="0" smtClean="0">
                    <a:latin typeface="NikoshBAN" panose="02000000000000000000" pitchFamily="2" charset="0"/>
                    <a:ea typeface="Malgun Gothic Semilight" panose="020B0502040204020203" pitchFamily="34" charset="-128"/>
                    <a:cs typeface="NikoshBAN" panose="02000000000000000000" pitchFamily="2" charset="0"/>
                  </a:rPr>
                  <a:t>অর্থাৎ,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Sn=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+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𝒅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  </m:t>
                    </m:r>
                  </m:oMath>
                </a14:m>
                <a:r>
                  <a:rPr lang="en-US" sz="24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.  .  .  .(ⅳ)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18" y="3568103"/>
                <a:ext cx="11539385" cy="2467791"/>
              </a:xfrm>
              <a:prstGeom prst="rect">
                <a:avLst/>
              </a:prstGeom>
              <a:blipFill>
                <a:blip r:embed="rId3"/>
                <a:stretch>
                  <a:fillRect l="-528" t="-2222" b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67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74323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n সংখ্যক স্বাভাবিক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96913" y="707886"/>
                <a:ext cx="49706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 সংখ্যক স্বাভাবিক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en-US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913" y="707886"/>
                <a:ext cx="4970656" cy="584775"/>
              </a:xfrm>
              <a:prstGeom prst="rect">
                <a:avLst/>
              </a:prstGeom>
              <a:blipFill>
                <a:blip r:embed="rId3"/>
                <a:stretch>
                  <a:fillRect l="-319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" y="707886"/>
            <a:ext cx="1596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4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3593" y="1415772"/>
                <a:ext cx="859241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</a:t>
                </a:r>
                <a:r>
                  <a:rPr lang="bn-IN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-----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</m:oMath>
                </a14:m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93" y="1415772"/>
                <a:ext cx="8592417" cy="646331"/>
              </a:xfrm>
              <a:prstGeom prst="rect">
                <a:avLst/>
              </a:prstGeom>
              <a:blipFill>
                <a:blip r:embed="rId4"/>
                <a:stretch>
                  <a:fillRect l="-2128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5795" y="1985158"/>
            <a:ext cx="11621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ধারাটিকে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শেষ পদ থেকে ১ম পদ পর্যন্ত লিখে পাই।</a:t>
            </a:r>
            <a:endParaRPr lang="en-US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3141" y="2930996"/>
                <a:ext cx="80859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--------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)+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  <m:r>
                          <a:rPr lang="en-US" sz="2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2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</m:oMath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41" y="2930996"/>
                <a:ext cx="8085996" cy="523220"/>
              </a:xfrm>
              <a:prstGeom prst="rect">
                <a:avLst/>
              </a:prstGeom>
              <a:blipFill>
                <a:blip r:embed="rId5"/>
                <a:stretch>
                  <a:fillRect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795" y="3638882"/>
                <a:ext cx="89423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+(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---------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+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5" y="3638882"/>
                <a:ext cx="8942384" cy="523220"/>
              </a:xfrm>
              <a:prstGeom prst="rect">
                <a:avLst/>
              </a:prstGeom>
              <a:blipFill>
                <a:blip r:embed="rId6"/>
                <a:stretch>
                  <a:fillRect l="-1363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0" y="4297486"/>
            <a:ext cx="9483213" cy="4928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6169" y="4297486"/>
                <a:ext cx="10507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2400" b="1" i="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𝐬</m:t>
                          </m:r>
                        </m:e>
                        <m:sub>
                          <m:r>
                            <a:rPr lang="en-US" sz="2400" b="1" i="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𝐧</m:t>
                          </m:r>
                        </m:sub>
                      </m:sSub>
                      <m:r>
                        <a:rPr lang="en-US" sz="2400" b="1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69" y="4297486"/>
                <a:ext cx="105073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165130" y="4323095"/>
                <a:ext cx="15069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30" y="4323095"/>
                <a:ext cx="150690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459520" y="4302413"/>
                <a:ext cx="1555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520" y="4302413"/>
                <a:ext cx="15558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865474" y="4302413"/>
                <a:ext cx="16666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  <m:r>
                          <a:rPr lang="en-US" sz="20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-----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474" y="4302413"/>
                <a:ext cx="1666610" cy="400110"/>
              </a:xfrm>
              <a:prstGeom prst="rect">
                <a:avLst/>
              </a:prstGeom>
              <a:blipFill>
                <a:blip r:embed="rId10"/>
                <a:stretch>
                  <a:fillRect t="-9231" r="-366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495616" y="4323299"/>
                <a:ext cx="15239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  <m:r>
                            <a:rPr lang="en-US" sz="20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e>
                      </m:d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616" y="4323299"/>
                <a:ext cx="152394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949332" y="4285775"/>
                <a:ext cx="13315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  <m:r>
                            <a:rPr lang="en-US" sz="20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e>
                      </m:d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32" y="4285775"/>
                <a:ext cx="133158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111611" y="4260017"/>
                <a:ext cx="110806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  <m:r>
                            <a:rPr lang="en-US" sz="20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611" y="4260017"/>
                <a:ext cx="110806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76169" y="5030981"/>
                <a:ext cx="177959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𝐬</m:t>
                        </m:r>
                      </m:e>
                      <m:sub>
                        <m:r>
                          <a:rPr lang="en-US" sz="3600" b="1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r>
                      <a:rPr lang="en-US" sz="36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69" y="5030981"/>
                <a:ext cx="1779590" cy="646331"/>
              </a:xfrm>
              <a:prstGeom prst="rect">
                <a:avLst/>
              </a:prstGeom>
              <a:blipFill>
                <a:blip r:embed="rId14"/>
                <a:stretch>
                  <a:fillRect l="-10274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43535" y="4969426"/>
                <a:ext cx="197496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4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  <m:r>
                            <a:rPr lang="en-US" sz="40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4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535" y="4969426"/>
                <a:ext cx="1974964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973609" y="4969426"/>
                <a:ext cx="63190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𝒏</m:t>
                      </m:r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609" y="4969426"/>
                <a:ext cx="631903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76236" y="5040834"/>
                <a:ext cx="4409769" cy="1027141"/>
              </a:xfrm>
              <a:prstGeom prst="rect">
                <a:avLst/>
              </a:prstGeom>
              <a:ln w="38100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bn-IN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   </m:t>
                          </m:r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∴</m:t>
                          </m:r>
                          <m:r>
                            <a:rPr lang="en-US" sz="3200" b="1" i="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𝐬</m:t>
                          </m:r>
                        </m:e>
                        <m:sub>
                          <m:r>
                            <a:rPr lang="en-US" sz="3200" b="1" i="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𝐧</m:t>
                          </m:r>
                        </m:sub>
                      </m:sSub>
                      <m:r>
                        <a:rPr lang="en-US" sz="32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236" y="5040834"/>
                <a:ext cx="4409769" cy="10271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6169" y="6422924"/>
            <a:ext cx="11657370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-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1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8" grpId="0" animBg="1"/>
      <p:bldP spid="9" grpId="0" animBg="1"/>
      <p:bldP spid="13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704" y="162232"/>
            <a:ext cx="11253019" cy="575187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সূত্রাবলী</a:t>
            </a:r>
            <a:endParaRPr lang="en-US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4968" y="1601914"/>
                <a:ext cx="11577484" cy="45514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d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 algn="just"/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r -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a+( r-</a:t>
                </a:r>
                <a:r>
                  <a:rPr lang="en-US" sz="2800" b="1" dirty="0">
                    <a:solidFill>
                      <a:srgbClr val="00B050"/>
                    </a:solidFill>
                    <a:latin typeface="Arial Narrow" panose="020B0606020202030204" pitchFamily="34" charset="0"/>
                    <a:cs typeface="NikoshBAN" panose="02000000000000000000" pitchFamily="2" charset="0"/>
                  </a:rPr>
                  <a:t>1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)d.</a:t>
                </a:r>
              </a:p>
              <a:p>
                <a:pPr algn="just"/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2.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</a:t>
                </a:r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</a:t>
                </a:r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d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 algn="just"/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n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𝑺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𝒏</m:t>
                            </m:r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𝒅</m:t>
                        </m:r>
                      </m:e>
                    </m:d>
                  </m:oMath>
                </a14:m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+∙∙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 baseline="3000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𝟐𝟐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𝟑𝟐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+∙∙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en-US" sz="2800" b="1" baseline="30000" dirty="0" err="1">
                    <a:solidFill>
                      <a:srgbClr val="7030A0"/>
                    </a:solidFill>
                    <a:latin typeface="Arial Narrow" panose="020B060602020203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b="1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5.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 baseline="30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𝟐𝟑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𝟑𝟑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+∙∙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en-US" sz="2800" b="1" baseline="300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2800" b="1" i="1" baseline="3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baseline="3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800" b="1" i="1" baseline="30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2800" b="1" baseline="30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 baseline="30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𝟐𝟑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𝟑𝟑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+∙∙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en-US" sz="2800" b="1" baseline="30000" dirty="0" err="1">
                    <a:solidFill>
                      <a:srgbClr val="00B050"/>
                    </a:solidFill>
                    <a:latin typeface="Arial Narrow" panose="020B060602020203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b="1" dirty="0">
                    <a:solidFill>
                      <a:srgbClr val="00B050"/>
                    </a:solidFill>
                    <a:latin typeface="Arial Narrow" panose="020B0606020202030204" pitchFamily="34" charset="0"/>
                    <a:cs typeface="NikoshBAN" panose="02000000000000000000" pitchFamily="2" charset="0"/>
                  </a:rPr>
                  <a:t>(1+2+3+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...................+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n)</a:t>
                </a:r>
                <a:r>
                  <a:rPr lang="en-US" sz="2800" b="1" baseline="3000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NikoshBAN" panose="02000000000000000000" pitchFamily="2" charset="0"/>
                  </a:rPr>
                  <a:t>2</a:t>
                </a:r>
              </a:p>
              <a:p>
                <a:pPr algn="just"/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8" y="1601914"/>
                <a:ext cx="11577484" cy="4551451"/>
              </a:xfrm>
              <a:prstGeom prst="rect">
                <a:avLst/>
              </a:prstGeom>
              <a:blipFill>
                <a:blip r:embed="rId2"/>
                <a:stretch>
                  <a:fillRect l="-1053" t="-29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530654"/>
            <a:ext cx="330200" cy="327346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8710" y="6356350"/>
            <a:ext cx="11592232" cy="365125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7030A0"/>
                </a:solidFill>
              </a:rPr>
              <a:t>Bipul</a:t>
            </a:r>
            <a:r>
              <a:rPr lang="en-US" sz="2000" dirty="0" smtClean="0">
                <a:solidFill>
                  <a:srgbClr val="7030A0"/>
                </a:solidFill>
              </a:rPr>
              <a:t> Sarkar -</a:t>
            </a:r>
            <a:r>
              <a:rPr lang="en-US" sz="2000" dirty="0" err="1" smtClean="0">
                <a:solidFill>
                  <a:srgbClr val="7030A0"/>
                </a:solidFill>
              </a:rPr>
              <a:t>Atmool</a:t>
            </a:r>
            <a:r>
              <a:rPr lang="en-US" sz="2000" dirty="0" smtClean="0">
                <a:solidFill>
                  <a:srgbClr val="7030A0"/>
                </a:solidFill>
              </a:rPr>
              <a:t> B/L High School -</a:t>
            </a:r>
            <a:r>
              <a:rPr lang="en-US" sz="2000" dirty="0" err="1" smtClean="0">
                <a:solidFill>
                  <a:srgbClr val="7030A0"/>
                </a:solidFill>
              </a:rPr>
              <a:t>Shibgonj-Bogura</a:t>
            </a:r>
            <a:r>
              <a:rPr lang="en-US" sz="2000" dirty="0" smtClean="0">
                <a:solidFill>
                  <a:srgbClr val="7030A0"/>
                </a:solidFill>
              </a:rPr>
              <a:t> - 01730169555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8710" y="6356350"/>
            <a:ext cx="11592232" cy="365125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7030A0"/>
                </a:solidFill>
              </a:rPr>
              <a:t>Bipul</a:t>
            </a:r>
            <a:r>
              <a:rPr lang="en-US" sz="2000" dirty="0" smtClean="0">
                <a:solidFill>
                  <a:srgbClr val="7030A0"/>
                </a:solidFill>
              </a:rPr>
              <a:t> Sarkar -</a:t>
            </a:r>
            <a:r>
              <a:rPr lang="en-US" sz="2000" dirty="0" err="1" smtClean="0">
                <a:solidFill>
                  <a:srgbClr val="7030A0"/>
                </a:solidFill>
              </a:rPr>
              <a:t>Atmool</a:t>
            </a:r>
            <a:r>
              <a:rPr lang="en-US" sz="2000" dirty="0" smtClean="0">
                <a:solidFill>
                  <a:srgbClr val="7030A0"/>
                </a:solidFill>
              </a:rPr>
              <a:t> B/L High School -</a:t>
            </a:r>
            <a:r>
              <a:rPr lang="en-US" sz="2000" dirty="0" err="1" smtClean="0">
                <a:solidFill>
                  <a:srgbClr val="7030A0"/>
                </a:solidFill>
              </a:rPr>
              <a:t>Shibgonj-Bogura</a:t>
            </a:r>
            <a:r>
              <a:rPr lang="en-US" sz="2000" dirty="0" smtClean="0">
                <a:solidFill>
                  <a:srgbClr val="7030A0"/>
                </a:solidFill>
              </a:rPr>
              <a:t> - 01730169555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03" y="176981"/>
            <a:ext cx="5088193" cy="847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1445" y="2211946"/>
            <a:ext cx="114594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Vindabody"/>
              </a:rPr>
              <a:t>উদাহরণঃ ২</a:t>
            </a:r>
            <a:r>
              <a:rPr lang="bn-IN" sz="4800" b="1" dirty="0" smtClean="0">
                <a:solidFill>
                  <a:srgbClr val="00B050"/>
                </a:solidFill>
                <a:latin typeface="Vindabody"/>
              </a:rPr>
              <a:t>।</a:t>
            </a:r>
            <a:endParaRPr lang="en-US" sz="4800" b="1" dirty="0" smtClean="0">
              <a:solidFill>
                <a:srgbClr val="00B050"/>
              </a:solidFill>
              <a:latin typeface="Vindabody"/>
            </a:endParaRPr>
          </a:p>
          <a:p>
            <a:r>
              <a:rPr lang="bn-IN" sz="4800" b="1" dirty="0" smtClean="0">
                <a:solidFill>
                  <a:srgbClr val="7030A0"/>
                </a:solidFill>
                <a:latin typeface="Vindabody"/>
              </a:rPr>
              <a:t> </a:t>
            </a:r>
            <a:r>
              <a:rPr lang="bn-IN" sz="4800" b="1" dirty="0">
                <a:solidFill>
                  <a:srgbClr val="7030A0"/>
                </a:solidFill>
                <a:latin typeface="Vindabody"/>
              </a:rPr>
              <a:t>5</a:t>
            </a:r>
            <a:r>
              <a:rPr lang="en-US" sz="4800" b="1" dirty="0">
                <a:solidFill>
                  <a:srgbClr val="7030A0"/>
                </a:solidFill>
                <a:latin typeface="Vindabody"/>
              </a:rPr>
              <a:t> + 8 +11 +14+. . . . </a:t>
            </a:r>
            <a:r>
              <a:rPr lang="bn-IN" sz="4800" b="1" dirty="0">
                <a:solidFill>
                  <a:srgbClr val="7030A0"/>
                </a:solidFill>
                <a:latin typeface="Vindabody"/>
              </a:rPr>
              <a:t> ধারাটির কোন পদ </a:t>
            </a:r>
            <a:r>
              <a:rPr lang="en-US" sz="4800" b="1" dirty="0">
                <a:solidFill>
                  <a:srgbClr val="7030A0"/>
                </a:solidFill>
                <a:latin typeface="Vindabody"/>
              </a:rPr>
              <a:t>383 </a:t>
            </a:r>
            <a:r>
              <a:rPr lang="bn-IN" sz="4800" b="1" dirty="0">
                <a:solidFill>
                  <a:srgbClr val="7030A0"/>
                </a:solidFill>
                <a:latin typeface="Vindabody"/>
              </a:rPr>
              <a:t>?</a:t>
            </a:r>
            <a:endParaRPr lang="en-US" sz="4800" b="1" dirty="0">
              <a:solidFill>
                <a:srgbClr val="7030A0"/>
              </a:solidFill>
              <a:latin typeface="Vindabody"/>
            </a:endParaRPr>
          </a:p>
        </p:txBody>
      </p:sp>
    </p:spTree>
    <p:extLst>
      <p:ext uri="{BB962C8B-B14F-4D97-AF65-F5344CB8AC3E}">
        <p14:creationId xmlns:p14="http://schemas.microsoft.com/office/powerpoint/2010/main" val="21518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1729" y="6356350"/>
            <a:ext cx="11887199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-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3389671" cy="365125"/>
          </a:xfrm>
        </p:spPr>
        <p:txBody>
          <a:bodyPr/>
          <a:lstStyle/>
          <a:p>
            <a:fld id="{0E038892-0323-4181-BF4E-2B4A178A070A}" type="datetime3">
              <a:rPr lang="en-US" sz="1600" b="1" smtClean="0">
                <a:solidFill>
                  <a:srgbClr val="002060"/>
                </a:solidFill>
              </a:rPr>
              <a:pPr/>
              <a:t>30 June 2020</a:t>
            </a:fld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9089" y="1219736"/>
            <a:ext cx="72586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 smtClean="0">
                <a:solidFill>
                  <a:srgbClr val="0070C0"/>
                </a:solidFill>
              </a:rPr>
              <a:t>মনেকরি</a:t>
            </a:r>
            <a:r>
              <a:rPr lang="as-IN" sz="2800" b="1" dirty="0">
                <a:solidFill>
                  <a:srgbClr val="0070C0"/>
                </a:solidFill>
              </a:rPr>
              <a:t>,</a:t>
            </a:r>
          </a:p>
          <a:p>
            <a:r>
              <a:rPr lang="as-IN" sz="2800" b="1" dirty="0" smtClean="0">
                <a:solidFill>
                  <a:srgbClr val="0070C0"/>
                </a:solidFill>
              </a:rPr>
              <a:t>ধারাটির</a:t>
            </a:r>
            <a:r>
              <a:rPr lang="bn-IN" sz="2800" b="1" dirty="0" smtClean="0">
                <a:solidFill>
                  <a:srgbClr val="0070C0"/>
                </a:solidFill>
              </a:rPr>
              <a:t> </a:t>
            </a:r>
            <a:r>
              <a:rPr lang="en-SG" sz="2800" b="1" dirty="0" smtClean="0">
                <a:solidFill>
                  <a:srgbClr val="0070C0"/>
                </a:solidFill>
              </a:rPr>
              <a:t>n-</a:t>
            </a:r>
            <a:r>
              <a:rPr lang="as-IN" sz="2800" b="1" dirty="0">
                <a:solidFill>
                  <a:srgbClr val="0070C0"/>
                </a:solidFill>
              </a:rPr>
              <a:t>তমপদ = 3</a:t>
            </a:r>
            <a:r>
              <a:rPr lang="en-US" sz="2800" b="1" dirty="0" smtClean="0">
                <a:solidFill>
                  <a:srgbClr val="0070C0"/>
                </a:solidFill>
              </a:rPr>
              <a:t>83</a:t>
            </a:r>
            <a:endParaRPr lang="bn-IN" sz="2800" b="1" dirty="0" smtClean="0">
              <a:solidFill>
                <a:srgbClr val="0070C0"/>
              </a:solidFill>
            </a:endParaRPr>
          </a:p>
          <a:p>
            <a:r>
              <a:rPr lang="bn-IN" sz="2000" b="1" dirty="0" smtClean="0">
                <a:solidFill>
                  <a:srgbClr val="7030A0"/>
                </a:solidFill>
              </a:rPr>
              <a:t>আমরা জানি সমান্তর ধারার</a:t>
            </a:r>
            <a:r>
              <a:rPr lang="en-SG" sz="2000" b="1" dirty="0">
                <a:solidFill>
                  <a:srgbClr val="7030A0"/>
                </a:solidFill>
              </a:rPr>
              <a:t> </a:t>
            </a:r>
            <a:r>
              <a:rPr lang="en-SG" sz="3200" b="1" dirty="0">
                <a:solidFill>
                  <a:srgbClr val="7030A0"/>
                </a:solidFill>
              </a:rPr>
              <a:t>n-</a:t>
            </a:r>
            <a:r>
              <a:rPr lang="as-IN" sz="2000" b="1" dirty="0">
                <a:solidFill>
                  <a:srgbClr val="7030A0"/>
                </a:solidFill>
              </a:rPr>
              <a:t>তমপদ </a:t>
            </a:r>
            <a:r>
              <a:rPr lang="as-IN" sz="3200" dirty="0"/>
              <a:t>=</a:t>
            </a:r>
            <a:r>
              <a:rPr lang="bn-IN" sz="3200" dirty="0" smtClean="0"/>
              <a:t> </a:t>
            </a:r>
            <a:r>
              <a:rPr lang="en-SG" sz="3200" dirty="0"/>
              <a:t>𝒂+(𝒏−𝟏)</a:t>
            </a:r>
            <a:r>
              <a:rPr lang="en-SG" sz="3200" dirty="0" smtClean="0"/>
              <a:t>𝒅</a:t>
            </a:r>
            <a:endParaRPr lang="bn-IN" sz="3200" dirty="0" smtClean="0"/>
          </a:p>
          <a:p>
            <a:r>
              <a:rPr lang="bn-IN" sz="3200" dirty="0" smtClean="0"/>
              <a:t>প্রশ্নমতে</a:t>
            </a:r>
            <a:r>
              <a:rPr lang="as-IN" sz="3200" dirty="0" smtClean="0"/>
              <a:t>, </a:t>
            </a:r>
            <a:r>
              <a:rPr lang="en-SG" sz="3200" dirty="0"/>
              <a:t>𝒂+(𝒏−𝟏)𝒅=𝟑83 </a:t>
            </a:r>
          </a:p>
          <a:p>
            <a:r>
              <a:rPr lang="as-IN" sz="3200" dirty="0"/>
              <a:t>বা, 5+(</a:t>
            </a:r>
            <a:r>
              <a:rPr lang="en-SG" sz="3200" dirty="0"/>
              <a:t>n-1)3=383</a:t>
            </a:r>
          </a:p>
          <a:p>
            <a:r>
              <a:rPr lang="as-IN" sz="3200" dirty="0"/>
              <a:t>বা, (</a:t>
            </a:r>
            <a:r>
              <a:rPr lang="en-SG" sz="3200" dirty="0"/>
              <a:t>n-1)3=383-5</a:t>
            </a:r>
          </a:p>
          <a:p>
            <a:r>
              <a:rPr lang="as-IN" sz="3200" dirty="0"/>
              <a:t>বা, (</a:t>
            </a:r>
            <a:r>
              <a:rPr lang="en-SG" sz="3200" dirty="0" smtClean="0"/>
              <a:t>n-1)3=378</a:t>
            </a:r>
            <a:r>
              <a:rPr lang="bn-IN" sz="3200" dirty="0" smtClean="0"/>
              <a:t>    </a:t>
            </a:r>
            <a:r>
              <a:rPr lang="as-IN" sz="3200" dirty="0" smtClean="0"/>
              <a:t>বা</a:t>
            </a:r>
            <a:r>
              <a:rPr lang="as-IN" sz="3200" dirty="0"/>
              <a:t>, (</a:t>
            </a:r>
            <a:r>
              <a:rPr lang="en-SG" sz="3200" dirty="0"/>
              <a:t>n-1)=378/𝟑</a:t>
            </a:r>
          </a:p>
          <a:p>
            <a:r>
              <a:rPr lang="as-IN" sz="3200" dirty="0"/>
              <a:t>বা, </a:t>
            </a:r>
            <a:r>
              <a:rPr lang="en-SG" sz="3200" dirty="0" smtClean="0"/>
              <a:t>n-1=126</a:t>
            </a:r>
            <a:r>
              <a:rPr lang="bn-IN" sz="3200" dirty="0" smtClean="0"/>
              <a:t>        </a:t>
            </a:r>
            <a:r>
              <a:rPr lang="as-IN" sz="3200" dirty="0" smtClean="0"/>
              <a:t>বা</a:t>
            </a:r>
            <a:r>
              <a:rPr lang="as-IN" sz="3200" dirty="0"/>
              <a:t>, </a:t>
            </a:r>
            <a:r>
              <a:rPr lang="en-SG" sz="3200" dirty="0"/>
              <a:t>n =126 +1</a:t>
            </a:r>
          </a:p>
          <a:p>
            <a:r>
              <a:rPr lang="en-SG" sz="3200" b="1" dirty="0">
                <a:solidFill>
                  <a:srgbClr val="7030A0"/>
                </a:solidFill>
              </a:rPr>
              <a:t>∴ n = 127 (</a:t>
            </a:r>
            <a:r>
              <a:rPr lang="en-SG" sz="3200" b="1" dirty="0" err="1">
                <a:solidFill>
                  <a:srgbClr val="7030A0"/>
                </a:solidFill>
              </a:rPr>
              <a:t>Ans</a:t>
            </a:r>
            <a:r>
              <a:rPr lang="en-SG" sz="3200" b="1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716" y="206477"/>
            <a:ext cx="11371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7030A0"/>
                </a:solidFill>
                <a:latin typeface="Vindabody"/>
              </a:rPr>
              <a:t>উদাহরণঃ ২। 5</a:t>
            </a:r>
            <a:r>
              <a:rPr lang="en-US" sz="2800" b="1" dirty="0" smtClean="0">
                <a:solidFill>
                  <a:srgbClr val="7030A0"/>
                </a:solidFill>
                <a:latin typeface="Vindabody"/>
              </a:rPr>
              <a:t> + 8 +11 +14+. . . . </a:t>
            </a:r>
            <a:r>
              <a:rPr lang="bn-IN" sz="2800" b="1" dirty="0" smtClean="0">
                <a:solidFill>
                  <a:srgbClr val="7030A0"/>
                </a:solidFill>
                <a:latin typeface="Vindabody"/>
              </a:rPr>
              <a:t> ধারাটির কোন পদ </a:t>
            </a:r>
            <a:r>
              <a:rPr lang="en-US" sz="2800" b="1" dirty="0" smtClean="0">
                <a:solidFill>
                  <a:srgbClr val="7030A0"/>
                </a:solidFill>
                <a:latin typeface="Vindabody"/>
              </a:rPr>
              <a:t>383 </a:t>
            </a:r>
            <a:r>
              <a:rPr lang="bn-IN" sz="2800" b="1" dirty="0" smtClean="0">
                <a:solidFill>
                  <a:srgbClr val="7030A0"/>
                </a:solidFill>
                <a:latin typeface="Vindabody"/>
              </a:rPr>
              <a:t>?</a:t>
            </a:r>
            <a:endParaRPr lang="en-US" sz="2800" b="1" dirty="0">
              <a:solidFill>
                <a:srgbClr val="7030A0"/>
              </a:solidFill>
              <a:latin typeface="Vindabod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193" y="1096199"/>
            <a:ext cx="50734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7030A0"/>
                </a:solidFill>
                <a:latin typeface="Vindabody"/>
              </a:rPr>
              <a:t>এখানে ধারাটির ,</a:t>
            </a:r>
          </a:p>
          <a:p>
            <a:r>
              <a:rPr lang="bn-IN" sz="2000" b="1" dirty="0" smtClean="0">
                <a:solidFill>
                  <a:srgbClr val="7030A0"/>
                </a:solidFill>
                <a:latin typeface="Vindabody"/>
              </a:rPr>
              <a:t>১ম পদ (</a:t>
            </a:r>
            <a:r>
              <a:rPr lang="en-US" sz="2000" b="1" dirty="0" smtClean="0">
                <a:solidFill>
                  <a:srgbClr val="7030A0"/>
                </a:solidFill>
                <a:latin typeface="Vindabody"/>
              </a:rPr>
              <a:t>a</a:t>
            </a:r>
            <a:r>
              <a:rPr lang="bn-IN" sz="2000" b="1" dirty="0" smtClean="0">
                <a:solidFill>
                  <a:srgbClr val="7030A0"/>
                </a:solidFill>
                <a:latin typeface="Vindabody"/>
              </a:rPr>
              <a:t>) =</a:t>
            </a:r>
            <a:r>
              <a:rPr lang="en-US" sz="2000" b="1" dirty="0" smtClean="0">
                <a:solidFill>
                  <a:srgbClr val="7030A0"/>
                </a:solidFill>
                <a:latin typeface="Vindabody"/>
              </a:rPr>
              <a:t> 5</a:t>
            </a:r>
            <a:endParaRPr lang="bn-IN" sz="2000" b="1" dirty="0" smtClean="0">
              <a:solidFill>
                <a:srgbClr val="7030A0"/>
              </a:solidFill>
              <a:latin typeface="Vindabody"/>
            </a:endParaRPr>
          </a:p>
          <a:p>
            <a:r>
              <a:rPr lang="bn-IN" sz="2000" b="1" dirty="0" smtClean="0">
                <a:solidFill>
                  <a:srgbClr val="7030A0"/>
                </a:solidFill>
                <a:latin typeface="Vindabody"/>
              </a:rPr>
              <a:t>সাধারণ অন্তর </a:t>
            </a:r>
            <a:endParaRPr lang="en-US" sz="2000" b="1" dirty="0" smtClean="0">
              <a:solidFill>
                <a:srgbClr val="7030A0"/>
              </a:solidFill>
              <a:latin typeface="Vindabody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Vindabody"/>
              </a:rPr>
              <a:t>(d)= 8 – 5 = 11-8=3</a:t>
            </a:r>
            <a:r>
              <a:rPr lang="bn-IN" sz="2000" b="1" dirty="0" smtClean="0">
                <a:solidFill>
                  <a:srgbClr val="7030A0"/>
                </a:solidFill>
                <a:latin typeface="Vindabody"/>
              </a:rPr>
              <a:t>,</a:t>
            </a:r>
          </a:p>
          <a:p>
            <a:r>
              <a:rPr lang="bn-IN" sz="2000" b="1" dirty="0" smtClean="0">
                <a:solidFill>
                  <a:srgbClr val="7030A0"/>
                </a:solidFill>
                <a:latin typeface="Vindabody"/>
                <a:ea typeface="Microsoft JhengHei UI" panose="020B0604030504040204" pitchFamily="34" charset="-120"/>
              </a:rPr>
              <a:t>∴ এটি একটি সমান্তর ধারা। </a:t>
            </a:r>
            <a:endParaRPr lang="en-US" sz="2000" b="1" dirty="0">
              <a:solidFill>
                <a:srgbClr val="7030A0"/>
              </a:solidFill>
              <a:latin typeface="Vindabody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072668"/>
              </p:ext>
            </p:extLst>
          </p:nvPr>
        </p:nvGraphicFramePr>
        <p:xfrm>
          <a:off x="516193" y="4630918"/>
          <a:ext cx="33921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33">
                  <a:extLst>
                    <a:ext uri="{9D8B030D-6E8A-4147-A177-3AD203B41FA5}">
                      <a16:colId xmlns:a16="http://schemas.microsoft.com/office/drawing/2014/main" val="1815118189"/>
                    </a:ext>
                  </a:extLst>
                </a:gridCol>
                <a:gridCol w="789041">
                  <a:extLst>
                    <a:ext uri="{9D8B030D-6E8A-4147-A177-3AD203B41FA5}">
                      <a16:colId xmlns:a16="http://schemas.microsoft.com/office/drawing/2014/main" val="1454621105"/>
                    </a:ext>
                  </a:extLst>
                </a:gridCol>
                <a:gridCol w="907025">
                  <a:extLst>
                    <a:ext uri="{9D8B030D-6E8A-4147-A177-3AD203B41FA5}">
                      <a16:colId xmlns:a16="http://schemas.microsoft.com/office/drawing/2014/main" val="1881938297"/>
                    </a:ext>
                  </a:extLst>
                </a:gridCol>
                <a:gridCol w="848033">
                  <a:extLst>
                    <a:ext uri="{9D8B030D-6E8A-4147-A177-3AD203B41FA5}">
                      <a16:colId xmlns:a16="http://schemas.microsoft.com/office/drawing/2014/main" val="2709292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 5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   8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  11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 14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655615"/>
                  </a:ext>
                </a:extLst>
              </a:tr>
            </a:tbl>
          </a:graphicData>
        </a:graphic>
      </p:graphicFrame>
      <p:sp>
        <p:nvSpPr>
          <p:cNvPr id="15" name="Block Arc 14"/>
          <p:cNvSpPr/>
          <p:nvPr/>
        </p:nvSpPr>
        <p:spPr>
          <a:xfrm>
            <a:off x="897194" y="3746076"/>
            <a:ext cx="843117" cy="1602285"/>
          </a:xfrm>
          <a:prstGeom prst="blockArc">
            <a:avLst>
              <a:gd name="adj1" fmla="val 10800000"/>
              <a:gd name="adj2" fmla="val 21470339"/>
              <a:gd name="adj3" fmla="val 4278"/>
            </a:avLst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lock Arc 15"/>
          <p:cNvSpPr/>
          <p:nvPr/>
        </p:nvSpPr>
        <p:spPr>
          <a:xfrm>
            <a:off x="1769807" y="3716525"/>
            <a:ext cx="920543" cy="1627047"/>
          </a:xfrm>
          <a:prstGeom prst="blockArc">
            <a:avLst>
              <a:gd name="adj1" fmla="val 10538169"/>
              <a:gd name="adj2" fmla="val 21470339"/>
              <a:gd name="adj3" fmla="val 4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>
            <a:off x="2740737" y="3741287"/>
            <a:ext cx="843117" cy="1602285"/>
          </a:xfrm>
          <a:prstGeom prst="blockArc">
            <a:avLst>
              <a:gd name="adj1" fmla="val 10800000"/>
              <a:gd name="adj2" fmla="val 21470339"/>
              <a:gd name="adj3" fmla="val 4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781204"/>
              </p:ext>
            </p:extLst>
          </p:nvPr>
        </p:nvGraphicFramePr>
        <p:xfrm>
          <a:off x="-6978" y="3274144"/>
          <a:ext cx="3679326" cy="39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612">
                  <a:extLst>
                    <a:ext uri="{9D8B030D-6E8A-4147-A177-3AD203B41FA5}">
                      <a16:colId xmlns:a16="http://schemas.microsoft.com/office/drawing/2014/main" val="4181062027"/>
                    </a:ext>
                  </a:extLst>
                </a:gridCol>
                <a:gridCol w="853350">
                  <a:extLst>
                    <a:ext uri="{9D8B030D-6E8A-4147-A177-3AD203B41FA5}">
                      <a16:colId xmlns:a16="http://schemas.microsoft.com/office/drawing/2014/main" val="1077313686"/>
                    </a:ext>
                  </a:extLst>
                </a:gridCol>
                <a:gridCol w="938532">
                  <a:extLst>
                    <a:ext uri="{9D8B030D-6E8A-4147-A177-3AD203B41FA5}">
                      <a16:colId xmlns:a16="http://schemas.microsoft.com/office/drawing/2014/main" val="1146706392"/>
                    </a:ext>
                  </a:extLst>
                </a:gridCol>
                <a:gridCol w="919832">
                  <a:extLst>
                    <a:ext uri="{9D8B030D-6E8A-4147-A177-3AD203B41FA5}">
                      <a16:colId xmlns:a16="http://schemas.microsoft.com/office/drawing/2014/main" val="3117544884"/>
                    </a:ext>
                  </a:extLst>
                </a:gridCol>
              </a:tblGrid>
              <a:tr h="39604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পার্থক্য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   </a:t>
                      </a:r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266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9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8710" y="6492875"/>
            <a:ext cx="11636477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Bipul</a:t>
            </a:r>
            <a:r>
              <a:rPr lang="en-US" sz="2000" b="1" dirty="0" smtClean="0">
                <a:solidFill>
                  <a:srgbClr val="00B050"/>
                </a:solidFill>
              </a:rPr>
              <a:t> Sarkar -</a:t>
            </a:r>
            <a:r>
              <a:rPr lang="en-US" sz="2000" b="1" dirty="0" err="1" smtClean="0">
                <a:solidFill>
                  <a:srgbClr val="00B050"/>
                </a:solidFill>
              </a:rPr>
              <a:t>Atmool</a:t>
            </a:r>
            <a:r>
              <a:rPr lang="en-US" sz="2000" b="1" dirty="0" smtClean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B050"/>
                </a:solidFill>
              </a:rPr>
              <a:t>Shibgonj-Bogura</a:t>
            </a:r>
            <a:r>
              <a:rPr lang="en-US" sz="2000" b="1" dirty="0" smtClean="0">
                <a:solidFill>
                  <a:srgbClr val="00B050"/>
                </a:solidFill>
              </a:rPr>
              <a:t> - 01730169555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0"/>
            <a:ext cx="4267200" cy="923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8930" y="2062543"/>
                <a:ext cx="1117927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 smtClean="0">
                    <a:solidFill>
                      <a:srgbClr val="00B050"/>
                    </a:solidFill>
                    <a:latin typeface="Vindabody"/>
                    <a:cs typeface="NikoshBAN" panose="02000000000000000000" pitchFamily="2" charset="0"/>
                  </a:rPr>
                  <a:t>উদাহরণঃ</a:t>
                </a:r>
                <a:r>
                  <a:rPr lang="en-US" sz="4000" b="1" dirty="0" smtClean="0">
                    <a:solidFill>
                      <a:srgbClr val="00B050"/>
                    </a:solidFill>
                    <a:latin typeface="Vindabody"/>
                    <a:cs typeface="NikoshBAN" panose="02000000000000000000" pitchFamily="2" charset="0"/>
                  </a:rPr>
                  <a:t> ৪।</a:t>
                </a:r>
              </a:p>
              <a:p>
                <a14:m>
                  <m:oMath xmlns:m="http://schemas.openxmlformats.org/officeDocument/2006/math">
                    <m:r>
                      <a:rPr lang="en-US" sz="40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40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40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0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40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  − − −  −−</m:t>
                    </m:r>
                    <m:r>
                      <a:rPr lang="en-US" sz="4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+</m:t>
                    </m:r>
                    <m:r>
                      <a:rPr lang="en-US" sz="4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𝟗𝟗</m:t>
                    </m:r>
                    <m:r>
                      <a:rPr lang="en-US" sz="4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rgbClr val="0070C0"/>
                    </a:solidFill>
                    <a:latin typeface="Vindabody"/>
                    <a:cs typeface="NikoshBAN" panose="02000000000000000000" pitchFamily="2" charset="0"/>
                  </a:rPr>
                  <a:t> কত 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30" y="2062543"/>
                <a:ext cx="11179278" cy="1323439"/>
              </a:xfrm>
              <a:prstGeom prst="rect">
                <a:avLst/>
              </a:prstGeom>
              <a:blipFill>
                <a:blip r:embed="rId3"/>
                <a:stretch>
                  <a:fillRect l="-1908" t="-7373" b="-19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48481" y="3924435"/>
            <a:ext cx="106188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উদাহরণ </a:t>
            </a:r>
            <a:r>
              <a:rPr lang="bn-IN" sz="3600" dirty="0" smtClean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5 .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7</a:t>
            </a:r>
            <a:r>
              <a:rPr lang="bn-IN" sz="3600" dirty="0" smtClean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+</a:t>
            </a:r>
            <a:r>
              <a:rPr lang="bn-IN" sz="3600" dirty="0" smtClean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12</a:t>
            </a:r>
            <a:r>
              <a:rPr lang="bn-IN" sz="3600" dirty="0" smtClean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+</a:t>
            </a:r>
            <a:r>
              <a:rPr lang="bn-IN" sz="3600" dirty="0" smtClean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17</a:t>
            </a:r>
            <a:r>
              <a:rPr lang="bn-IN" sz="3600" dirty="0" smtClean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+…………………….. </a:t>
            </a:r>
            <a:r>
              <a:rPr lang="bn-IN" sz="3600" dirty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ধারাটির </a:t>
            </a:r>
            <a:r>
              <a:rPr lang="en-US" sz="3600" dirty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30 </a:t>
            </a:r>
            <a:r>
              <a:rPr lang="bn-IN" sz="3600" dirty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টি </a:t>
            </a:r>
            <a:endParaRPr lang="bn-IN" sz="3600" dirty="0" smtClean="0">
              <a:solidFill>
                <a:srgbClr val="0070C0"/>
              </a:solidFill>
              <a:latin typeface="Vindabody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                                                 পদের </a:t>
            </a:r>
            <a:r>
              <a:rPr lang="bn-IN" sz="3600" dirty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সমষ্টি </a:t>
            </a:r>
            <a:r>
              <a:rPr lang="en-US" sz="3600" dirty="0" err="1" smtClean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কত</a:t>
            </a:r>
            <a:r>
              <a:rPr lang="bn-IN" sz="3600" dirty="0" smtClean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?</a:t>
            </a:r>
            <a:r>
              <a:rPr lang="bn-IN" sz="3600" dirty="0" smtClean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0070C0"/>
              </a:solidFill>
              <a:latin typeface="Vindabody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50"/>
                    </a:solidFill>
                    <a:latin typeface="Vindabody"/>
                    <a:cs typeface="NikoshBAN" panose="02000000000000000000" pitchFamily="2" charset="0"/>
                  </a:rPr>
                  <a:t>উদাহরণ</a:t>
                </a:r>
                <a:r>
                  <a:rPr lang="en-US" sz="3600" b="1" dirty="0">
                    <a:solidFill>
                      <a:srgbClr val="00B050"/>
                    </a:solidFill>
                    <a:latin typeface="Vindabody"/>
                    <a:cs typeface="NikoshBAN" panose="02000000000000000000" pitchFamily="2" charset="0"/>
                  </a:rPr>
                  <a:t>ঃ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Vindabody"/>
                    <a:cs typeface="NikoshBAN" panose="02000000000000000000" pitchFamily="2" charset="0"/>
                  </a:rPr>
                  <a:t>৪।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8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2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  − − −  −−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+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𝟗𝟗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Vindabody"/>
                    <a:cs typeface="NikoshBAN" panose="02000000000000000000" pitchFamily="2" charset="0"/>
                  </a:rPr>
                  <a:t> কত ?</a:t>
                </a:r>
                <a:endParaRPr lang="en-US" sz="2800" b="1" dirty="0">
                  <a:solidFill>
                    <a:srgbClr val="0070C0"/>
                  </a:solidFill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46331"/>
              </a:xfrm>
              <a:prstGeom prst="rect">
                <a:avLst/>
              </a:prstGeom>
              <a:blipFill>
                <a:blip r:embed="rId2"/>
                <a:stretch>
                  <a:fillRect l="-1500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404" y="669059"/>
            <a:ext cx="1868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8782" y="691787"/>
            <a:ext cx="9492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n সংখ্যক স্বাভাবিক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 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32982" y="6138489"/>
            <a:ext cx="298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922584" y="2029761"/>
                <a:ext cx="6799617" cy="793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bn-IN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আমরা</m:t>
                          </m:r>
                          <m:r>
                            <a:rPr lang="bn-IN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bn-IN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জানি</m:t>
                          </m:r>
                          <m:r>
                            <a:rPr lang="bn-IN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,</m:t>
                          </m:r>
                          <m:r>
                            <a:rPr lang="bn-IN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সংখ্যক</m:t>
                          </m:r>
                          <m:r>
                            <a:rPr lang="bn-IN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bn-IN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স্বাভাবিক</m:t>
                          </m:r>
                          <m:r>
                            <a:rPr lang="bn-IN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bn-IN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সংখ্যার</m:t>
                          </m:r>
                          <m:r>
                            <a:rPr lang="bn-IN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bn-IN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সমষ্টি</m:t>
                          </m:r>
                          <m:r>
                            <a:rPr lang="en-US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∴</m:t>
                          </m:r>
                          <m:r>
                            <a:rPr lang="en-US" sz="2400" b="1" i="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𝐬</m:t>
                          </m:r>
                        </m:e>
                        <m:sub>
                          <m:r>
                            <a:rPr lang="en-US" sz="2400" b="1" i="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𝐧</m:t>
                          </m:r>
                        </m:sub>
                      </m:sSub>
                      <m:r>
                        <a:rPr lang="en-US" sz="24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  <m:r>
                            <a:rPr lang="en-US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  <m:r>
                            <a:rPr lang="en-US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  <m:r>
                            <a:rPr lang="en-US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84" y="2029761"/>
                <a:ext cx="6799617" cy="793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63209" y="1382490"/>
            <a:ext cx="3911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পদসংখ্যা n =</a:t>
            </a:r>
            <a:endParaRPr lang="en-US" sz="4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637024" y="2782312"/>
                <a:ext cx="3394071" cy="1260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𝟗𝟗</m:t>
                          </m:r>
                          <m:r>
                            <a:rPr lang="en-US" sz="4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4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𝟗𝟗</m:t>
                          </m:r>
                          <m:r>
                            <a:rPr lang="en-US" sz="4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4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  <m:r>
                            <a:rPr lang="en-US" sz="4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num>
                        <m:den>
                          <m:r>
                            <a:rPr lang="en-US" sz="4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24" y="2782312"/>
                <a:ext cx="3394071" cy="12608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858238" y="4043170"/>
                <a:ext cx="2951642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𝟗𝟗</m:t>
                          </m:r>
                          <m:r>
                            <a:rPr lang="en-US" sz="4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4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4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238" y="4043170"/>
                <a:ext cx="2951642" cy="1244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878309" y="5287998"/>
                <a:ext cx="36439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4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𝟓𝟎</m:t>
                    </m:r>
                    <m:r>
                      <a:rPr lang="bn-IN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𝑨𝒏𝒔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309" y="5287998"/>
                <a:ext cx="3643946" cy="769441"/>
              </a:xfrm>
              <a:prstGeom prst="rect">
                <a:avLst/>
              </a:prstGeom>
              <a:blipFill>
                <a:blip r:embed="rId6"/>
                <a:stretch>
                  <a:fillRect l="-6689" t="-14173" b="-37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773134" y="1440203"/>
                <a:ext cx="8402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𝟗𝟗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134" y="1440203"/>
                <a:ext cx="84029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1729" y="6356350"/>
            <a:ext cx="11887199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-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1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363755"/>
              </p:ext>
            </p:extLst>
          </p:nvPr>
        </p:nvGraphicFramePr>
        <p:xfrm>
          <a:off x="941794" y="2678798"/>
          <a:ext cx="3389670" cy="2780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934">
                  <a:extLst>
                    <a:ext uri="{9D8B030D-6E8A-4147-A177-3AD203B41FA5}">
                      <a16:colId xmlns:a16="http://schemas.microsoft.com/office/drawing/2014/main" val="3429554880"/>
                    </a:ext>
                  </a:extLst>
                </a:gridCol>
                <a:gridCol w="677934">
                  <a:extLst>
                    <a:ext uri="{9D8B030D-6E8A-4147-A177-3AD203B41FA5}">
                      <a16:colId xmlns:a16="http://schemas.microsoft.com/office/drawing/2014/main" val="685910541"/>
                    </a:ext>
                  </a:extLst>
                </a:gridCol>
                <a:gridCol w="677934">
                  <a:extLst>
                    <a:ext uri="{9D8B030D-6E8A-4147-A177-3AD203B41FA5}">
                      <a16:colId xmlns:a16="http://schemas.microsoft.com/office/drawing/2014/main" val="749650636"/>
                    </a:ext>
                  </a:extLst>
                </a:gridCol>
                <a:gridCol w="677934">
                  <a:extLst>
                    <a:ext uri="{9D8B030D-6E8A-4147-A177-3AD203B41FA5}">
                      <a16:colId xmlns:a16="http://schemas.microsoft.com/office/drawing/2014/main" val="339374101"/>
                    </a:ext>
                  </a:extLst>
                </a:gridCol>
                <a:gridCol w="677934">
                  <a:extLst>
                    <a:ext uri="{9D8B030D-6E8A-4147-A177-3AD203B41FA5}">
                      <a16:colId xmlns:a16="http://schemas.microsoft.com/office/drawing/2014/main" val="3442490851"/>
                    </a:ext>
                  </a:extLst>
                </a:gridCol>
              </a:tblGrid>
              <a:tr h="3971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66761"/>
                  </a:ext>
                </a:extLst>
              </a:tr>
              <a:tr h="3971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19200"/>
                  </a:ext>
                </a:extLst>
              </a:tr>
              <a:tr h="3971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220333"/>
                  </a:ext>
                </a:extLst>
              </a:tr>
              <a:tr h="3971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675472"/>
                  </a:ext>
                </a:extLst>
              </a:tr>
              <a:tr h="3971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425773"/>
                  </a:ext>
                </a:extLst>
              </a:tr>
              <a:tr h="3971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138872"/>
                  </a:ext>
                </a:extLst>
              </a:tr>
              <a:tr h="397197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61993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91112"/>
              </p:ext>
            </p:extLst>
          </p:nvPr>
        </p:nvGraphicFramePr>
        <p:xfrm>
          <a:off x="956191" y="5643750"/>
          <a:ext cx="3389670" cy="397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934">
                  <a:extLst>
                    <a:ext uri="{9D8B030D-6E8A-4147-A177-3AD203B41FA5}">
                      <a16:colId xmlns:a16="http://schemas.microsoft.com/office/drawing/2014/main" val="2758996606"/>
                    </a:ext>
                  </a:extLst>
                </a:gridCol>
                <a:gridCol w="677934">
                  <a:extLst>
                    <a:ext uri="{9D8B030D-6E8A-4147-A177-3AD203B41FA5}">
                      <a16:colId xmlns:a16="http://schemas.microsoft.com/office/drawing/2014/main" val="3970439158"/>
                    </a:ext>
                  </a:extLst>
                </a:gridCol>
                <a:gridCol w="677934">
                  <a:extLst>
                    <a:ext uri="{9D8B030D-6E8A-4147-A177-3AD203B41FA5}">
                      <a16:colId xmlns:a16="http://schemas.microsoft.com/office/drawing/2014/main" val="82473395"/>
                    </a:ext>
                  </a:extLst>
                </a:gridCol>
                <a:gridCol w="677934">
                  <a:extLst>
                    <a:ext uri="{9D8B030D-6E8A-4147-A177-3AD203B41FA5}">
                      <a16:colId xmlns:a16="http://schemas.microsoft.com/office/drawing/2014/main" val="167293269"/>
                    </a:ext>
                  </a:extLst>
                </a:gridCol>
                <a:gridCol w="677934">
                  <a:extLst>
                    <a:ext uri="{9D8B030D-6E8A-4147-A177-3AD203B41FA5}">
                      <a16:colId xmlns:a16="http://schemas.microsoft.com/office/drawing/2014/main" val="4198285800"/>
                    </a:ext>
                  </a:extLst>
                </a:gridCol>
              </a:tblGrid>
              <a:tr h="397197">
                <a:tc>
                  <a:txBody>
                    <a:bodyPr/>
                    <a:lstStyle/>
                    <a:p>
                      <a:r>
                        <a:rPr lang="bn-IN" baseline="0" dirty="0" smtClean="0">
                          <a:solidFill>
                            <a:srgbClr val="002060"/>
                          </a:solidFill>
                        </a:rPr>
                        <a:t>   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2060"/>
                          </a:solidFill>
                        </a:rPr>
                        <a:t>  2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2060"/>
                          </a:solidFill>
                        </a:rPr>
                        <a:t>   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2060"/>
                          </a:solidFill>
                        </a:rPr>
                        <a:t>  4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2060"/>
                          </a:solidFill>
                        </a:rPr>
                        <a:t>  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05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53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35" grpId="0"/>
      <p:bldP spid="39" grpId="0" animBg="1"/>
      <p:bldP spid="40" grpId="0"/>
      <p:bldP spid="17" grpId="0" animBg="1"/>
      <p:bldP spid="41" grpId="0" animBg="1"/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7387" y="962115"/>
                <a:ext cx="6104586" cy="4195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 প্রথম পদ </a:t>
                </a:r>
                <a:r>
                  <a:rPr lang="en-US" sz="3200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a=7</a:t>
                </a:r>
              </a:p>
              <a:p>
                <a:r>
                  <a:rPr lang="bn-IN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 অন্তর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d= </a:t>
                </a:r>
                <a:r>
                  <a:rPr lang="en-US" sz="3200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12-7=5</a:t>
                </a:r>
                <a:endParaRPr lang="bn-IN" sz="3200" dirty="0" smtClean="0">
                  <a:solidFill>
                    <a:srgbClr val="002060"/>
                  </a:solidFill>
                  <a:cs typeface="NikoshBAN" panose="02000000000000000000" pitchFamily="2" charset="0"/>
                </a:endParaRPr>
              </a:p>
              <a:p>
                <a:r>
                  <a:rPr lang="bn-IN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এটি একটি সমান্তর ধারা</a:t>
                </a:r>
                <a:r>
                  <a:rPr lang="bn-IN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en-US" sz="3200" dirty="0" smtClean="0">
                  <a:solidFill>
                    <a:srgbClr val="002060"/>
                  </a:solidFill>
                  <a:cs typeface="NikoshBAN" panose="02000000000000000000" pitchFamily="2" charset="0"/>
                </a:endParaRPr>
              </a:p>
              <a:p>
                <a:r>
                  <a:rPr lang="bn-IN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 সংখ্যা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n= </a:t>
                </a:r>
                <a:r>
                  <a:rPr lang="en-US" sz="3200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30</a:t>
                </a:r>
              </a:p>
              <a:p>
                <a:r>
                  <a:rPr lang="bn-IN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</a:t>
                </a:r>
              </a:p>
              <a:p>
                <a:r>
                  <a:rPr lang="bn-IN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 ধারার প্রথম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  <a:r>
                  <a:rPr lang="bn-IN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 পদের সমষ্টি, </a:t>
                </a:r>
              </a:p>
              <a:p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S</a:t>
                </a:r>
                <a:r>
                  <a:rPr lang="en-US" sz="3200" baseline="-25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{</a:t>
                </a:r>
                <a:r>
                  <a:rPr lang="en-US" sz="3200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2a+(n-1)d}</a:t>
                </a:r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87" y="962115"/>
                <a:ext cx="6104586" cy="4195764"/>
              </a:xfrm>
              <a:prstGeom prst="rect">
                <a:avLst/>
              </a:prstGeom>
              <a:blipFill>
                <a:blip r:embed="rId2"/>
                <a:stretch>
                  <a:fillRect l="-2495" t="-1890" b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94494" y="1591193"/>
                <a:ext cx="4893838" cy="3879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প্রশ্নমতে,</a:t>
                </a:r>
                <a:endParaRPr lang="bn-IN" sz="3600" b="1" dirty="0" smtClean="0">
                  <a:solidFill>
                    <a:srgbClr val="0070C0"/>
                  </a:solidFill>
                  <a:latin typeface="Vindabody"/>
                  <a:cs typeface="NikoshBAN" panose="02000000000000000000" pitchFamily="2" charset="0"/>
                </a:endParaRPr>
              </a:p>
              <a:p>
                <a:r>
                  <a:rPr lang="en-US" sz="3600" b="1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S</a:t>
                </a:r>
                <a:r>
                  <a:rPr lang="en-US" sz="3600" b="1" baseline="-25000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30</a:t>
                </a:r>
                <a:r>
                  <a:rPr lang="en-US" sz="3600" b="1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d>
                          <m:dPr>
                            <m:ctrlP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𝟑𝟎</m:t>
                            </m:r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𝒅</m:t>
                        </m:r>
                      </m:e>
                    </m:d>
                  </m:oMath>
                </a14:m>
                <a:endParaRPr lang="en-US" sz="3600" b="1" dirty="0">
                  <a:solidFill>
                    <a:srgbClr val="0070C0"/>
                  </a:solidFill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=15{2×7+(30-1)5}</a:t>
                </a:r>
              </a:p>
              <a:p>
                <a:r>
                  <a:rPr lang="en-US" sz="3200" b="1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	=15{14+29×5}</a:t>
                </a:r>
              </a:p>
              <a:p>
                <a:r>
                  <a:rPr lang="en-US" sz="3200" b="1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	=15{14+145}</a:t>
                </a:r>
              </a:p>
              <a:p>
                <a:r>
                  <a:rPr lang="en-US" sz="3200" b="1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	=15×159</a:t>
                </a:r>
              </a:p>
              <a:p>
                <a:r>
                  <a:rPr lang="en-US" sz="3200" b="1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	=</a:t>
                </a:r>
                <a:r>
                  <a:rPr lang="en-US" sz="3200" b="1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2385</a:t>
                </a:r>
                <a:endParaRPr lang="en-US" sz="3200" b="1" dirty="0">
                  <a:solidFill>
                    <a:srgbClr val="0070C0"/>
                  </a:solidFill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494" y="1591193"/>
                <a:ext cx="4893838" cy="3879075"/>
              </a:xfrm>
              <a:prstGeom prst="rect">
                <a:avLst/>
              </a:prstGeom>
              <a:blipFill>
                <a:blip r:embed="rId3"/>
                <a:stretch>
                  <a:fillRect l="-3861" t="-2358"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31820" y="154546"/>
            <a:ext cx="11668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7</a:t>
            </a:r>
            <a:r>
              <a:rPr lang="bn-IN" sz="32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+</a:t>
            </a:r>
            <a:r>
              <a:rPr lang="bn-IN" sz="32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12</a:t>
            </a:r>
            <a:r>
              <a:rPr lang="bn-IN" sz="32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+</a:t>
            </a:r>
            <a:r>
              <a:rPr lang="bn-IN" sz="32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17</a:t>
            </a:r>
            <a:r>
              <a:rPr lang="bn-IN" sz="32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+……….. </a:t>
            </a:r>
            <a:r>
              <a:rPr lang="bn-IN" sz="3200" b="1" dirty="0">
                <a:solidFill>
                  <a:srgbClr val="002060"/>
                </a:solidFill>
                <a:cs typeface="NikoshBAN" panose="02000000000000000000" pitchFamily="2" charset="0"/>
              </a:rPr>
              <a:t>ধারাটির </a:t>
            </a:r>
            <a:r>
              <a:rPr lang="en-US" sz="3200" b="1" dirty="0">
                <a:solidFill>
                  <a:srgbClr val="002060"/>
                </a:solidFill>
                <a:cs typeface="NikoshBAN" panose="02000000000000000000" pitchFamily="2" charset="0"/>
              </a:rPr>
              <a:t>30 </a:t>
            </a:r>
            <a:r>
              <a:rPr lang="bn-IN" sz="3200" b="1" dirty="0">
                <a:solidFill>
                  <a:srgbClr val="002060"/>
                </a:solidFill>
                <a:cs typeface="NikoshBAN" panose="02000000000000000000" pitchFamily="2" charset="0"/>
              </a:rPr>
              <a:t>টি পদের সমষ্টি নির্ণয় </a:t>
            </a:r>
            <a:r>
              <a:rPr lang="bn-IN" sz="32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8975" y="15841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82748" y="5656471"/>
            <a:ext cx="611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cs typeface="NikoshBAN" panose="02000000000000000000" pitchFamily="2" charset="0"/>
              </a:rPr>
              <a:t>ধারাটির </a:t>
            </a:r>
            <a:r>
              <a:rPr lang="en-US" sz="3600" b="1" dirty="0">
                <a:solidFill>
                  <a:srgbClr val="0070C0"/>
                </a:solidFill>
                <a:cs typeface="NikoshBAN" panose="02000000000000000000" pitchFamily="2" charset="0"/>
              </a:rPr>
              <a:t>30 </a:t>
            </a:r>
            <a:r>
              <a:rPr lang="bn-IN" sz="3600" b="1" dirty="0">
                <a:solidFill>
                  <a:srgbClr val="0070C0"/>
                </a:solidFill>
                <a:cs typeface="NikoshBAN" panose="02000000000000000000" pitchFamily="2" charset="0"/>
              </a:rPr>
              <a:t>টি পদের সমষ্টি = </a:t>
            </a:r>
            <a:r>
              <a:rPr lang="en-US" sz="3600" b="1" dirty="0">
                <a:solidFill>
                  <a:srgbClr val="0070C0"/>
                </a:solidFill>
                <a:cs typeface="NikoshBAN" panose="02000000000000000000" pitchFamily="2" charset="0"/>
              </a:rPr>
              <a:t>2385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build="p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 </a:t>
            </a:r>
            <a:r>
              <a:rPr lang="en-US" b="1" dirty="0">
                <a:sym typeface="Symbol"/>
              </a:rPr>
              <a:t> </a:t>
            </a:r>
            <a:endParaRPr lang="en-US" b="1" dirty="0"/>
          </a:p>
        </p:txBody>
      </p:sp>
      <p:pic>
        <p:nvPicPr>
          <p:cNvPr id="31" name="Content Placeholder 3" descr="20200214_180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571" y="161926"/>
            <a:ext cx="5962650" cy="9694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0659" y="2315497"/>
            <a:ext cx="101026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১।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13+20+27+34+…..+111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 ধারাটির পদসংখ্যা কত ? </a:t>
            </a:r>
          </a:p>
          <a:p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নিচের তথ্যের ভিত্তিতে ২-৩ নং প্রশ্নের উত্তর দাও।</a:t>
            </a:r>
          </a:p>
          <a:p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 5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+8 +11 + 14 + 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, , , ,  , ,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+62 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 একটি ধারা। </a:t>
            </a:r>
          </a:p>
          <a:p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২। ধারাটি কি ধরণের ?</a:t>
            </a:r>
          </a:p>
          <a:p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৩। ধারাটির 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19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 তম পদ কত ?</a:t>
            </a:r>
          </a:p>
          <a:p>
            <a:r>
              <a:rPr lang="bn-IN" sz="2400" b="1" dirty="0">
                <a:solidFill>
                  <a:srgbClr val="0070C0"/>
                </a:solidFill>
                <a:latin typeface="Vindabody"/>
              </a:rPr>
              <a:t>নিচের তথ্যের ভিত্তিতে 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৪-৫ </a:t>
            </a:r>
            <a:r>
              <a:rPr lang="bn-IN" sz="2400" b="1" dirty="0">
                <a:solidFill>
                  <a:srgbClr val="0070C0"/>
                </a:solidFill>
                <a:latin typeface="Vindabody"/>
              </a:rPr>
              <a:t>নং প্রশ্নের উত্তর দাও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।</a:t>
            </a:r>
            <a:endParaRPr lang="en-US" sz="2400" b="1" dirty="0" smtClean="0">
              <a:solidFill>
                <a:srgbClr val="0070C0"/>
              </a:solidFill>
              <a:latin typeface="Vindabody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7 + 13 + 19 </a:t>
            </a:r>
            <a:r>
              <a:rPr lang="en-US" sz="2400" b="1" dirty="0">
                <a:solidFill>
                  <a:srgbClr val="0070C0"/>
                </a:solidFill>
                <a:latin typeface="Vindabody"/>
              </a:rPr>
              <a:t>+ 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25 </a:t>
            </a:r>
            <a:r>
              <a:rPr lang="en-US" sz="2400" b="1" dirty="0">
                <a:solidFill>
                  <a:srgbClr val="0070C0"/>
                </a:solidFill>
                <a:latin typeface="Vindabody"/>
              </a:rPr>
              <a:t>+ </a:t>
            </a:r>
            <a:r>
              <a:rPr lang="bn-IN" sz="2400" b="1" dirty="0">
                <a:solidFill>
                  <a:srgbClr val="0070C0"/>
                </a:solidFill>
                <a:latin typeface="Vindabody"/>
              </a:rPr>
              <a:t>, , , ,  , 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,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bn-IN" sz="2400" b="1" dirty="0">
                <a:solidFill>
                  <a:srgbClr val="0070C0"/>
                </a:solidFill>
                <a:latin typeface="Vindabody"/>
              </a:rPr>
              <a:t>একটি ধারা। </a:t>
            </a:r>
            <a:endParaRPr lang="bn-IN" sz="2400" b="1" dirty="0" smtClean="0">
              <a:solidFill>
                <a:srgbClr val="0070C0"/>
              </a:solidFill>
              <a:latin typeface="Vindabody"/>
            </a:endParaRPr>
          </a:p>
          <a:p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৪। ধারাটির 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15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 তম পদ কত ?</a:t>
            </a:r>
          </a:p>
          <a:p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৫ । ধারাটির প্রথম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20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 টি পদের সমষ্টি কত ?</a:t>
            </a:r>
          </a:p>
          <a:p>
            <a:endParaRPr lang="en-US" sz="2400" b="1" dirty="0">
              <a:solidFill>
                <a:srgbClr val="0070C0"/>
              </a:solidFill>
              <a:latin typeface="Vindabody"/>
            </a:endParaRPr>
          </a:p>
        </p:txBody>
      </p:sp>
    </p:spTree>
    <p:extLst>
      <p:ext uri="{BB962C8B-B14F-4D97-AF65-F5344CB8AC3E}">
        <p14:creationId xmlns:p14="http://schemas.microsoft.com/office/powerpoint/2010/main" val="337492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শিক্ষ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1001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209800"/>
            <a:ext cx="2438400" cy="32627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133600" y="2209801"/>
          <a:ext cx="5105400" cy="329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415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বিপুল</a:t>
                      </a:r>
                      <a:r>
                        <a:rPr lang="en-US" sz="36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r>
                        <a:rPr lang="en-US" sz="36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</a:t>
                      </a:r>
                      <a:r>
                        <a:rPr lang="en-US" sz="36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232C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232CC"/>
                          </a:solidFill>
                        </a:rPr>
                        <a:t>                              </a:t>
                      </a:r>
                      <a:r>
                        <a:rPr lang="en-US" dirty="0" err="1" smtClean="0">
                          <a:solidFill>
                            <a:srgbClr val="0232CC"/>
                          </a:solidFill>
                        </a:rPr>
                        <a:t>সহকারী</a:t>
                      </a:r>
                      <a:r>
                        <a:rPr lang="en-US" baseline="0" dirty="0" smtClean="0">
                          <a:solidFill>
                            <a:srgbClr val="0232CC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232CC"/>
                          </a:solidFill>
                        </a:rPr>
                        <a:t>শিক্ষক</a:t>
                      </a:r>
                      <a:r>
                        <a:rPr lang="en-US" baseline="0" dirty="0" smtClean="0">
                          <a:solidFill>
                            <a:srgbClr val="0232CC"/>
                          </a:solidFill>
                        </a:rPr>
                        <a:t> (</a:t>
                      </a:r>
                      <a:r>
                        <a:rPr lang="en-US" baseline="0" dirty="0" err="1" smtClean="0">
                          <a:solidFill>
                            <a:srgbClr val="0232CC"/>
                          </a:solidFill>
                        </a:rPr>
                        <a:t>গণিত</a:t>
                      </a:r>
                      <a:r>
                        <a:rPr lang="en-US" baseline="0" dirty="0" smtClean="0">
                          <a:solidFill>
                            <a:srgbClr val="0232CC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232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4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আটমূল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দ্বি-মূখী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শিবগঞ্জ-বগুড়া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Mobail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01730169555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Email: bipulsarkar1977@gmail.com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1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3835" y="3384317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7696200" y="6411247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pPr/>
              <a:t>6/30/2020 10:34:31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28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1066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 rot="18957647" flipH="1">
            <a:off x="1241799" y="1312440"/>
            <a:ext cx="12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81200" y="1600200"/>
            <a:ext cx="9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  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19" y="178119"/>
            <a:ext cx="6400800" cy="145732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724400" y="3124201"/>
            <a:ext cx="82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07552" y="1219201"/>
            <a:ext cx="90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05400" y="1066801"/>
            <a:ext cx="90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724400" y="2057401"/>
            <a:ext cx="103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2635" y="21228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753600" y="47961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13BD"/>
                </a:solidFill>
              </a:rPr>
              <a:t>    </a:t>
            </a:r>
            <a:r>
              <a:rPr lang="bn-IN" sz="2400" b="1" dirty="0">
                <a:solidFill>
                  <a:srgbClr val="1313BD"/>
                </a:solidFill>
              </a:rPr>
              <a:t>  </a:t>
            </a:r>
            <a:endParaRPr lang="en-US" sz="2400" b="1" dirty="0">
              <a:solidFill>
                <a:srgbClr val="1313B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61299" y="495469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13BD"/>
                </a:solidFill>
              </a:rPr>
              <a:t>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57968" y="499906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13BD"/>
                </a:solidFill>
              </a:rPr>
              <a:t>  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2510" y="1772612"/>
            <a:ext cx="110612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উদাহরণঃ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৬।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রশিদ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তার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বেতন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থেকে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প্রথম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মাসে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1200 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টাকা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সঞ্চয়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করেন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এবং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পরবর্তী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প্রতিমাসে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এর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পূর্ববর্তী</a:t>
            </a:r>
            <a:r>
              <a:rPr lang="en-US" sz="2400" b="1" dirty="0">
                <a:solidFill>
                  <a:srgbClr val="0070C0"/>
                </a:solidFill>
                <a:latin typeface="Vindabody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মাসের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তুলনায়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টাকা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100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বেশি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সঞ্চয়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করেন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।</a:t>
            </a:r>
          </a:p>
          <a:p>
            <a:endParaRPr lang="en-US" sz="2400" b="1" dirty="0" smtClean="0">
              <a:solidFill>
                <a:srgbClr val="00B050"/>
              </a:solidFill>
              <a:latin typeface="Vindabody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Vindabody"/>
              </a:rPr>
              <a:t>ক) </a:t>
            </a:r>
            <a:r>
              <a:rPr lang="en-US" sz="2400" b="1" dirty="0" err="1" smtClean="0">
                <a:solidFill>
                  <a:srgbClr val="002060"/>
                </a:solidFill>
                <a:latin typeface="Vindabody"/>
              </a:rPr>
              <a:t>সমস্যাটিকে</a:t>
            </a:r>
            <a:r>
              <a:rPr lang="en-US" sz="2400" b="1" dirty="0" smtClean="0">
                <a:solidFill>
                  <a:srgbClr val="002060"/>
                </a:solidFill>
                <a:latin typeface="Vindabody"/>
              </a:rPr>
              <a:t> n </a:t>
            </a:r>
            <a:r>
              <a:rPr lang="en-US" sz="2400" b="1" dirty="0" err="1" smtClean="0">
                <a:solidFill>
                  <a:srgbClr val="002060"/>
                </a:solidFill>
                <a:latin typeface="Vindabody"/>
              </a:rPr>
              <a:t>সংখ্যক</a:t>
            </a:r>
            <a:r>
              <a:rPr lang="en-US" sz="2400" b="1" dirty="0" smtClean="0">
                <a:solidFill>
                  <a:srgbClr val="00206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Vindabody"/>
              </a:rPr>
              <a:t>পদ</a:t>
            </a:r>
            <a:r>
              <a:rPr lang="en-US" sz="2400" b="1" dirty="0" smtClean="0">
                <a:solidFill>
                  <a:srgbClr val="00206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Vindabody"/>
              </a:rPr>
              <a:t>পর্যন্ত</a:t>
            </a:r>
            <a:r>
              <a:rPr lang="en-US" sz="2400" b="1" dirty="0" smtClean="0">
                <a:solidFill>
                  <a:srgbClr val="00206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Vindabody"/>
              </a:rPr>
              <a:t>ধারায়</a:t>
            </a:r>
            <a:r>
              <a:rPr lang="en-US" sz="2400" b="1" dirty="0" smtClean="0">
                <a:solidFill>
                  <a:srgbClr val="00206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Vindabody"/>
              </a:rPr>
              <a:t>প্রকাশ</a:t>
            </a:r>
            <a:r>
              <a:rPr lang="en-US" sz="2400" b="1" dirty="0" smtClean="0">
                <a:solidFill>
                  <a:srgbClr val="00206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Vindabody"/>
              </a:rPr>
              <a:t>কর</a:t>
            </a:r>
            <a:r>
              <a:rPr lang="en-US" sz="2400" b="1" dirty="0" smtClean="0">
                <a:solidFill>
                  <a:srgbClr val="002060"/>
                </a:solidFill>
                <a:latin typeface="Vindabody"/>
              </a:rPr>
              <a:t> ।</a:t>
            </a:r>
          </a:p>
          <a:p>
            <a:endParaRPr lang="en-US" sz="2400" b="1" dirty="0" smtClean="0">
              <a:solidFill>
                <a:srgbClr val="002060"/>
              </a:solidFill>
              <a:latin typeface="Vindabody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Vindabody"/>
              </a:rPr>
              <a:t>খ) </a:t>
            </a:r>
            <a:r>
              <a:rPr lang="en-US" sz="2400" b="1" dirty="0" err="1" smtClean="0">
                <a:solidFill>
                  <a:srgbClr val="00B050"/>
                </a:solidFill>
                <a:latin typeface="Vindabody"/>
              </a:rPr>
              <a:t>তিনি</a:t>
            </a:r>
            <a:r>
              <a:rPr lang="en-US" sz="2400" b="1" dirty="0" smtClean="0">
                <a:solidFill>
                  <a:srgbClr val="00B050"/>
                </a:solidFill>
                <a:latin typeface="Vindabody"/>
              </a:rPr>
              <a:t> 18 </a:t>
            </a:r>
            <a:r>
              <a:rPr lang="en-US" sz="2400" b="1" dirty="0" err="1" smtClean="0">
                <a:solidFill>
                  <a:srgbClr val="00B050"/>
                </a:solidFill>
                <a:latin typeface="Vindabody"/>
              </a:rPr>
              <a:t>তম</a:t>
            </a:r>
            <a:r>
              <a:rPr lang="en-US" sz="2400" b="1" dirty="0" smtClean="0">
                <a:solidFill>
                  <a:srgbClr val="00B05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Vindabody"/>
              </a:rPr>
              <a:t>মাসে</a:t>
            </a:r>
            <a:r>
              <a:rPr lang="en-US" sz="2400" b="1" dirty="0" smtClean="0">
                <a:solidFill>
                  <a:srgbClr val="00B05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Vindabody"/>
              </a:rPr>
              <a:t>কত</a:t>
            </a:r>
            <a:r>
              <a:rPr lang="en-US" sz="2400" b="1" dirty="0" smtClean="0">
                <a:solidFill>
                  <a:srgbClr val="00B05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Vindabody"/>
              </a:rPr>
              <a:t>টাকা</a:t>
            </a:r>
            <a:r>
              <a:rPr lang="en-US" sz="2400" b="1" dirty="0" smtClean="0">
                <a:solidFill>
                  <a:srgbClr val="00B05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Vindabody"/>
              </a:rPr>
              <a:t>এবং</a:t>
            </a:r>
            <a:r>
              <a:rPr lang="en-US" sz="2400" b="1" dirty="0" smtClean="0">
                <a:solidFill>
                  <a:srgbClr val="00B05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Vindabody"/>
              </a:rPr>
              <a:t>প্রথম</a:t>
            </a:r>
            <a:r>
              <a:rPr lang="en-US" sz="2400" b="1" dirty="0" smtClean="0">
                <a:solidFill>
                  <a:srgbClr val="00B050"/>
                </a:solidFill>
                <a:latin typeface="Vindabody"/>
              </a:rPr>
              <a:t>  18 </a:t>
            </a:r>
            <a:r>
              <a:rPr lang="en-US" sz="2400" b="1" dirty="0" err="1" smtClean="0">
                <a:solidFill>
                  <a:srgbClr val="00B050"/>
                </a:solidFill>
                <a:latin typeface="Vindabody"/>
              </a:rPr>
              <a:t>মাসে</a:t>
            </a:r>
            <a:r>
              <a:rPr lang="en-US" sz="2400" b="1" dirty="0" smtClean="0">
                <a:solidFill>
                  <a:srgbClr val="00B05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Vindabody"/>
              </a:rPr>
              <a:t>মোট</a:t>
            </a:r>
            <a:r>
              <a:rPr lang="en-US" sz="2400" b="1" dirty="0" smtClean="0">
                <a:solidFill>
                  <a:srgbClr val="00B05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Vindabody"/>
              </a:rPr>
              <a:t>কত</a:t>
            </a:r>
            <a:r>
              <a:rPr lang="en-US" sz="2400" b="1" dirty="0" smtClean="0">
                <a:solidFill>
                  <a:srgbClr val="00B05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Vindabody"/>
              </a:rPr>
              <a:t>টাকা</a:t>
            </a:r>
            <a:endParaRPr lang="en-US" sz="2400" b="1" dirty="0" smtClean="0">
              <a:solidFill>
                <a:srgbClr val="00B050"/>
              </a:solidFill>
              <a:latin typeface="Vindabody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Vindabody"/>
              </a:rPr>
              <a:t>সঞ্চয়</a:t>
            </a:r>
            <a:r>
              <a:rPr lang="en-US" sz="2400" b="1" dirty="0" smtClean="0">
                <a:solidFill>
                  <a:srgbClr val="00B05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Vindabody"/>
              </a:rPr>
              <a:t>করেন</a:t>
            </a:r>
            <a:r>
              <a:rPr lang="en-US" sz="2400" b="1" dirty="0" smtClean="0">
                <a:solidFill>
                  <a:srgbClr val="00B050"/>
                </a:solidFill>
                <a:latin typeface="Vindabody"/>
              </a:rPr>
              <a:t> ?</a:t>
            </a:r>
          </a:p>
          <a:p>
            <a:endParaRPr lang="en-US" sz="2400" b="1" dirty="0" smtClean="0">
              <a:solidFill>
                <a:srgbClr val="00B050"/>
              </a:solidFill>
              <a:latin typeface="Vindabody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Vindabody"/>
              </a:rPr>
              <a:t>গ</a:t>
            </a:r>
            <a:r>
              <a:rPr lang="en-US" sz="2400" b="1" dirty="0" smtClean="0">
                <a:solidFill>
                  <a:srgbClr val="7030A0"/>
                </a:solidFill>
                <a:latin typeface="Vindabody"/>
              </a:rPr>
              <a:t>) </a:t>
            </a:r>
            <a:r>
              <a:rPr lang="en-US" sz="2400" b="1" dirty="0" err="1" smtClean="0">
                <a:solidFill>
                  <a:srgbClr val="7030A0"/>
                </a:solidFill>
                <a:latin typeface="Vindabody"/>
              </a:rPr>
              <a:t>তিনি</a:t>
            </a:r>
            <a:r>
              <a:rPr lang="en-US" sz="2400" b="1" dirty="0" smtClean="0">
                <a:solidFill>
                  <a:srgbClr val="7030A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indabody"/>
              </a:rPr>
              <a:t>কত</a:t>
            </a:r>
            <a:r>
              <a:rPr lang="en-US" sz="2400" b="1" dirty="0" smtClean="0">
                <a:solidFill>
                  <a:srgbClr val="7030A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indabody"/>
              </a:rPr>
              <a:t>বছরে</a:t>
            </a:r>
            <a:r>
              <a:rPr lang="en-US" sz="2400" b="1" dirty="0" smtClean="0">
                <a:solidFill>
                  <a:srgbClr val="7030A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indabody"/>
              </a:rPr>
              <a:t>মোট</a:t>
            </a:r>
            <a:r>
              <a:rPr lang="en-US" sz="2400" b="1" dirty="0" smtClean="0">
                <a:solidFill>
                  <a:srgbClr val="7030A0"/>
                </a:solidFill>
                <a:latin typeface="Vindabody"/>
              </a:rPr>
              <a:t> 106200  </a:t>
            </a:r>
            <a:r>
              <a:rPr lang="en-US" sz="2400" b="1" dirty="0" err="1" smtClean="0">
                <a:solidFill>
                  <a:srgbClr val="7030A0"/>
                </a:solidFill>
                <a:latin typeface="Vindabody"/>
              </a:rPr>
              <a:t>টাকা</a:t>
            </a:r>
            <a:r>
              <a:rPr lang="en-US" sz="2400" b="1" dirty="0" smtClean="0">
                <a:solidFill>
                  <a:srgbClr val="7030A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indabody"/>
              </a:rPr>
              <a:t>সঞ্চয়</a:t>
            </a:r>
            <a:r>
              <a:rPr lang="en-US" sz="2400" b="1" dirty="0" smtClean="0">
                <a:solidFill>
                  <a:srgbClr val="7030A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indabody"/>
              </a:rPr>
              <a:t>করেন</a:t>
            </a:r>
            <a:r>
              <a:rPr lang="en-US" sz="2400" b="1" dirty="0" smtClean="0">
                <a:solidFill>
                  <a:srgbClr val="7030A0"/>
                </a:solidFill>
                <a:latin typeface="Vindabody"/>
              </a:rPr>
              <a:t> ?</a:t>
            </a:r>
            <a:endParaRPr lang="en-US" sz="2400" b="1" dirty="0">
              <a:solidFill>
                <a:srgbClr val="7030A0"/>
              </a:solidFill>
              <a:latin typeface="Vindabody"/>
            </a:endParaRPr>
          </a:p>
        </p:txBody>
      </p:sp>
    </p:spTree>
    <p:extLst>
      <p:ext uri="{BB962C8B-B14F-4D97-AF65-F5344CB8AC3E}">
        <p14:creationId xmlns:p14="http://schemas.microsoft.com/office/powerpoint/2010/main" val="22746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28600"/>
            <a:ext cx="8643937" cy="6324601"/>
          </a:xfrm>
          <a:prstGeom prst="rect">
            <a:avLst/>
          </a:prstGeom>
        </p:spPr>
      </p:pic>
      <p:pic>
        <p:nvPicPr>
          <p:cNvPr id="5" name="Picture 4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301" y="5257801"/>
            <a:ext cx="51816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0214_2302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1" y="228601"/>
            <a:ext cx="6372225" cy="1457325"/>
          </a:xfrm>
          <a:prstGeom prst="rect">
            <a:avLst/>
          </a:prstGeom>
        </p:spPr>
      </p:pic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608872"/>
              </p:ext>
            </p:extLst>
          </p:nvPr>
        </p:nvGraphicFramePr>
        <p:xfrm>
          <a:off x="5751872" y="1449952"/>
          <a:ext cx="3687095" cy="356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419">
                  <a:extLst>
                    <a:ext uri="{9D8B030D-6E8A-4147-A177-3AD203B41FA5}">
                      <a16:colId xmlns:a16="http://schemas.microsoft.com/office/drawing/2014/main" val="3429554880"/>
                    </a:ext>
                  </a:extLst>
                </a:gridCol>
                <a:gridCol w="737419">
                  <a:extLst>
                    <a:ext uri="{9D8B030D-6E8A-4147-A177-3AD203B41FA5}">
                      <a16:colId xmlns:a16="http://schemas.microsoft.com/office/drawing/2014/main" val="685910541"/>
                    </a:ext>
                  </a:extLst>
                </a:gridCol>
                <a:gridCol w="737419">
                  <a:extLst>
                    <a:ext uri="{9D8B030D-6E8A-4147-A177-3AD203B41FA5}">
                      <a16:colId xmlns:a16="http://schemas.microsoft.com/office/drawing/2014/main" val="749650636"/>
                    </a:ext>
                  </a:extLst>
                </a:gridCol>
                <a:gridCol w="737419">
                  <a:extLst>
                    <a:ext uri="{9D8B030D-6E8A-4147-A177-3AD203B41FA5}">
                      <a16:colId xmlns:a16="http://schemas.microsoft.com/office/drawing/2014/main" val="339374101"/>
                    </a:ext>
                  </a:extLst>
                </a:gridCol>
                <a:gridCol w="737419">
                  <a:extLst>
                    <a:ext uri="{9D8B030D-6E8A-4147-A177-3AD203B41FA5}">
                      <a16:colId xmlns:a16="http://schemas.microsoft.com/office/drawing/2014/main" val="3442490851"/>
                    </a:ext>
                  </a:extLst>
                </a:gridCol>
              </a:tblGrid>
              <a:tr h="499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66761"/>
                  </a:ext>
                </a:extLst>
              </a:tr>
              <a:tr h="499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19200"/>
                  </a:ext>
                </a:extLst>
              </a:tr>
              <a:tr h="499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220333"/>
                  </a:ext>
                </a:extLst>
              </a:tr>
              <a:tr h="499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675472"/>
                  </a:ext>
                </a:extLst>
              </a:tr>
              <a:tr h="499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425773"/>
                  </a:ext>
                </a:extLst>
              </a:tr>
              <a:tr h="566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138872"/>
                  </a:ext>
                </a:extLst>
              </a:tr>
              <a:tr h="49933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61993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2427" y="2318977"/>
            <a:ext cx="72365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শ্রেণীঃ</a:t>
            </a:r>
            <a:r>
              <a:rPr lang="en-US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sz="32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/</a:t>
            </a:r>
            <a:r>
              <a:rPr lang="en-US" sz="32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দশম</a:t>
            </a:r>
            <a:endParaRPr lang="en-US" sz="32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     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সাধারণ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গণিত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bn-IN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</a:t>
            </a:r>
            <a:r>
              <a:rPr lang="en-US" sz="32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সমান্তর</a:t>
            </a:r>
            <a:r>
              <a:rPr lang="en-US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ধারা</a:t>
            </a:r>
            <a:r>
              <a:rPr lang="en-US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(১৩,১</a:t>
            </a:r>
            <a:r>
              <a:rPr lang="bn-IN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সময়ঃ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৫০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মিনিট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তারিখঃ</a:t>
            </a:r>
            <a:r>
              <a:rPr lang="en-US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৩০/০৬/২০২০ </a:t>
            </a:r>
            <a:r>
              <a:rPr lang="en-US" sz="32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ইং</a:t>
            </a:r>
            <a:r>
              <a:rPr lang="en-US" sz="32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273" y="6519564"/>
            <a:ext cx="11842955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Bipul</a:t>
            </a:r>
            <a:r>
              <a:rPr lang="en-US" sz="2000" b="1" dirty="0" smtClean="0">
                <a:solidFill>
                  <a:srgbClr val="0070C0"/>
                </a:solidFill>
              </a:rPr>
              <a:t> Sarkar -</a:t>
            </a:r>
            <a:r>
              <a:rPr lang="en-US" sz="2000" b="1" dirty="0" err="1" smtClean="0">
                <a:solidFill>
                  <a:srgbClr val="0070C0"/>
                </a:solidFill>
              </a:rPr>
              <a:t>Atmool</a:t>
            </a:r>
            <a:r>
              <a:rPr lang="en-US" sz="2000" b="1" dirty="0" smtClean="0">
                <a:solidFill>
                  <a:srgbClr val="0070C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70C0"/>
                </a:solidFill>
              </a:rPr>
              <a:t>Shibgonj-Bogura</a:t>
            </a:r>
            <a:r>
              <a:rPr lang="en-US" sz="2000" b="1" dirty="0" smtClean="0">
                <a:solidFill>
                  <a:srgbClr val="0070C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78250" y="1602867"/>
            <a:ext cx="383458" cy="383458"/>
          </a:xfrm>
          <a:prstGeom prst="ellipse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96733" y="1136967"/>
            <a:ext cx="383458" cy="383458"/>
          </a:xfrm>
          <a:prstGeom prst="ellipse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210430" y="1545037"/>
            <a:ext cx="383458" cy="383458"/>
          </a:xfrm>
          <a:prstGeom prst="ellipse">
            <a:avLst/>
          </a:prstGeom>
          <a:solidFill>
            <a:srgbClr val="00B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669554" y="1558512"/>
            <a:ext cx="383458" cy="383458"/>
          </a:xfrm>
          <a:prstGeom prst="ellipse">
            <a:avLst/>
          </a:prstGeom>
          <a:solidFill>
            <a:srgbClr val="0070C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693942" y="1125788"/>
            <a:ext cx="383458" cy="383458"/>
          </a:xfrm>
          <a:prstGeom prst="ellipse">
            <a:avLst/>
          </a:prstGeom>
          <a:solidFill>
            <a:srgbClr val="0070C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211043" y="1095178"/>
            <a:ext cx="383458" cy="383458"/>
          </a:xfrm>
          <a:prstGeom prst="ellipse">
            <a:avLst/>
          </a:prstGeom>
          <a:solidFill>
            <a:srgbClr val="00B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118268" y="1588605"/>
            <a:ext cx="378545" cy="383458"/>
          </a:xfrm>
          <a:prstGeom prst="ellipse">
            <a:avLst/>
          </a:prstGeom>
          <a:solidFill>
            <a:srgbClr val="0070C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610144" y="1588605"/>
            <a:ext cx="378545" cy="383458"/>
          </a:xfrm>
          <a:prstGeom prst="ellipse">
            <a:avLst/>
          </a:prstGeom>
          <a:solidFill>
            <a:srgbClr val="0070C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600843" y="1158522"/>
            <a:ext cx="378545" cy="383458"/>
          </a:xfrm>
          <a:prstGeom prst="ellipse">
            <a:avLst/>
          </a:prstGeom>
          <a:solidFill>
            <a:srgbClr val="0070C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058706" y="1136967"/>
            <a:ext cx="378545" cy="38345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056217" y="1564715"/>
            <a:ext cx="378545" cy="38345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127120" y="1151704"/>
            <a:ext cx="378545" cy="383458"/>
          </a:xfrm>
          <a:prstGeom prst="ellipse">
            <a:avLst/>
          </a:prstGeom>
          <a:solidFill>
            <a:srgbClr val="0070C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481089" y="1592817"/>
            <a:ext cx="378545" cy="383458"/>
          </a:xfrm>
          <a:prstGeom prst="ellipse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060502" y="1629908"/>
            <a:ext cx="378545" cy="32937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534031" y="1670250"/>
            <a:ext cx="378545" cy="32937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550135" y="1158522"/>
            <a:ext cx="378545" cy="3701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011597" y="1158523"/>
            <a:ext cx="378545" cy="3950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020831" y="1634611"/>
            <a:ext cx="378545" cy="32937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077524" y="1154280"/>
            <a:ext cx="378545" cy="3664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483551" y="1158522"/>
            <a:ext cx="378545" cy="383458"/>
          </a:xfrm>
          <a:prstGeom prst="ellipse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9859099" y="1567835"/>
            <a:ext cx="378545" cy="383458"/>
          </a:xfrm>
          <a:prstGeom prst="ellipse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8489909" y="1574583"/>
            <a:ext cx="378545" cy="388278"/>
          </a:xfrm>
          <a:prstGeom prst="ellipse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0" name="Oval 29"/>
          <p:cNvSpPr/>
          <p:nvPr/>
        </p:nvSpPr>
        <p:spPr>
          <a:xfrm>
            <a:off x="8940016" y="1595277"/>
            <a:ext cx="378545" cy="329377"/>
          </a:xfrm>
          <a:prstGeom prst="ellipse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8903111" y="1101217"/>
            <a:ext cx="378545" cy="430153"/>
          </a:xfrm>
          <a:prstGeom prst="ellipse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9345569" y="1106129"/>
            <a:ext cx="378545" cy="388368"/>
          </a:xfrm>
          <a:prstGeom prst="ellipse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9384904" y="1574583"/>
            <a:ext cx="378545" cy="352527"/>
          </a:xfrm>
          <a:prstGeom prst="ellipse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8470494" y="1129599"/>
            <a:ext cx="378545" cy="398195"/>
          </a:xfrm>
          <a:prstGeom prst="ellipse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9807693" y="1123333"/>
            <a:ext cx="378545" cy="383458"/>
          </a:xfrm>
          <a:prstGeom prst="ellipse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0240310" y="1099975"/>
            <a:ext cx="378545" cy="38345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0264841" y="1559842"/>
            <a:ext cx="378545" cy="38345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10</a:t>
            </a:r>
            <a:endParaRPr lang="en-US" sz="9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1011575" y="2465531"/>
            <a:ext cx="545691" cy="18435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3506643" y="2434915"/>
            <a:ext cx="587802" cy="18899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2886809" y="2475467"/>
            <a:ext cx="587802" cy="182357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5151967" y="2475467"/>
            <a:ext cx="545691" cy="184354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5806193" y="2479154"/>
            <a:ext cx="545691" cy="184354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7830903" y="2499840"/>
            <a:ext cx="545691" cy="184354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8440747" y="2489294"/>
            <a:ext cx="545691" cy="184354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6445671" y="2479159"/>
            <a:ext cx="545691" cy="184354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9765899" y="2501891"/>
            <a:ext cx="689737" cy="183617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9050591" y="2518600"/>
            <a:ext cx="689737" cy="181087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68173" y="5459699"/>
            <a:ext cx="110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থাকলে তা কী ?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0789" y="4823722"/>
            <a:ext cx="11023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 আছে। একটি নির্দিষ্ট নিয়মে চলছে। আর নিয়মটি (১ম চিত্রগুলো অনুক্রম ২য় চিত্র গুলো একটি ধারা গঠণ করে)।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Plus 61"/>
          <p:cNvSpPr/>
          <p:nvPr/>
        </p:nvSpPr>
        <p:spPr>
          <a:xfrm>
            <a:off x="1824758" y="3044805"/>
            <a:ext cx="882539" cy="878266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020831" y="3145040"/>
            <a:ext cx="882539" cy="878266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4210108" y="3086228"/>
            <a:ext cx="882539" cy="878266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b="10266"/>
          <a:stretch/>
        </p:blipFill>
        <p:spPr>
          <a:xfrm>
            <a:off x="3501897" y="51151"/>
            <a:ext cx="5112006" cy="8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0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7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9" grpId="0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21" y="227217"/>
            <a:ext cx="4505325" cy="828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5742" y="2921291"/>
            <a:ext cx="9276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002060"/>
                </a:solidFill>
              </a:rPr>
              <a:t>সমান্তর ধারা</a:t>
            </a:r>
            <a:endParaRPr lang="en-US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6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943100" y="2438400"/>
            <a:ext cx="8458200" cy="3124200"/>
          </a:xfrm>
        </p:spPr>
        <p:txBody>
          <a:bodyPr>
            <a:normAutofit/>
          </a:bodyPr>
          <a:lstStyle/>
          <a:p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- -</a:t>
            </a:r>
          </a:p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অনুক্রম কী তা বলতে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ধারার নির্দিষ্ট পদ 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পারবে। 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 ধারার সমষ্টি নির্ণয়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7" name="Picture 6" descr="20200214_2137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"/>
            <a:ext cx="73152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gular Pentagon 2"/>
          <p:cNvSpPr/>
          <p:nvPr/>
        </p:nvSpPr>
        <p:spPr>
          <a:xfrm>
            <a:off x="2787445" y="707923"/>
            <a:ext cx="383458" cy="353961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gular Pentagon 3"/>
          <p:cNvSpPr/>
          <p:nvPr/>
        </p:nvSpPr>
        <p:spPr>
          <a:xfrm>
            <a:off x="3008671" y="1034846"/>
            <a:ext cx="383458" cy="353961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gular Pentagon 4"/>
          <p:cNvSpPr/>
          <p:nvPr/>
        </p:nvSpPr>
        <p:spPr>
          <a:xfrm>
            <a:off x="2556387" y="1007807"/>
            <a:ext cx="383458" cy="353961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gular Pentagon 5"/>
          <p:cNvSpPr/>
          <p:nvPr/>
        </p:nvSpPr>
        <p:spPr>
          <a:xfrm>
            <a:off x="2325329" y="1337187"/>
            <a:ext cx="383458" cy="353961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gular Pentagon 6"/>
          <p:cNvSpPr/>
          <p:nvPr/>
        </p:nvSpPr>
        <p:spPr>
          <a:xfrm>
            <a:off x="2777613" y="1361768"/>
            <a:ext cx="383458" cy="353961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gular Pentagon 7"/>
          <p:cNvSpPr/>
          <p:nvPr/>
        </p:nvSpPr>
        <p:spPr>
          <a:xfrm>
            <a:off x="3200400" y="1388807"/>
            <a:ext cx="383458" cy="353961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8"/>
          <p:cNvSpPr/>
          <p:nvPr/>
        </p:nvSpPr>
        <p:spPr>
          <a:xfrm>
            <a:off x="3451122" y="1747683"/>
            <a:ext cx="383458" cy="353961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gular Pentagon 10"/>
          <p:cNvSpPr/>
          <p:nvPr/>
        </p:nvSpPr>
        <p:spPr>
          <a:xfrm>
            <a:off x="2976716" y="1742768"/>
            <a:ext cx="383458" cy="353961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gular Pentagon 11"/>
          <p:cNvSpPr/>
          <p:nvPr/>
        </p:nvSpPr>
        <p:spPr>
          <a:xfrm>
            <a:off x="2517058" y="1715729"/>
            <a:ext cx="383458" cy="353961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/>
        </p:nvSpPr>
        <p:spPr>
          <a:xfrm>
            <a:off x="2057400" y="1696063"/>
            <a:ext cx="383458" cy="353961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gular Pentagon 15"/>
          <p:cNvSpPr/>
          <p:nvPr/>
        </p:nvSpPr>
        <p:spPr>
          <a:xfrm>
            <a:off x="3727654" y="2127452"/>
            <a:ext cx="435078" cy="336754"/>
          </a:xfrm>
          <a:prstGeom prst="pen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gular Pentagon 16"/>
          <p:cNvSpPr/>
          <p:nvPr/>
        </p:nvSpPr>
        <p:spPr>
          <a:xfrm>
            <a:off x="3247103" y="2128683"/>
            <a:ext cx="435078" cy="336754"/>
          </a:xfrm>
          <a:prstGeom prst="pen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gular Pentagon 17"/>
          <p:cNvSpPr/>
          <p:nvPr/>
        </p:nvSpPr>
        <p:spPr>
          <a:xfrm>
            <a:off x="2748116" y="2124994"/>
            <a:ext cx="435078" cy="336754"/>
          </a:xfrm>
          <a:prstGeom prst="pen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gular Pentagon 18"/>
          <p:cNvSpPr/>
          <p:nvPr/>
        </p:nvSpPr>
        <p:spPr>
          <a:xfrm>
            <a:off x="2266949" y="2116391"/>
            <a:ext cx="435078" cy="336754"/>
          </a:xfrm>
          <a:prstGeom prst="pen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gular Pentagon 19"/>
          <p:cNvSpPr/>
          <p:nvPr/>
        </p:nvSpPr>
        <p:spPr>
          <a:xfrm>
            <a:off x="1746454" y="2096729"/>
            <a:ext cx="435078" cy="310947"/>
          </a:xfrm>
          <a:prstGeom prst="pen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gular Pentagon 20"/>
          <p:cNvSpPr/>
          <p:nvPr/>
        </p:nvSpPr>
        <p:spPr>
          <a:xfrm>
            <a:off x="1465006" y="2465428"/>
            <a:ext cx="435078" cy="336754"/>
          </a:xfrm>
          <a:prstGeom prst="pen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gular Pentagon 21"/>
          <p:cNvSpPr/>
          <p:nvPr/>
        </p:nvSpPr>
        <p:spPr>
          <a:xfrm>
            <a:off x="1963993" y="2477726"/>
            <a:ext cx="435078" cy="336754"/>
          </a:xfrm>
          <a:prstGeom prst="pen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gular Pentagon 22"/>
          <p:cNvSpPr/>
          <p:nvPr/>
        </p:nvSpPr>
        <p:spPr>
          <a:xfrm>
            <a:off x="2484488" y="2490013"/>
            <a:ext cx="435078" cy="336754"/>
          </a:xfrm>
          <a:prstGeom prst="pen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gular Pentagon 23"/>
          <p:cNvSpPr/>
          <p:nvPr/>
        </p:nvSpPr>
        <p:spPr>
          <a:xfrm>
            <a:off x="3001294" y="2508449"/>
            <a:ext cx="435078" cy="336754"/>
          </a:xfrm>
          <a:prstGeom prst="pen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gular Pentagon 24"/>
          <p:cNvSpPr/>
          <p:nvPr/>
        </p:nvSpPr>
        <p:spPr>
          <a:xfrm>
            <a:off x="3518100" y="2508449"/>
            <a:ext cx="435078" cy="336754"/>
          </a:xfrm>
          <a:prstGeom prst="pen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gular Pentagon 25"/>
          <p:cNvSpPr/>
          <p:nvPr/>
        </p:nvSpPr>
        <p:spPr>
          <a:xfrm>
            <a:off x="4031217" y="2508449"/>
            <a:ext cx="435078" cy="336754"/>
          </a:xfrm>
          <a:prstGeom prst="pen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587" y="616986"/>
            <a:ext cx="661836" cy="5161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917" y="1558416"/>
            <a:ext cx="636639" cy="4965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798" y="1979347"/>
            <a:ext cx="636639" cy="4965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798" y="2397838"/>
            <a:ext cx="636639" cy="4965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987" y="1064327"/>
            <a:ext cx="636639" cy="4965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357" y="1109827"/>
            <a:ext cx="636639" cy="4965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8653" r="3319" b="9449"/>
          <a:stretch/>
        </p:blipFill>
        <p:spPr>
          <a:xfrm>
            <a:off x="9390423" y="1167273"/>
            <a:ext cx="501445" cy="3637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8653" r="3319" b="9449"/>
          <a:stretch/>
        </p:blipFill>
        <p:spPr>
          <a:xfrm>
            <a:off x="8308259" y="1540594"/>
            <a:ext cx="545911" cy="3960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8653" r="3319" b="9449"/>
          <a:stretch/>
        </p:blipFill>
        <p:spPr>
          <a:xfrm>
            <a:off x="9362769" y="1600657"/>
            <a:ext cx="501445" cy="3637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8653" r="3319" b="9449"/>
          <a:stretch/>
        </p:blipFill>
        <p:spPr>
          <a:xfrm>
            <a:off x="9778793" y="1628156"/>
            <a:ext cx="512029" cy="3714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8653" r="3319" b="9449"/>
          <a:stretch/>
        </p:blipFill>
        <p:spPr>
          <a:xfrm>
            <a:off x="7791146" y="1555952"/>
            <a:ext cx="501445" cy="3637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8653" r="3319" b="9449"/>
          <a:stretch/>
        </p:blipFill>
        <p:spPr>
          <a:xfrm>
            <a:off x="9406795" y="2027125"/>
            <a:ext cx="501445" cy="3637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8653" r="3319" b="9449"/>
          <a:stretch/>
        </p:blipFill>
        <p:spPr>
          <a:xfrm>
            <a:off x="8287366" y="2012694"/>
            <a:ext cx="501445" cy="36379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8653" r="3319" b="9449"/>
          <a:stretch/>
        </p:blipFill>
        <p:spPr>
          <a:xfrm>
            <a:off x="7712681" y="2012694"/>
            <a:ext cx="501445" cy="3637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8653" r="3319" b="9449"/>
          <a:stretch/>
        </p:blipFill>
        <p:spPr>
          <a:xfrm>
            <a:off x="9865136" y="2054945"/>
            <a:ext cx="429543" cy="3637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8653" r="3319" b="9449"/>
          <a:stretch/>
        </p:blipFill>
        <p:spPr>
          <a:xfrm>
            <a:off x="8318396" y="2437159"/>
            <a:ext cx="501445" cy="3637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8653" r="3319" b="9449"/>
          <a:stretch/>
        </p:blipFill>
        <p:spPr>
          <a:xfrm>
            <a:off x="9406795" y="2482793"/>
            <a:ext cx="501445" cy="3637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8653" r="3319" b="9449"/>
          <a:stretch/>
        </p:blipFill>
        <p:spPr>
          <a:xfrm>
            <a:off x="9830101" y="2484793"/>
            <a:ext cx="501445" cy="3637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8653" r="3319" b="9449"/>
          <a:stretch/>
        </p:blipFill>
        <p:spPr>
          <a:xfrm>
            <a:off x="7746854" y="2494928"/>
            <a:ext cx="501445" cy="3637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8653" r="3319" b="9449"/>
          <a:stretch/>
        </p:blipFill>
        <p:spPr>
          <a:xfrm>
            <a:off x="10294202" y="2073363"/>
            <a:ext cx="501445" cy="3637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8653" r="3319" b="9449"/>
          <a:stretch/>
        </p:blipFill>
        <p:spPr>
          <a:xfrm>
            <a:off x="7170623" y="1999631"/>
            <a:ext cx="501445" cy="36379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8653" r="3319" b="9449"/>
          <a:stretch/>
        </p:blipFill>
        <p:spPr>
          <a:xfrm>
            <a:off x="7188368" y="2471579"/>
            <a:ext cx="501445" cy="36379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8653" r="3319" b="9449"/>
          <a:stretch/>
        </p:blipFill>
        <p:spPr>
          <a:xfrm>
            <a:off x="10294202" y="2497229"/>
            <a:ext cx="501445" cy="36379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8653" r="3319" b="9449"/>
          <a:stretch/>
        </p:blipFill>
        <p:spPr>
          <a:xfrm>
            <a:off x="6666648" y="2452985"/>
            <a:ext cx="501445" cy="36379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8653" r="3319" b="9449"/>
          <a:stretch/>
        </p:blipFill>
        <p:spPr>
          <a:xfrm>
            <a:off x="10822312" y="2499530"/>
            <a:ext cx="501445" cy="36379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379463" y="477109"/>
            <a:ext cx="2919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অনুক্রম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5974" y="3716594"/>
            <a:ext cx="11488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অনুক্রমঃ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কতকগুলো রাশি একটা বিশেষ নিয়মে ক্রমান্বয়ে এমনভাবে সাজানো হয় যে প্রত্যেক রাশি তার পুর্বের পদ ও পরের পদের সাথে কিভাবে সম্পর্কিত তা জানা যায়। এভাবে সাজানোরাশিগুলোর সেটকে অনুক্রম বলা হয়।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>
          <a:xfrm>
            <a:off x="235974" y="6356350"/>
            <a:ext cx="11665974" cy="365125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Bipul</a:t>
            </a:r>
            <a:r>
              <a:rPr lang="en-US" sz="2400" b="1" dirty="0" smtClean="0">
                <a:solidFill>
                  <a:srgbClr val="00B050"/>
                </a:solidFill>
              </a:rPr>
              <a:t> Sarkar -</a:t>
            </a:r>
            <a:r>
              <a:rPr lang="en-US" sz="2400" b="1" dirty="0" err="1" smtClean="0">
                <a:solidFill>
                  <a:srgbClr val="00B050"/>
                </a:solidFill>
              </a:rPr>
              <a:t>Atmool</a:t>
            </a:r>
            <a:r>
              <a:rPr lang="en-US" sz="2400" b="1" dirty="0" smtClean="0">
                <a:solidFill>
                  <a:srgbClr val="00B050"/>
                </a:solidFill>
              </a:rPr>
              <a:t> B/L High School -</a:t>
            </a:r>
            <a:r>
              <a:rPr lang="en-US" sz="2400" b="1" dirty="0" err="1" smtClean="0">
                <a:solidFill>
                  <a:srgbClr val="00B050"/>
                </a:solidFill>
              </a:rPr>
              <a:t>Shibgonj-Bogura</a:t>
            </a:r>
            <a:r>
              <a:rPr lang="en-US" sz="2400" b="1" dirty="0" smtClean="0">
                <a:solidFill>
                  <a:srgbClr val="00B050"/>
                </a:solidFill>
              </a:rPr>
              <a:t> - 01730169555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5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273" y="6519564"/>
            <a:ext cx="11842955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Bipul</a:t>
            </a:r>
            <a:r>
              <a:rPr lang="en-US" sz="2000" b="1" dirty="0" smtClean="0">
                <a:solidFill>
                  <a:srgbClr val="0070C0"/>
                </a:solidFill>
              </a:rPr>
              <a:t> Sarkar -</a:t>
            </a:r>
            <a:r>
              <a:rPr lang="en-US" sz="2000" b="1" dirty="0" err="1" smtClean="0">
                <a:solidFill>
                  <a:srgbClr val="0070C0"/>
                </a:solidFill>
              </a:rPr>
              <a:t>Atmool</a:t>
            </a:r>
            <a:r>
              <a:rPr lang="en-US" sz="2000" b="1" dirty="0" smtClean="0">
                <a:solidFill>
                  <a:srgbClr val="0070C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70C0"/>
                </a:solidFill>
              </a:rPr>
              <a:t>Shibgonj-Bogura</a:t>
            </a:r>
            <a:r>
              <a:rPr lang="en-US" sz="2000" b="1" dirty="0" smtClean="0">
                <a:solidFill>
                  <a:srgbClr val="0070C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1011575" y="2692034"/>
            <a:ext cx="593132" cy="1311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3506643" y="2692034"/>
            <a:ext cx="638904" cy="131105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2886809" y="2692034"/>
            <a:ext cx="638904" cy="13110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5151967" y="2692034"/>
            <a:ext cx="593132" cy="131105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5806193" y="2692034"/>
            <a:ext cx="593132" cy="131105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7830903" y="2692034"/>
            <a:ext cx="593132" cy="1311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8440747" y="2692034"/>
            <a:ext cx="593132" cy="131105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6445671" y="2692034"/>
            <a:ext cx="593132" cy="13110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9765899" y="2692034"/>
            <a:ext cx="749701" cy="131106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9050591" y="2692034"/>
            <a:ext cx="749701" cy="1311059"/>
          </a:xfrm>
          <a:prstGeom prst="rect">
            <a:avLst/>
          </a:prstGeom>
        </p:spPr>
      </p:pic>
      <p:sp>
        <p:nvSpPr>
          <p:cNvPr id="62" name="Plus 61"/>
          <p:cNvSpPr/>
          <p:nvPr/>
        </p:nvSpPr>
        <p:spPr>
          <a:xfrm>
            <a:off x="1401184" y="1255823"/>
            <a:ext cx="575777" cy="527552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020832" y="3232242"/>
            <a:ext cx="824062" cy="770851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4210108" y="3232242"/>
            <a:ext cx="880765" cy="712039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214111" y="1129725"/>
          <a:ext cx="1942960" cy="75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40">
                  <a:extLst>
                    <a:ext uri="{9D8B030D-6E8A-4147-A177-3AD203B41FA5}">
                      <a16:colId xmlns:a16="http://schemas.microsoft.com/office/drawing/2014/main" val="1727311253"/>
                    </a:ext>
                  </a:extLst>
                </a:gridCol>
                <a:gridCol w="485740">
                  <a:extLst>
                    <a:ext uri="{9D8B030D-6E8A-4147-A177-3AD203B41FA5}">
                      <a16:colId xmlns:a16="http://schemas.microsoft.com/office/drawing/2014/main" val="1429551701"/>
                    </a:ext>
                  </a:extLst>
                </a:gridCol>
                <a:gridCol w="485740">
                  <a:extLst>
                    <a:ext uri="{9D8B030D-6E8A-4147-A177-3AD203B41FA5}">
                      <a16:colId xmlns:a16="http://schemas.microsoft.com/office/drawing/2014/main" val="3440876316"/>
                    </a:ext>
                  </a:extLst>
                </a:gridCol>
                <a:gridCol w="485740">
                  <a:extLst>
                    <a:ext uri="{9D8B030D-6E8A-4147-A177-3AD203B41FA5}">
                      <a16:colId xmlns:a16="http://schemas.microsoft.com/office/drawing/2014/main" val="1615875855"/>
                    </a:ext>
                  </a:extLst>
                </a:gridCol>
              </a:tblGrid>
              <a:tr h="378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878271"/>
                  </a:ext>
                </a:extLst>
              </a:tr>
              <a:tr h="378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4606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708418" y="1148759"/>
          <a:ext cx="2293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47">
                  <a:extLst>
                    <a:ext uri="{9D8B030D-6E8A-4147-A177-3AD203B41FA5}">
                      <a16:colId xmlns:a16="http://schemas.microsoft.com/office/drawing/2014/main" val="2505669815"/>
                    </a:ext>
                  </a:extLst>
                </a:gridCol>
                <a:gridCol w="478147">
                  <a:extLst>
                    <a:ext uri="{9D8B030D-6E8A-4147-A177-3AD203B41FA5}">
                      <a16:colId xmlns:a16="http://schemas.microsoft.com/office/drawing/2014/main" val="1549908546"/>
                    </a:ext>
                  </a:extLst>
                </a:gridCol>
                <a:gridCol w="434264">
                  <a:extLst>
                    <a:ext uri="{9D8B030D-6E8A-4147-A177-3AD203B41FA5}">
                      <a16:colId xmlns:a16="http://schemas.microsoft.com/office/drawing/2014/main" val="1206226960"/>
                    </a:ext>
                  </a:extLst>
                </a:gridCol>
                <a:gridCol w="431362">
                  <a:extLst>
                    <a:ext uri="{9D8B030D-6E8A-4147-A177-3AD203B41FA5}">
                      <a16:colId xmlns:a16="http://schemas.microsoft.com/office/drawing/2014/main" val="41842962"/>
                    </a:ext>
                  </a:extLst>
                </a:gridCol>
                <a:gridCol w="471948">
                  <a:extLst>
                    <a:ext uri="{9D8B030D-6E8A-4147-A177-3AD203B41FA5}">
                      <a16:colId xmlns:a16="http://schemas.microsoft.com/office/drawing/2014/main" val="2821745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276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890364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4011565" y="1129727"/>
          <a:ext cx="156332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08">
                  <a:extLst>
                    <a:ext uri="{9D8B030D-6E8A-4147-A177-3AD203B41FA5}">
                      <a16:colId xmlns:a16="http://schemas.microsoft.com/office/drawing/2014/main" val="1971157926"/>
                    </a:ext>
                  </a:extLst>
                </a:gridCol>
                <a:gridCol w="521108">
                  <a:extLst>
                    <a:ext uri="{9D8B030D-6E8A-4147-A177-3AD203B41FA5}">
                      <a16:colId xmlns:a16="http://schemas.microsoft.com/office/drawing/2014/main" val="4055161890"/>
                    </a:ext>
                  </a:extLst>
                </a:gridCol>
                <a:gridCol w="521108">
                  <a:extLst>
                    <a:ext uri="{9D8B030D-6E8A-4147-A177-3AD203B41FA5}">
                      <a16:colId xmlns:a16="http://schemas.microsoft.com/office/drawing/2014/main" val="3465247138"/>
                    </a:ext>
                  </a:extLst>
                </a:gridCol>
              </a:tblGrid>
              <a:tr h="3630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754234"/>
                  </a:ext>
                </a:extLst>
              </a:tr>
              <a:tr h="3360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20786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2094273" y="1148759"/>
          <a:ext cx="10035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38">
                  <a:extLst>
                    <a:ext uri="{9D8B030D-6E8A-4147-A177-3AD203B41FA5}">
                      <a16:colId xmlns:a16="http://schemas.microsoft.com/office/drawing/2014/main" val="3418461830"/>
                    </a:ext>
                  </a:extLst>
                </a:gridCol>
                <a:gridCol w="497821">
                  <a:extLst>
                    <a:ext uri="{9D8B030D-6E8A-4147-A177-3AD203B41FA5}">
                      <a16:colId xmlns:a16="http://schemas.microsoft.com/office/drawing/2014/main" val="2500447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14679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903044" y="1129725"/>
          <a:ext cx="4841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20">
                  <a:extLst>
                    <a:ext uri="{9D8B030D-6E8A-4147-A177-3AD203B41FA5}">
                      <a16:colId xmlns:a16="http://schemas.microsoft.com/office/drawing/2014/main" val="3403899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869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484194"/>
                  </a:ext>
                </a:extLst>
              </a:tr>
            </a:tbl>
          </a:graphicData>
        </a:graphic>
      </p:graphicFrame>
      <p:sp>
        <p:nvSpPr>
          <p:cNvPr id="24" name="Plus 23"/>
          <p:cNvSpPr/>
          <p:nvPr/>
        </p:nvSpPr>
        <p:spPr>
          <a:xfrm>
            <a:off x="3216808" y="1308030"/>
            <a:ext cx="567868" cy="475345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5655215" y="1283454"/>
            <a:ext cx="567868" cy="475345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8147683" y="1312950"/>
            <a:ext cx="567868" cy="475345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1759326" y="3237355"/>
            <a:ext cx="880765" cy="712039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3044" y="4439265"/>
            <a:ext cx="1037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ধারাঃ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অনুক্রমের</a:t>
            </a:r>
            <a:r>
              <a:rPr lang="en-US" dirty="0" smtClean="0"/>
              <a:t> </a:t>
            </a:r>
            <a:r>
              <a:rPr lang="en-US" dirty="0" err="1" smtClean="0"/>
              <a:t>পদ্গুলো</a:t>
            </a:r>
            <a:r>
              <a:rPr lang="en-US" dirty="0" smtClean="0"/>
              <a:t> </a:t>
            </a:r>
            <a:r>
              <a:rPr lang="en-US" dirty="0" err="1" smtClean="0"/>
              <a:t>পরপর</a:t>
            </a:r>
            <a:r>
              <a:rPr lang="en-US" dirty="0" smtClean="0"/>
              <a:t> ( + ) </a:t>
            </a:r>
            <a:r>
              <a:rPr lang="en-US" dirty="0" err="1" smtClean="0"/>
              <a:t>চিহ্ন</a:t>
            </a:r>
            <a:r>
              <a:rPr lang="en-US" dirty="0" smtClean="0"/>
              <a:t> </a:t>
            </a:r>
            <a:r>
              <a:rPr lang="en-US" dirty="0" err="1" smtClean="0"/>
              <a:t>দ্বরা</a:t>
            </a:r>
            <a:r>
              <a:rPr lang="en-US" dirty="0" smtClean="0"/>
              <a:t> </a:t>
            </a:r>
            <a:r>
              <a:rPr lang="en-US" dirty="0" err="1" smtClean="0"/>
              <a:t>যুক্ত</a:t>
            </a:r>
            <a:r>
              <a:rPr lang="en-US" dirty="0" smtClean="0"/>
              <a:t> </a:t>
            </a:r>
            <a:r>
              <a:rPr lang="en-US" dirty="0" err="1" smtClean="0"/>
              <a:t>করলে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ধারা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1574" y="5176684"/>
            <a:ext cx="9990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 )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২)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7231" y="118295"/>
            <a:ext cx="8346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9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607" y="6492875"/>
            <a:ext cx="11842955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-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805103" y="2691617"/>
            <a:ext cx="545691" cy="12728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2887227" y="2691617"/>
            <a:ext cx="587802" cy="13316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2252635" y="2691617"/>
            <a:ext cx="587802" cy="13316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4186273" y="2684931"/>
            <a:ext cx="545691" cy="133272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4792430" y="2691617"/>
            <a:ext cx="545691" cy="13327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6590207" y="2690576"/>
            <a:ext cx="545691" cy="133273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7187499" y="2690576"/>
            <a:ext cx="545691" cy="133273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5381413" y="2690577"/>
            <a:ext cx="545691" cy="133272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8526129" y="2684042"/>
            <a:ext cx="689737" cy="133272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7784791" y="2691616"/>
            <a:ext cx="689737" cy="1332730"/>
          </a:xfrm>
          <a:prstGeom prst="rect">
            <a:avLst/>
          </a:prstGeom>
        </p:spPr>
      </p:pic>
      <p:sp>
        <p:nvSpPr>
          <p:cNvPr id="62" name="Plus 61"/>
          <p:cNvSpPr/>
          <p:nvPr/>
        </p:nvSpPr>
        <p:spPr>
          <a:xfrm>
            <a:off x="1473367" y="3205015"/>
            <a:ext cx="624363" cy="524169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" name="Plus 62"/>
          <p:cNvSpPr/>
          <p:nvPr/>
        </p:nvSpPr>
        <p:spPr>
          <a:xfrm>
            <a:off x="6059085" y="3188996"/>
            <a:ext cx="546612" cy="556206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" name="Plus 63"/>
          <p:cNvSpPr/>
          <p:nvPr/>
        </p:nvSpPr>
        <p:spPr>
          <a:xfrm>
            <a:off x="3539182" y="3205015"/>
            <a:ext cx="627473" cy="503781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Rectangle 1"/>
          <p:cNvSpPr/>
          <p:nvPr/>
        </p:nvSpPr>
        <p:spPr>
          <a:xfrm>
            <a:off x="4354639" y="110228"/>
            <a:ext cx="336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ধারা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175" y="4597711"/>
            <a:ext cx="11105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সমান্তর ধারা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: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কোনো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ধারার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যেকোনো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পদ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তার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পুর্ববর্তী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পদের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পার্থক্য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সব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সময়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সমান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হলে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,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সেই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ধারাটিকে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সমান্তর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ধারা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বলে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।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এই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ধারার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যে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কোনো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পদ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হতে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তার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পুর্ববর্তী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পদের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বিয়োগফলকে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সাধারণ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অন্তর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বল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।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একে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( d )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প্রকাশ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করা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হয়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8088" r="8612" b="7455"/>
          <a:stretch/>
        </p:blipFill>
        <p:spPr>
          <a:xfrm>
            <a:off x="756509" y="987056"/>
            <a:ext cx="510131" cy="54656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8088" r="8612" b="7455"/>
          <a:stretch/>
        </p:blipFill>
        <p:spPr>
          <a:xfrm>
            <a:off x="1824758" y="756558"/>
            <a:ext cx="510131" cy="54656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8088" r="8612" b="7455"/>
          <a:stretch/>
        </p:blipFill>
        <p:spPr>
          <a:xfrm>
            <a:off x="1842665" y="1260340"/>
            <a:ext cx="510131" cy="54656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8088" r="8612" b="7455"/>
          <a:stretch/>
        </p:blipFill>
        <p:spPr>
          <a:xfrm>
            <a:off x="2886809" y="768761"/>
            <a:ext cx="510131" cy="54656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8088" r="8612" b="7455"/>
          <a:stretch/>
        </p:blipFill>
        <p:spPr>
          <a:xfrm>
            <a:off x="2886808" y="1315330"/>
            <a:ext cx="510131" cy="54656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8088" r="8612" b="7455"/>
          <a:stretch/>
        </p:blipFill>
        <p:spPr>
          <a:xfrm>
            <a:off x="3317132" y="1058239"/>
            <a:ext cx="510131" cy="54656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8088" r="8612" b="7455"/>
          <a:stretch/>
        </p:blipFill>
        <p:spPr>
          <a:xfrm>
            <a:off x="5391033" y="903715"/>
            <a:ext cx="510131" cy="54656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8088" r="8612" b="7455"/>
          <a:stretch/>
        </p:blipFill>
        <p:spPr>
          <a:xfrm>
            <a:off x="4837581" y="1462293"/>
            <a:ext cx="510131" cy="54656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8088" r="8612" b="7455"/>
          <a:stretch/>
        </p:blipFill>
        <p:spPr>
          <a:xfrm>
            <a:off x="4816190" y="844085"/>
            <a:ext cx="510131" cy="54656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8088" r="8612" b="7455"/>
          <a:stretch/>
        </p:blipFill>
        <p:spPr>
          <a:xfrm>
            <a:off x="5424812" y="1450284"/>
            <a:ext cx="510131" cy="54656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8088" r="8612" b="7455"/>
          <a:stretch/>
        </p:blipFill>
        <p:spPr>
          <a:xfrm>
            <a:off x="6533287" y="963871"/>
            <a:ext cx="510131" cy="54656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8088" r="8612" b="7455"/>
          <a:stretch/>
        </p:blipFill>
        <p:spPr>
          <a:xfrm>
            <a:off x="6496667" y="1500587"/>
            <a:ext cx="510131" cy="546569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8088" r="8612" b="7455"/>
          <a:stretch/>
        </p:blipFill>
        <p:spPr>
          <a:xfrm>
            <a:off x="7139944" y="1006403"/>
            <a:ext cx="510131" cy="5465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8088" r="8612" b="7455"/>
          <a:stretch/>
        </p:blipFill>
        <p:spPr>
          <a:xfrm>
            <a:off x="7083898" y="1533624"/>
            <a:ext cx="510131" cy="54656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8088" r="8612" b="7455"/>
          <a:stretch/>
        </p:blipFill>
        <p:spPr>
          <a:xfrm>
            <a:off x="7625347" y="1317613"/>
            <a:ext cx="510131" cy="54656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48669" y="3986034"/>
            <a:ext cx="841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sz="2400" dirty="0" smtClean="0"/>
              <a:t>3</a:t>
            </a:r>
            <a:r>
              <a:rPr lang="en-US" sz="2400" dirty="0" smtClean="0"/>
              <a:t> + 6 + 9 +12 .  .  .  .  .  .  .  .  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1011574" y="1996853"/>
            <a:ext cx="617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1 + 2 +3 + 4 + 5. .  .  . . . . . . . … ..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19407" y="1040933"/>
            <a:ext cx="3783787" cy="1127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1      1    1     1 </a:t>
            </a:r>
          </a:p>
          <a:p>
            <a:r>
              <a:rPr lang="en-US" dirty="0" smtClean="0"/>
              <a:t>        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 1  +  2 + 3 +  4 +  5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9" name="Block Arc 78"/>
          <p:cNvSpPr/>
          <p:nvPr/>
        </p:nvSpPr>
        <p:spPr>
          <a:xfrm>
            <a:off x="8628140" y="1419534"/>
            <a:ext cx="407504" cy="646615"/>
          </a:xfrm>
          <a:prstGeom prst="blockArc">
            <a:avLst>
              <a:gd name="adj1" fmla="val 10800000"/>
              <a:gd name="adj2" fmla="val 9"/>
              <a:gd name="adj3" fmla="val 3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2" name="Block Arc 81"/>
          <p:cNvSpPr/>
          <p:nvPr/>
        </p:nvSpPr>
        <p:spPr>
          <a:xfrm>
            <a:off x="9173719" y="1392489"/>
            <a:ext cx="412105" cy="646615"/>
          </a:xfrm>
          <a:prstGeom prst="blockArc">
            <a:avLst>
              <a:gd name="adj1" fmla="val 10800000"/>
              <a:gd name="adj2" fmla="val 1056357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3" name="Block Arc 82"/>
          <p:cNvSpPr/>
          <p:nvPr/>
        </p:nvSpPr>
        <p:spPr>
          <a:xfrm>
            <a:off x="9655818" y="1435632"/>
            <a:ext cx="380503" cy="676478"/>
          </a:xfrm>
          <a:prstGeom prst="blockArc">
            <a:avLst>
              <a:gd name="adj1" fmla="val 10800000"/>
              <a:gd name="adj2" fmla="val 0"/>
              <a:gd name="adj3" fmla="val 56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4" name="Block Arc 83"/>
          <p:cNvSpPr/>
          <p:nvPr/>
        </p:nvSpPr>
        <p:spPr>
          <a:xfrm>
            <a:off x="10134861" y="1469886"/>
            <a:ext cx="416622" cy="646615"/>
          </a:xfrm>
          <a:prstGeom prst="blockArc">
            <a:avLst>
              <a:gd name="adj1" fmla="val 10800000"/>
              <a:gd name="adj2" fmla="val 8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267467" y="2839781"/>
            <a:ext cx="2924533" cy="1127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3      3       3        </a:t>
            </a:r>
          </a:p>
          <a:p>
            <a:r>
              <a:rPr lang="en-US" dirty="0" smtClean="0"/>
              <a:t>        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 3  +  6  +  9  +  12      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6" name="Block Arc 85"/>
          <p:cNvSpPr/>
          <p:nvPr/>
        </p:nvSpPr>
        <p:spPr>
          <a:xfrm>
            <a:off x="9604250" y="3196700"/>
            <a:ext cx="407504" cy="646615"/>
          </a:xfrm>
          <a:prstGeom prst="blockArc">
            <a:avLst>
              <a:gd name="adj1" fmla="val 10800000"/>
              <a:gd name="adj2" fmla="val 9"/>
              <a:gd name="adj3" fmla="val 3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7" name="Block Arc 86"/>
          <p:cNvSpPr/>
          <p:nvPr/>
        </p:nvSpPr>
        <p:spPr>
          <a:xfrm>
            <a:off x="10127372" y="3188996"/>
            <a:ext cx="478726" cy="698486"/>
          </a:xfrm>
          <a:prstGeom prst="blockArc">
            <a:avLst>
              <a:gd name="adj1" fmla="val 10800000"/>
              <a:gd name="adj2" fmla="val 9"/>
              <a:gd name="adj3" fmla="val 3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8" name="Block Arc 87"/>
          <p:cNvSpPr/>
          <p:nvPr/>
        </p:nvSpPr>
        <p:spPr>
          <a:xfrm>
            <a:off x="10804382" y="3185845"/>
            <a:ext cx="407504" cy="646615"/>
          </a:xfrm>
          <a:prstGeom prst="blockArc">
            <a:avLst>
              <a:gd name="adj1" fmla="val 10800000"/>
              <a:gd name="adj2" fmla="val 9"/>
              <a:gd name="adj3" fmla="val 3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79" grpId="0" animBg="1"/>
      <p:bldP spid="82" grpId="0" animBg="1"/>
      <p:bldP spid="83" grpId="0" animBg="1"/>
      <p:bldP spid="84" grpId="0" animBg="1"/>
      <p:bldP spid="86" grpId="0" animBg="1"/>
      <p:bldP spid="87" grpId="0" animBg="1"/>
      <p:bldP spid="8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1251</Words>
  <Application>Microsoft Office PowerPoint</Application>
  <PresentationFormat>Widescreen</PresentationFormat>
  <Paragraphs>226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Malgun Gothic Semilight</vt:lpstr>
      <vt:lpstr>Microsoft JhengHei UI</vt:lpstr>
      <vt:lpstr>Arial</vt:lpstr>
      <vt:lpstr>Arial Narrow</vt:lpstr>
      <vt:lpstr>c Semil</vt:lpstr>
      <vt:lpstr>Calibri</vt:lpstr>
      <vt:lpstr>Calibri Light</vt:lpstr>
      <vt:lpstr>Cambria Math</vt:lpstr>
      <vt:lpstr>Kalpurush</vt:lpstr>
      <vt:lpstr>NikoshBAN</vt:lpstr>
      <vt:lpstr>SutonnyMJ</vt:lpstr>
      <vt:lpstr>Symbol</vt:lpstr>
      <vt:lpstr>Times New Roman</vt:lpstr>
      <vt:lpstr>Vindabody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202</cp:revision>
  <dcterms:created xsi:type="dcterms:W3CDTF">2020-04-25T12:58:40Z</dcterms:created>
  <dcterms:modified xsi:type="dcterms:W3CDTF">2020-06-30T16:36:49Z</dcterms:modified>
</cp:coreProperties>
</file>