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99"/>
    <a:srgbClr val="00FFC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n.wikipedia.org/w/index.php?title=%E0%A6%B8%E0%A6%BE%E0%A6%AB%E0%A6%BE_%E0%A6%AA%E0%A6%B0%E0%A7%8D%E0%A6%AC%E0%A6%A4&amp;action=edit&amp;redlink=1" TargetMode="External"/><Relationship Id="rId2" Type="http://schemas.openxmlformats.org/officeDocument/2006/relationships/hyperlink" Target="https://bn.wikipedia.org/wiki/%E0%A6%86%E0%A6%B2%E0%A7%8D%E0%A6%B2%E0%A6%BE%E0%A6%B9" TargetMode="External"/><Relationship Id="rId1" Type="http://schemas.openxmlformats.org/officeDocument/2006/relationships/slideLayout" Target="../slideLayouts/slideLayout2.xml"/><Relationship Id="rId4" Type="http://schemas.openxmlformats.org/officeDocument/2006/relationships/hyperlink" Target="https://bn.wikipedia.org/wiki/%E0%A6%AA%E0%A6%B0%E0%A7%8D%E0%A6%AC%E0%A6%A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66"/>
                </a:solidFill>
                <a:latin typeface="NSimSun" pitchFamily="49" charset="-122"/>
                <a:ea typeface="NSimSun" pitchFamily="49" charset="-122"/>
              </a:rPr>
              <a:t>স্বাগতম</a:t>
            </a:r>
            <a:endParaRPr lang="en-US" dirty="0">
              <a:solidFill>
                <a:srgbClr val="FF0066"/>
              </a:solidFill>
              <a:latin typeface="NSimSun" pitchFamily="49" charset="-122"/>
              <a:ea typeface="NSimSun" pitchFamily="49" charset="-122"/>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6478" y="2133600"/>
            <a:ext cx="6076921" cy="3522775"/>
          </a:xfrm>
        </p:spPr>
      </p:pic>
    </p:spTree>
    <p:extLst>
      <p:ext uri="{BB962C8B-B14F-4D97-AF65-F5344CB8AC3E}">
        <p14:creationId xmlns:p14="http://schemas.microsoft.com/office/powerpoint/2010/main" val="267735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rmAutofit/>
          </a:bodyPr>
          <a:lstStyle/>
          <a:p>
            <a:r>
              <a:rPr lang="en-US" sz="3600" dirty="0" err="1" smtClean="0">
                <a:solidFill>
                  <a:srgbClr val="FF0000"/>
                </a:solidFill>
                <a:latin typeface="NSimSun" pitchFamily="49" charset="-122"/>
                <a:ea typeface="NSimSun" pitchFamily="49" charset="-122"/>
              </a:rPr>
              <a:t>বাড়ির</a:t>
            </a:r>
            <a:r>
              <a:rPr lang="en-US" sz="3600" dirty="0" smtClean="0">
                <a:solidFill>
                  <a:srgbClr val="FF0000"/>
                </a:solidFill>
                <a:latin typeface="NSimSun" pitchFamily="49" charset="-122"/>
                <a:ea typeface="NSimSun" pitchFamily="49" charset="-122"/>
              </a:rPr>
              <a:t> </a:t>
            </a:r>
            <a:r>
              <a:rPr lang="en-US" sz="3600" dirty="0" err="1" smtClean="0">
                <a:solidFill>
                  <a:srgbClr val="FF0000"/>
                </a:solidFill>
                <a:latin typeface="NSimSun" pitchFamily="49" charset="-122"/>
                <a:ea typeface="NSimSun" pitchFamily="49" charset="-122"/>
              </a:rPr>
              <a:t>কাজ</a:t>
            </a:r>
            <a:endParaRPr lang="en-US" sz="3600" dirty="0">
              <a:solidFill>
                <a:srgbClr val="FF0000"/>
              </a:solidFill>
              <a:latin typeface="NSimSun" pitchFamily="49" charset="-122"/>
              <a:ea typeface="NSimSun" pitchFamily="49" charset="-122"/>
            </a:endParaRPr>
          </a:p>
        </p:txBody>
      </p:sp>
      <p:sp>
        <p:nvSpPr>
          <p:cNvPr id="3" name="Content Placeholder 2"/>
          <p:cNvSpPr>
            <a:spLocks noGrp="1"/>
          </p:cNvSpPr>
          <p:nvPr>
            <p:ph idx="1"/>
          </p:nvPr>
        </p:nvSpPr>
        <p:spPr>
          <a:xfrm>
            <a:off x="457200" y="1066801"/>
            <a:ext cx="7315200" cy="1828800"/>
          </a:xfrm>
        </p:spPr>
        <p:txBody>
          <a:bodyPr/>
          <a:lstStyle/>
          <a:p>
            <a:pPr marL="0" indent="0">
              <a:buNone/>
            </a:pPr>
            <a:r>
              <a:rPr lang="en-US" dirty="0" err="1" smtClean="0">
                <a:solidFill>
                  <a:srgbClr val="FF0066"/>
                </a:solidFill>
                <a:latin typeface="NSimSun" pitchFamily="49" charset="-122"/>
                <a:ea typeface="NSimSun" pitchFamily="49" charset="-122"/>
              </a:rPr>
              <a:t>আবু</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লাহাব</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ব্যতিত</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রাসূলের</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সাথে</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যারা</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খারাপ</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আচরণ</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করেছে</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তাদের</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একটি</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তালিকা</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তৈরি</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করে</a:t>
            </a:r>
            <a:r>
              <a:rPr lang="en-US" dirty="0" smtClean="0">
                <a:solidFill>
                  <a:srgbClr val="FF0066"/>
                </a:solidFill>
                <a:latin typeface="NSimSun" pitchFamily="49" charset="-122"/>
                <a:ea typeface="NSimSun" pitchFamily="49" charset="-122"/>
              </a:rPr>
              <a:t> </a:t>
            </a:r>
            <a:r>
              <a:rPr lang="en-US" dirty="0" err="1" smtClean="0">
                <a:solidFill>
                  <a:srgbClr val="FF0066"/>
                </a:solidFill>
                <a:latin typeface="NSimSun" pitchFamily="49" charset="-122"/>
                <a:ea typeface="NSimSun" pitchFamily="49" charset="-122"/>
              </a:rPr>
              <a:t>আনবে</a:t>
            </a:r>
            <a:r>
              <a:rPr lang="en-US" dirty="0" smtClean="0">
                <a:solidFill>
                  <a:srgbClr val="FF0066"/>
                </a:solidFill>
                <a:latin typeface="NSimSun" pitchFamily="49" charset="-122"/>
                <a:ea typeface="NSimSun" pitchFamily="49" charset="-122"/>
              </a:rPr>
              <a:t>। </a:t>
            </a:r>
            <a:endParaRPr lang="en-US" dirty="0">
              <a:solidFill>
                <a:srgbClr val="FF0066"/>
              </a:solidFill>
              <a:latin typeface="NSimSun" pitchFamily="49" charset="-122"/>
              <a:ea typeface="NSimSun" pitchFamily="49" charset="-122"/>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667000"/>
            <a:ext cx="5057775" cy="3365719"/>
          </a:xfrm>
          <a:prstGeom prst="rect">
            <a:avLst/>
          </a:prstGeom>
        </p:spPr>
      </p:pic>
    </p:spTree>
    <p:extLst>
      <p:ext uri="{BB962C8B-B14F-4D97-AF65-F5344CB8AC3E}">
        <p14:creationId xmlns:p14="http://schemas.microsoft.com/office/powerpoint/2010/main" val="244886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solidFill>
                  <a:srgbClr val="FF0000"/>
                </a:solidFill>
                <a:latin typeface="NSimSun" pitchFamily="49" charset="-122"/>
                <a:ea typeface="NSimSun" pitchFamily="49" charset="-122"/>
              </a:rPr>
              <a:t>সকলকে</a:t>
            </a:r>
            <a:r>
              <a:rPr lang="en-US" dirty="0" smtClean="0">
                <a:latin typeface="NSimSun" pitchFamily="49" charset="-122"/>
                <a:ea typeface="NSimSun" pitchFamily="49" charset="-122"/>
              </a:rPr>
              <a:t> </a:t>
            </a:r>
            <a:r>
              <a:rPr lang="en-US" dirty="0" err="1" smtClean="0">
                <a:solidFill>
                  <a:srgbClr val="FF0000"/>
                </a:solidFill>
                <a:latin typeface="NSimSun" pitchFamily="49" charset="-122"/>
                <a:ea typeface="NSimSun" pitchFamily="49" charset="-122"/>
              </a:rPr>
              <a:t>ধন্যবাদ</a:t>
            </a:r>
            <a:endParaRPr lang="en-US" dirty="0">
              <a:solidFill>
                <a:srgbClr val="FF0000"/>
              </a:solidFill>
              <a:latin typeface="NSimSun" pitchFamily="49" charset="-122"/>
              <a:ea typeface="NSimSun" pitchFamily="49" charset="-122"/>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838200"/>
            <a:ext cx="7136389" cy="4191000"/>
          </a:xfrm>
        </p:spPr>
      </p:pic>
    </p:spTree>
    <p:extLst>
      <p:ext uri="{BB962C8B-B14F-4D97-AF65-F5344CB8AC3E}">
        <p14:creationId xmlns:p14="http://schemas.microsoft.com/office/powerpoint/2010/main" val="71436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পরিচিতি</a:t>
            </a:r>
            <a:endParaRPr lang="en-US" dirty="0">
              <a:solidFill>
                <a:srgbClr val="FF0000"/>
              </a:solidFill>
            </a:endParaRPr>
          </a:p>
        </p:txBody>
      </p:sp>
      <p:sp>
        <p:nvSpPr>
          <p:cNvPr id="3" name="Text Placeholder 2"/>
          <p:cNvSpPr>
            <a:spLocks noGrp="1"/>
          </p:cNvSpPr>
          <p:nvPr>
            <p:ph type="body" idx="1"/>
          </p:nvPr>
        </p:nvSpPr>
        <p:spPr/>
        <p:txBody>
          <a:bodyPr/>
          <a:lstStyle/>
          <a:p>
            <a:r>
              <a:rPr lang="en-US" dirty="0" err="1" smtClean="0"/>
              <a:t>শিক্ষক</a:t>
            </a:r>
            <a:r>
              <a:rPr lang="en-US" dirty="0" smtClean="0"/>
              <a:t> </a:t>
            </a:r>
            <a:r>
              <a:rPr lang="en-US" dirty="0" err="1" smtClean="0"/>
              <a:t>পরিচিতি</a:t>
            </a:r>
            <a:endParaRPr lang="en-US" dirty="0"/>
          </a:p>
        </p:txBody>
      </p:sp>
      <p:sp>
        <p:nvSpPr>
          <p:cNvPr id="4" name="Content Placeholder 3"/>
          <p:cNvSpPr>
            <a:spLocks noGrp="1"/>
          </p:cNvSpPr>
          <p:nvPr>
            <p:ph sz="half" idx="2"/>
          </p:nvPr>
        </p:nvSpPr>
        <p:spPr>
          <a:xfrm>
            <a:off x="609600" y="1524000"/>
            <a:ext cx="3810000" cy="4724400"/>
          </a:xfrm>
        </p:spPr>
        <p:txBody>
          <a:bodyPr>
            <a:normAutofit lnSpcReduction="10000"/>
          </a:bodyPr>
          <a:lstStyle/>
          <a:p>
            <a:pPr marL="0" indent="0">
              <a:buNone/>
            </a:pPr>
            <a:endParaRPr lang="en-US" dirty="0"/>
          </a:p>
          <a:p>
            <a:pPr marL="0" indent="0">
              <a:buNone/>
            </a:pPr>
            <a:endParaRPr lang="en-US" dirty="0" smtClean="0">
              <a:solidFill>
                <a:srgbClr val="FF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900" dirty="0" err="1" smtClean="0">
                <a:solidFill>
                  <a:srgbClr val="FF0000"/>
                </a:solidFill>
              </a:rPr>
              <a:t>মোহাম্মদ</a:t>
            </a:r>
            <a:r>
              <a:rPr lang="en-US" sz="1900" dirty="0" smtClean="0">
                <a:solidFill>
                  <a:srgbClr val="FF0000"/>
                </a:solidFill>
              </a:rPr>
              <a:t> </a:t>
            </a:r>
            <a:r>
              <a:rPr lang="en-US" sz="1900" dirty="0" err="1" smtClean="0">
                <a:solidFill>
                  <a:srgbClr val="FF0000"/>
                </a:solidFill>
              </a:rPr>
              <a:t>মোখলেছুর</a:t>
            </a:r>
            <a:r>
              <a:rPr lang="en-US" sz="1900" dirty="0" smtClean="0">
                <a:solidFill>
                  <a:srgbClr val="FF0000"/>
                </a:solidFill>
              </a:rPr>
              <a:t> </a:t>
            </a:r>
            <a:r>
              <a:rPr lang="en-US" sz="1900" dirty="0" err="1" smtClean="0">
                <a:solidFill>
                  <a:srgbClr val="FF0000"/>
                </a:solidFill>
              </a:rPr>
              <a:t>রহমান</a:t>
            </a:r>
            <a:endParaRPr lang="en-US" sz="1900" dirty="0" smtClean="0">
              <a:solidFill>
                <a:srgbClr val="FF0000"/>
              </a:solidFill>
            </a:endParaRPr>
          </a:p>
          <a:p>
            <a:pPr marL="0" indent="0">
              <a:buNone/>
            </a:pPr>
            <a:r>
              <a:rPr lang="en-US" sz="1900" dirty="0" err="1" smtClean="0">
                <a:solidFill>
                  <a:srgbClr val="002060"/>
                </a:solidFill>
              </a:rPr>
              <a:t>সহকারি</a:t>
            </a:r>
            <a:r>
              <a:rPr lang="en-US" sz="1900" dirty="0">
                <a:solidFill>
                  <a:srgbClr val="002060"/>
                </a:solidFill>
              </a:rPr>
              <a:t> </a:t>
            </a:r>
            <a:r>
              <a:rPr lang="en-US" sz="1900" dirty="0" err="1" smtClean="0">
                <a:solidFill>
                  <a:srgbClr val="002060"/>
                </a:solidFill>
              </a:rPr>
              <a:t>শিক্ষক</a:t>
            </a:r>
            <a:endParaRPr lang="en-US" sz="1900" dirty="0" smtClean="0">
              <a:solidFill>
                <a:srgbClr val="002060"/>
              </a:solidFill>
            </a:endParaRPr>
          </a:p>
          <a:p>
            <a:pPr marL="0" indent="0">
              <a:buNone/>
            </a:pPr>
            <a:r>
              <a:rPr lang="en-US" sz="1900" dirty="0" err="1" smtClean="0">
                <a:solidFill>
                  <a:srgbClr val="002060"/>
                </a:solidFill>
              </a:rPr>
              <a:t>ফলদা</a:t>
            </a:r>
            <a:r>
              <a:rPr lang="en-US" sz="1900" dirty="0">
                <a:solidFill>
                  <a:srgbClr val="002060"/>
                </a:solidFill>
              </a:rPr>
              <a:t> </a:t>
            </a:r>
            <a:r>
              <a:rPr lang="en-US" sz="1900" dirty="0" err="1" smtClean="0">
                <a:solidFill>
                  <a:srgbClr val="002060"/>
                </a:solidFill>
              </a:rPr>
              <a:t>এস</a:t>
            </a:r>
            <a:r>
              <a:rPr lang="en-US" sz="1900" dirty="0" smtClean="0">
                <a:solidFill>
                  <a:srgbClr val="002060"/>
                </a:solidFill>
              </a:rPr>
              <a:t> </a:t>
            </a:r>
            <a:r>
              <a:rPr lang="en-US" sz="1900" dirty="0" err="1" smtClean="0">
                <a:solidFill>
                  <a:srgbClr val="002060"/>
                </a:solidFill>
              </a:rPr>
              <a:t>এন</a:t>
            </a:r>
            <a:r>
              <a:rPr lang="en-US" sz="1900" dirty="0" smtClean="0">
                <a:solidFill>
                  <a:srgbClr val="002060"/>
                </a:solidFill>
              </a:rPr>
              <a:t> </a:t>
            </a:r>
            <a:r>
              <a:rPr lang="en-US" sz="1900" dirty="0" err="1" smtClean="0">
                <a:solidFill>
                  <a:srgbClr val="002060"/>
                </a:solidFill>
              </a:rPr>
              <a:t>বালিকা</a:t>
            </a:r>
            <a:r>
              <a:rPr lang="en-US" sz="1900" dirty="0" smtClean="0">
                <a:solidFill>
                  <a:srgbClr val="002060"/>
                </a:solidFill>
              </a:rPr>
              <a:t> </a:t>
            </a:r>
            <a:r>
              <a:rPr lang="en-US" sz="1900" dirty="0" err="1" smtClean="0">
                <a:solidFill>
                  <a:srgbClr val="002060"/>
                </a:solidFill>
              </a:rPr>
              <a:t>উচ্চ</a:t>
            </a:r>
            <a:r>
              <a:rPr lang="en-US" sz="1900" dirty="0" smtClean="0">
                <a:solidFill>
                  <a:srgbClr val="002060"/>
                </a:solidFill>
              </a:rPr>
              <a:t> </a:t>
            </a:r>
            <a:r>
              <a:rPr lang="en-US" sz="1900" dirty="0" err="1" smtClean="0">
                <a:solidFill>
                  <a:srgbClr val="002060"/>
                </a:solidFill>
              </a:rPr>
              <a:t>বিদ্যালয়</a:t>
            </a:r>
            <a:endParaRPr lang="en-US" sz="1900" dirty="0" smtClean="0">
              <a:solidFill>
                <a:srgbClr val="002060"/>
              </a:solidFill>
            </a:endParaRPr>
          </a:p>
          <a:p>
            <a:pPr marL="0" indent="0">
              <a:buNone/>
            </a:pPr>
            <a:r>
              <a:rPr lang="en-US" sz="1900" dirty="0" err="1" smtClean="0">
                <a:solidFill>
                  <a:srgbClr val="002060"/>
                </a:solidFill>
              </a:rPr>
              <a:t>ভূঞাপুর</a:t>
            </a:r>
            <a:r>
              <a:rPr lang="en-US" sz="1900" dirty="0" smtClean="0">
                <a:solidFill>
                  <a:srgbClr val="002060"/>
                </a:solidFill>
              </a:rPr>
              <a:t> –</a:t>
            </a:r>
            <a:r>
              <a:rPr lang="en-US" sz="1900" dirty="0" err="1" smtClean="0">
                <a:solidFill>
                  <a:srgbClr val="002060"/>
                </a:solidFill>
              </a:rPr>
              <a:t>টাংগাইল</a:t>
            </a:r>
            <a:r>
              <a:rPr lang="en-US" sz="1900" dirty="0" smtClean="0">
                <a:solidFill>
                  <a:srgbClr val="002060"/>
                </a:solidFill>
              </a:rPr>
              <a:t>।</a:t>
            </a:r>
          </a:p>
          <a:p>
            <a:pPr marL="0" indent="0">
              <a:buNone/>
            </a:pPr>
            <a:r>
              <a:rPr lang="en-US" sz="1900" dirty="0">
                <a:solidFill>
                  <a:srgbClr val="002060"/>
                </a:solidFill>
              </a:rPr>
              <a:t> </a:t>
            </a:r>
            <a:r>
              <a:rPr lang="en-US" sz="1900" dirty="0" smtClean="0">
                <a:solidFill>
                  <a:srgbClr val="002060"/>
                </a:solidFill>
              </a:rPr>
              <a:t>মোবাইল-০১৭৭৮০৯৬১৯৬</a:t>
            </a:r>
          </a:p>
          <a:p>
            <a:pPr marL="0" indent="0">
              <a:buNone/>
            </a:pPr>
            <a:r>
              <a:rPr lang="en-US" sz="1900" dirty="0" smtClean="0">
                <a:solidFill>
                  <a:srgbClr val="002060"/>
                </a:solidFill>
              </a:rPr>
              <a:t>ই-মেইল-moklasur2005@gmail.com</a:t>
            </a:r>
            <a:endParaRPr lang="en-US" sz="1900" dirty="0">
              <a:solidFill>
                <a:srgbClr val="002060"/>
              </a:solidFill>
            </a:endParaRPr>
          </a:p>
        </p:txBody>
      </p:sp>
      <p:sp>
        <p:nvSpPr>
          <p:cNvPr id="5" name="Text Placeholder 4"/>
          <p:cNvSpPr>
            <a:spLocks noGrp="1"/>
          </p:cNvSpPr>
          <p:nvPr>
            <p:ph type="body" sz="quarter" idx="3"/>
          </p:nvPr>
        </p:nvSpPr>
        <p:spPr/>
        <p:txBody>
          <a:bodyPr/>
          <a:lstStyle/>
          <a:p>
            <a:r>
              <a:rPr lang="en-US" dirty="0" err="1" smtClean="0">
                <a:solidFill>
                  <a:srgbClr val="FF0000"/>
                </a:solidFill>
              </a:rPr>
              <a:t>পাঠ</a:t>
            </a:r>
            <a:r>
              <a:rPr lang="en-US" dirty="0" smtClean="0">
                <a:solidFill>
                  <a:srgbClr val="FF0000"/>
                </a:solidFill>
              </a:rPr>
              <a:t> </a:t>
            </a:r>
            <a:r>
              <a:rPr lang="en-US" dirty="0" err="1" smtClean="0">
                <a:solidFill>
                  <a:srgbClr val="FF0000"/>
                </a:solidFill>
              </a:rPr>
              <a:t>পরিচিতি</a:t>
            </a:r>
            <a:endParaRPr lang="en-US" dirty="0">
              <a:solidFill>
                <a:srgbClr val="FF0000"/>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0280" y="2667000"/>
            <a:ext cx="2517310" cy="3200400"/>
          </a:xfrm>
          <a:prstGeom prst="rect">
            <a:avLst/>
          </a:prstGeom>
        </p:spPr>
      </p:pic>
      <p:pic>
        <p:nvPicPr>
          <p:cNvPr id="10" name="Content Placeholder 9"/>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62000" y="2328215"/>
            <a:ext cx="1752600" cy="1335760"/>
          </a:xfrm>
        </p:spPr>
      </p:pic>
      <p:sp>
        <p:nvSpPr>
          <p:cNvPr id="11" name="TextBox 10"/>
          <p:cNvSpPr txBox="1"/>
          <p:nvPr/>
        </p:nvSpPr>
        <p:spPr>
          <a:xfrm>
            <a:off x="5257800" y="3349271"/>
            <a:ext cx="2588390" cy="307777"/>
          </a:xfrm>
          <a:prstGeom prst="rect">
            <a:avLst/>
          </a:prstGeom>
          <a:noFill/>
        </p:spPr>
        <p:txBody>
          <a:bodyPr wrap="square" rtlCol="0">
            <a:spAutoFit/>
          </a:bodyPr>
          <a:lstStyle/>
          <a:p>
            <a:r>
              <a:rPr lang="en-US" sz="1400" dirty="0" err="1" smtClean="0">
                <a:solidFill>
                  <a:srgbClr val="FF0000"/>
                </a:solidFill>
                <a:latin typeface="NSimSun" pitchFamily="49" charset="-122"/>
                <a:ea typeface="NSimSun" pitchFamily="49" charset="-122"/>
              </a:rPr>
              <a:t>তৃতীয়</a:t>
            </a:r>
            <a:r>
              <a:rPr lang="en-US" sz="1400" dirty="0" smtClean="0">
                <a:solidFill>
                  <a:srgbClr val="FF0000"/>
                </a:solidFill>
                <a:latin typeface="NSimSun" pitchFamily="49" charset="-122"/>
                <a:ea typeface="NSimSun" pitchFamily="49" charset="-122"/>
              </a:rPr>
              <a:t> </a:t>
            </a:r>
            <a:r>
              <a:rPr lang="en-US" sz="1400" dirty="0" err="1" smtClean="0">
                <a:solidFill>
                  <a:srgbClr val="FF0000"/>
                </a:solidFill>
                <a:latin typeface="NSimSun" pitchFamily="49" charset="-122"/>
                <a:ea typeface="NSimSun" pitchFamily="49" charset="-122"/>
              </a:rPr>
              <a:t>অধ্যায়</a:t>
            </a:r>
            <a:r>
              <a:rPr lang="en-US" sz="1400" dirty="0">
                <a:solidFill>
                  <a:srgbClr val="FF0000"/>
                </a:solidFill>
                <a:latin typeface="NSimSun" pitchFamily="49" charset="-122"/>
                <a:ea typeface="NSimSun" pitchFamily="49" charset="-122"/>
              </a:rPr>
              <a:t> </a:t>
            </a:r>
            <a:r>
              <a:rPr lang="en-US" sz="1400" dirty="0" smtClean="0">
                <a:solidFill>
                  <a:srgbClr val="FF0000"/>
                </a:solidFill>
                <a:latin typeface="NSimSun" pitchFamily="49" charset="-122"/>
                <a:ea typeface="NSimSun" pitchFamily="49" charset="-122"/>
              </a:rPr>
              <a:t>পাঠ-৯</a:t>
            </a:r>
            <a:endParaRPr lang="en-US" sz="1400" dirty="0">
              <a:solidFill>
                <a:srgbClr val="FF0000"/>
              </a:solidFill>
              <a:latin typeface="NSimSun" pitchFamily="49" charset="-122"/>
              <a:ea typeface="NSimSun" pitchFamily="49" charset="-122"/>
            </a:endParaRPr>
          </a:p>
        </p:txBody>
      </p:sp>
    </p:spTree>
    <p:extLst>
      <p:ext uri="{BB962C8B-B14F-4D97-AF65-F5344CB8AC3E}">
        <p14:creationId xmlns:p14="http://schemas.microsoft.com/office/powerpoint/2010/main" val="259361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randombar(horizontal)">
                                      <p:cBhvr>
                                        <p:cTn id="16" dur="50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randombar(horizontal)">
                                      <p:cBhvr>
                                        <p:cTn id="21" dur="500"/>
                                        <p:tgtEl>
                                          <p:spTgt spid="4">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randombar(horizontal)">
                                      <p:cBhvr>
                                        <p:cTn id="26" dur="500"/>
                                        <p:tgtEl>
                                          <p:spTgt spid="4">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randombar(horizontal)">
                                      <p:cBhvr>
                                        <p:cTn id="31" dur="500"/>
                                        <p:tgtEl>
                                          <p:spTgt spid="4">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36" dur="500"/>
                                        <p:tgtEl>
                                          <p:spTgt spid="4">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animEffect transition="in" filter="randombar(horizontal)">
                                      <p:cBhvr>
                                        <p:cTn id="41" dur="500"/>
                                        <p:tgtEl>
                                          <p:spTgt spid="4">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5">
                                            <p:txEl>
                                              <p:pRg st="0" end="0"/>
                                            </p:txEl>
                                          </p:spTgt>
                                        </p:tgtEl>
                                        <p:attrNameLst>
                                          <p:attrName>style.visibility</p:attrName>
                                        </p:attrNameLst>
                                      </p:cBhvr>
                                      <p:to>
                                        <p:strVal val="visible"/>
                                      </p:to>
                                    </p:set>
                                    <p:animEffect transition="in" filter="wheel(1)">
                                      <p:cBhvr>
                                        <p:cTn id="46" dur="2000"/>
                                        <p:tgtEl>
                                          <p:spTgt spid="5">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circle(in)">
                                      <p:cBhvr>
                                        <p:cTn id="5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নিচের</a:t>
            </a:r>
            <a:r>
              <a:rPr lang="en-US" dirty="0" smtClean="0"/>
              <a:t> </a:t>
            </a:r>
            <a:r>
              <a:rPr lang="en-US" dirty="0" err="1" smtClean="0"/>
              <a:t>ছবিগুলো</a:t>
            </a:r>
            <a:r>
              <a:rPr lang="en-US" dirty="0" smtClean="0"/>
              <a:t> </a:t>
            </a:r>
            <a:r>
              <a:rPr lang="en-US" dirty="0" err="1" smtClean="0"/>
              <a:t>লক্ষ</a:t>
            </a:r>
            <a:r>
              <a:rPr lang="en-US" dirty="0" smtClean="0"/>
              <a:t> </a:t>
            </a:r>
            <a:r>
              <a:rPr lang="en-US" dirty="0" err="1" smtClean="0"/>
              <a:t>কর</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0821" y="4648200"/>
            <a:ext cx="3077487" cy="153267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601" y="1676400"/>
            <a:ext cx="2980999" cy="148704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149" y="4267200"/>
            <a:ext cx="2490902" cy="1612335"/>
          </a:xfrm>
          <a:prstGeom prst="rect">
            <a:avLst/>
          </a:prstGeom>
        </p:spPr>
      </p:pic>
      <p:sp>
        <p:nvSpPr>
          <p:cNvPr id="10" name="TextBox 9"/>
          <p:cNvSpPr txBox="1"/>
          <p:nvPr/>
        </p:nvSpPr>
        <p:spPr>
          <a:xfrm>
            <a:off x="228600" y="3381375"/>
            <a:ext cx="3048000" cy="369332"/>
          </a:xfrm>
          <a:prstGeom prst="rect">
            <a:avLst/>
          </a:prstGeom>
          <a:noFill/>
        </p:spPr>
        <p:txBody>
          <a:bodyPr wrap="square" rtlCol="0">
            <a:spAutoFit/>
          </a:bodyPr>
          <a:lstStyle/>
          <a:p>
            <a:r>
              <a:rPr lang="en-US" dirty="0" err="1" smtClean="0"/>
              <a:t>ধ্বংস</a:t>
            </a:r>
            <a:r>
              <a:rPr lang="en-US" dirty="0" smtClean="0"/>
              <a:t> </a:t>
            </a:r>
            <a:r>
              <a:rPr lang="en-US" dirty="0" err="1" smtClean="0"/>
              <a:t>তার</a:t>
            </a:r>
            <a:r>
              <a:rPr lang="en-US" dirty="0" smtClean="0"/>
              <a:t> </a:t>
            </a:r>
            <a:r>
              <a:rPr lang="en-US" dirty="0" err="1" smtClean="0"/>
              <a:t>উভয়</a:t>
            </a:r>
            <a:r>
              <a:rPr lang="en-US" dirty="0" smtClean="0"/>
              <a:t> </a:t>
            </a:r>
            <a:r>
              <a:rPr lang="en-US" dirty="0" err="1" smtClean="0"/>
              <a:t>হাত</a:t>
            </a:r>
            <a:endParaRPr lang="en-US" dirty="0"/>
          </a:p>
        </p:txBody>
      </p:sp>
      <p:sp>
        <p:nvSpPr>
          <p:cNvPr id="11" name="TextBox 10"/>
          <p:cNvSpPr txBox="1"/>
          <p:nvPr/>
        </p:nvSpPr>
        <p:spPr>
          <a:xfrm>
            <a:off x="5029200" y="3201136"/>
            <a:ext cx="3752850" cy="369332"/>
          </a:xfrm>
          <a:prstGeom prst="rect">
            <a:avLst/>
          </a:prstGeom>
          <a:noFill/>
        </p:spPr>
        <p:txBody>
          <a:bodyPr wrap="square" rtlCol="0">
            <a:spAutoFit/>
          </a:bodyPr>
          <a:lstStyle/>
          <a:p>
            <a:r>
              <a:rPr lang="en-US" dirty="0" err="1" smtClean="0"/>
              <a:t>ঘৃনিত</a:t>
            </a:r>
            <a:r>
              <a:rPr lang="en-US" dirty="0" smtClean="0"/>
              <a:t> </a:t>
            </a:r>
            <a:r>
              <a:rPr lang="en-US" dirty="0" err="1" smtClean="0"/>
              <a:t>সেই</a:t>
            </a:r>
            <a:r>
              <a:rPr lang="en-US" dirty="0" smtClean="0"/>
              <a:t> </a:t>
            </a:r>
            <a:r>
              <a:rPr lang="en-US" dirty="0" err="1" smtClean="0"/>
              <a:t>ব্যক্তি</a:t>
            </a:r>
            <a:r>
              <a:rPr lang="en-US" dirty="0" smtClean="0"/>
              <a:t> </a:t>
            </a:r>
            <a:r>
              <a:rPr lang="en-US" dirty="0" err="1" smtClean="0"/>
              <a:t>সে</a:t>
            </a:r>
            <a:r>
              <a:rPr lang="en-US" dirty="0" smtClean="0"/>
              <a:t> </a:t>
            </a:r>
            <a:r>
              <a:rPr lang="en-US" dirty="0" err="1" smtClean="0"/>
              <a:t>নিজেও</a:t>
            </a:r>
            <a:r>
              <a:rPr lang="en-US" dirty="0" smtClean="0"/>
              <a:t> </a:t>
            </a:r>
            <a:r>
              <a:rPr lang="en-US" dirty="0" err="1" smtClean="0"/>
              <a:t>ধ্বংস</a:t>
            </a:r>
            <a:endParaRPr lang="en-US" dirty="0"/>
          </a:p>
        </p:txBody>
      </p:sp>
      <p:sp>
        <p:nvSpPr>
          <p:cNvPr id="12" name="TextBox 11"/>
          <p:cNvSpPr txBox="1"/>
          <p:nvPr/>
        </p:nvSpPr>
        <p:spPr>
          <a:xfrm>
            <a:off x="90247" y="6356866"/>
            <a:ext cx="3962400" cy="369332"/>
          </a:xfrm>
          <a:prstGeom prst="rect">
            <a:avLst/>
          </a:prstGeom>
          <a:noFill/>
        </p:spPr>
        <p:txBody>
          <a:bodyPr wrap="square" rtlCol="0">
            <a:spAutoFit/>
          </a:bodyPr>
          <a:lstStyle/>
          <a:p>
            <a:r>
              <a:rPr lang="en-US" dirty="0" err="1" smtClean="0"/>
              <a:t>তার</a:t>
            </a:r>
            <a:r>
              <a:rPr lang="en-US" dirty="0" smtClean="0"/>
              <a:t> </a:t>
            </a:r>
            <a:r>
              <a:rPr lang="en-US" dirty="0" err="1" smtClean="0"/>
              <a:t>ধ্বন-সম্পদ</a:t>
            </a:r>
            <a:r>
              <a:rPr lang="en-US" dirty="0" smtClean="0"/>
              <a:t> </a:t>
            </a:r>
            <a:r>
              <a:rPr lang="en-US" dirty="0" err="1" smtClean="0"/>
              <a:t>তাকে</a:t>
            </a:r>
            <a:r>
              <a:rPr lang="en-US" dirty="0" smtClean="0"/>
              <a:t> </a:t>
            </a:r>
            <a:r>
              <a:rPr lang="en-US" dirty="0" err="1" smtClean="0"/>
              <a:t>বাচাঁতে</a:t>
            </a:r>
            <a:r>
              <a:rPr lang="en-US" dirty="0" smtClean="0"/>
              <a:t> </a:t>
            </a:r>
            <a:r>
              <a:rPr lang="en-US" dirty="0" err="1" smtClean="0"/>
              <a:t>পারবেনা</a:t>
            </a:r>
            <a:endParaRPr lang="en-US" dirty="0"/>
          </a:p>
        </p:txBody>
      </p:sp>
      <p:sp>
        <p:nvSpPr>
          <p:cNvPr id="13" name="TextBox 12"/>
          <p:cNvSpPr txBox="1"/>
          <p:nvPr/>
        </p:nvSpPr>
        <p:spPr>
          <a:xfrm>
            <a:off x="5292436" y="6239752"/>
            <a:ext cx="4114800" cy="369332"/>
          </a:xfrm>
          <a:prstGeom prst="rect">
            <a:avLst/>
          </a:prstGeom>
          <a:noFill/>
        </p:spPr>
        <p:txBody>
          <a:bodyPr wrap="square" rtlCol="0">
            <a:spAutoFit/>
          </a:bodyPr>
          <a:lstStyle/>
          <a:p>
            <a:r>
              <a:rPr lang="en-US" dirty="0" err="1" smtClean="0"/>
              <a:t>তার</a:t>
            </a:r>
            <a:r>
              <a:rPr lang="en-US" dirty="0" smtClean="0"/>
              <a:t> </a:t>
            </a:r>
            <a:r>
              <a:rPr lang="en-US" dirty="0" err="1" smtClean="0"/>
              <a:t>স্ত্রীও</a:t>
            </a:r>
            <a:r>
              <a:rPr lang="en-US" dirty="0" smtClean="0"/>
              <a:t> </a:t>
            </a:r>
            <a:r>
              <a:rPr lang="en-US" dirty="0" err="1" smtClean="0"/>
              <a:t>আগুনে</a:t>
            </a:r>
            <a:r>
              <a:rPr lang="en-US" dirty="0" smtClean="0"/>
              <a:t> </a:t>
            </a:r>
            <a:r>
              <a:rPr lang="en-US" dirty="0" err="1" smtClean="0"/>
              <a:t>প্রবেশ</a:t>
            </a:r>
            <a:r>
              <a:rPr lang="en-US" dirty="0" smtClean="0"/>
              <a:t> </a:t>
            </a:r>
            <a:r>
              <a:rPr lang="en-US" dirty="0" err="1" smtClean="0"/>
              <a:t>করবে</a:t>
            </a:r>
            <a:endParaRPr lang="en-US"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7800" y="1485645"/>
            <a:ext cx="2362200" cy="1651496"/>
          </a:xfrm>
          <a:prstGeom prst="rect">
            <a:avLst/>
          </a:prstGeom>
        </p:spPr>
      </p:pic>
    </p:spTree>
    <p:extLst>
      <p:ext uri="{BB962C8B-B14F-4D97-AF65-F5344CB8AC3E}">
        <p14:creationId xmlns:p14="http://schemas.microsoft.com/office/powerpoint/2010/main" val="13061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heel(1)">
                                      <p:cBhvr>
                                        <p:cTn id="4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err="1" smtClean="0">
                <a:solidFill>
                  <a:srgbClr val="FF0000"/>
                </a:solidFill>
              </a:rPr>
              <a:t>পাঠ</a:t>
            </a:r>
            <a:r>
              <a:rPr lang="en-US" sz="3600" dirty="0" smtClean="0">
                <a:solidFill>
                  <a:srgbClr val="FF0000"/>
                </a:solidFill>
              </a:rPr>
              <a:t> </a:t>
            </a:r>
            <a:r>
              <a:rPr lang="en-US" sz="3600" dirty="0" err="1" smtClean="0">
                <a:solidFill>
                  <a:srgbClr val="FF0000"/>
                </a:solidFill>
              </a:rPr>
              <a:t>শিরোনাম</a:t>
            </a:r>
            <a:endParaRPr lang="en-US" sz="3600" dirty="0">
              <a:solidFill>
                <a:srgbClr val="FF0000"/>
              </a:solidFill>
            </a:endParaRP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555173181"/>
              </p:ext>
            </p:extLst>
          </p:nvPr>
        </p:nvGraphicFramePr>
        <p:xfrm>
          <a:off x="4114800" y="3476625"/>
          <a:ext cx="914400" cy="771525"/>
        </p:xfrm>
        <a:graphic>
          <a:graphicData uri="http://schemas.openxmlformats.org/presentationml/2006/ole">
            <mc:AlternateContent xmlns:mc="http://schemas.openxmlformats.org/markup-compatibility/2006">
              <mc:Choice xmlns:v="urn:schemas-microsoft-com:vml" Requires="v">
                <p:oleObj spid="_x0000_s1026"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114800" y="347662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76691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SimSun" pitchFamily="49" charset="-122"/>
                <a:ea typeface="NSimSun" pitchFamily="49" charset="-122"/>
              </a:rPr>
              <a:t>শিখনফল</a:t>
            </a:r>
            <a:endParaRPr lang="en-US" dirty="0">
              <a:solidFill>
                <a:srgbClr val="FF0000"/>
              </a:solidFill>
              <a:latin typeface="NSimSun" pitchFamily="49" charset="-122"/>
              <a:ea typeface="NSimSun" pitchFamily="49" charset="-122"/>
            </a:endParaRPr>
          </a:p>
        </p:txBody>
      </p:sp>
      <p:sp>
        <p:nvSpPr>
          <p:cNvPr id="3" name="Content Placeholder 2"/>
          <p:cNvSpPr>
            <a:spLocks noGrp="1"/>
          </p:cNvSpPr>
          <p:nvPr>
            <p:ph idx="1"/>
          </p:nvPr>
        </p:nvSpPr>
        <p:spPr>
          <a:xfrm>
            <a:off x="228600" y="1676400"/>
            <a:ext cx="8458200" cy="4449763"/>
          </a:xfrm>
        </p:spPr>
        <p:txBody>
          <a:bodyPr/>
          <a:lstStyle/>
          <a:p>
            <a:pPr marL="0" indent="0">
              <a:buNone/>
            </a:pPr>
            <a:r>
              <a:rPr lang="en-US" dirty="0" err="1" smtClean="0">
                <a:solidFill>
                  <a:srgbClr val="00B0F0"/>
                </a:solidFill>
              </a:rPr>
              <a:t>এই</a:t>
            </a:r>
            <a:r>
              <a:rPr lang="en-US" dirty="0" smtClean="0">
                <a:solidFill>
                  <a:srgbClr val="00B0F0"/>
                </a:solidFill>
              </a:rPr>
              <a:t> </a:t>
            </a:r>
            <a:r>
              <a:rPr lang="en-US" dirty="0" err="1" smtClean="0">
                <a:solidFill>
                  <a:srgbClr val="00B0F0"/>
                </a:solidFill>
              </a:rPr>
              <a:t>পাঠ</a:t>
            </a:r>
            <a:r>
              <a:rPr lang="en-US" dirty="0" smtClean="0">
                <a:solidFill>
                  <a:srgbClr val="00B0F0"/>
                </a:solidFill>
              </a:rPr>
              <a:t> </a:t>
            </a:r>
            <a:r>
              <a:rPr lang="en-US" dirty="0" err="1" smtClean="0">
                <a:solidFill>
                  <a:srgbClr val="00B0F0"/>
                </a:solidFill>
              </a:rPr>
              <a:t>শেষে</a:t>
            </a:r>
            <a:r>
              <a:rPr lang="en-US" dirty="0" smtClean="0">
                <a:solidFill>
                  <a:srgbClr val="00B0F0"/>
                </a:solidFill>
              </a:rPr>
              <a:t> </a:t>
            </a:r>
            <a:r>
              <a:rPr lang="en-US" dirty="0" err="1" smtClean="0">
                <a:solidFill>
                  <a:srgbClr val="00B0F0"/>
                </a:solidFill>
              </a:rPr>
              <a:t>শিক্ষার্থীরা</a:t>
            </a:r>
            <a:r>
              <a:rPr lang="en-US" dirty="0" smtClean="0">
                <a:solidFill>
                  <a:srgbClr val="00B0F0"/>
                </a:solidFill>
              </a:rPr>
              <a:t>-</a:t>
            </a:r>
          </a:p>
          <a:p>
            <a:pPr marL="0" indent="0">
              <a:buNone/>
            </a:pPr>
            <a:r>
              <a:rPr lang="en-US" sz="2800" dirty="0" smtClean="0">
                <a:solidFill>
                  <a:srgbClr val="002060"/>
                </a:solidFill>
              </a:rPr>
              <a:t>১। </a:t>
            </a:r>
            <a:r>
              <a:rPr lang="en-US" sz="2800" dirty="0" err="1" smtClean="0">
                <a:solidFill>
                  <a:srgbClr val="002060"/>
                </a:solidFill>
              </a:rPr>
              <a:t>সূরা</a:t>
            </a:r>
            <a:r>
              <a:rPr lang="en-US" sz="2800" dirty="0" smtClean="0">
                <a:solidFill>
                  <a:srgbClr val="002060"/>
                </a:solidFill>
              </a:rPr>
              <a:t> </a:t>
            </a:r>
            <a:r>
              <a:rPr lang="en-US" sz="2800" dirty="0" err="1" smtClean="0">
                <a:solidFill>
                  <a:srgbClr val="002060"/>
                </a:solidFill>
              </a:rPr>
              <a:t>আল</a:t>
            </a:r>
            <a:r>
              <a:rPr lang="en-US" sz="2800" dirty="0" smtClean="0">
                <a:solidFill>
                  <a:srgbClr val="002060"/>
                </a:solidFill>
              </a:rPr>
              <a:t> </a:t>
            </a:r>
            <a:r>
              <a:rPr lang="en-US" sz="2800" dirty="0" err="1" smtClean="0">
                <a:solidFill>
                  <a:srgbClr val="002060"/>
                </a:solidFill>
              </a:rPr>
              <a:t>লাহাবের</a:t>
            </a:r>
            <a:r>
              <a:rPr lang="en-US" sz="2800" dirty="0" smtClean="0">
                <a:solidFill>
                  <a:srgbClr val="002060"/>
                </a:solidFill>
              </a:rPr>
              <a:t> </a:t>
            </a:r>
            <a:r>
              <a:rPr lang="en-US" sz="2800" dirty="0" err="1" smtClean="0">
                <a:solidFill>
                  <a:srgbClr val="002060"/>
                </a:solidFill>
              </a:rPr>
              <a:t>আয়াত</a:t>
            </a:r>
            <a:r>
              <a:rPr lang="en-US" sz="2800" dirty="0" smtClean="0">
                <a:solidFill>
                  <a:srgbClr val="002060"/>
                </a:solidFill>
              </a:rPr>
              <a:t> </a:t>
            </a:r>
            <a:r>
              <a:rPr lang="en-US" sz="2800" dirty="0" err="1" smtClean="0">
                <a:solidFill>
                  <a:srgbClr val="002060"/>
                </a:solidFill>
              </a:rPr>
              <a:t>সংখ্যা</a:t>
            </a:r>
            <a:r>
              <a:rPr lang="en-US" sz="2800" dirty="0" smtClean="0">
                <a:solidFill>
                  <a:srgbClr val="002060"/>
                </a:solidFill>
              </a:rPr>
              <a:t> </a:t>
            </a:r>
            <a:r>
              <a:rPr lang="en-US" sz="2800" dirty="0" err="1" smtClean="0">
                <a:solidFill>
                  <a:srgbClr val="002060"/>
                </a:solidFill>
              </a:rPr>
              <a:t>বলতে</a:t>
            </a:r>
            <a:r>
              <a:rPr lang="en-US" sz="2800" dirty="0" smtClean="0">
                <a:solidFill>
                  <a:srgbClr val="002060"/>
                </a:solidFill>
              </a:rPr>
              <a:t> </a:t>
            </a:r>
            <a:r>
              <a:rPr lang="en-US" sz="2800" dirty="0" err="1" smtClean="0">
                <a:solidFill>
                  <a:srgbClr val="002060"/>
                </a:solidFill>
              </a:rPr>
              <a:t>পারবে</a:t>
            </a:r>
            <a:r>
              <a:rPr lang="en-US" sz="2800" dirty="0" smtClean="0">
                <a:solidFill>
                  <a:srgbClr val="002060"/>
                </a:solidFill>
              </a:rPr>
              <a:t>।</a:t>
            </a:r>
          </a:p>
          <a:p>
            <a:pPr marL="0" indent="0">
              <a:buNone/>
            </a:pPr>
            <a:r>
              <a:rPr lang="en-US" sz="2800" dirty="0" smtClean="0">
                <a:solidFill>
                  <a:srgbClr val="002060"/>
                </a:solidFill>
              </a:rPr>
              <a:t>২। </a:t>
            </a:r>
            <a:r>
              <a:rPr lang="en-US" sz="2800" dirty="0" err="1" smtClean="0">
                <a:solidFill>
                  <a:srgbClr val="002060"/>
                </a:solidFill>
              </a:rPr>
              <a:t>সূর</a:t>
            </a:r>
            <a:r>
              <a:rPr lang="en-US" sz="2800" dirty="0" smtClean="0">
                <a:solidFill>
                  <a:srgbClr val="002060"/>
                </a:solidFill>
              </a:rPr>
              <a:t> </a:t>
            </a:r>
            <a:r>
              <a:rPr lang="en-US" sz="2800" dirty="0" err="1" smtClean="0">
                <a:solidFill>
                  <a:srgbClr val="002060"/>
                </a:solidFill>
              </a:rPr>
              <a:t>আল</a:t>
            </a:r>
            <a:r>
              <a:rPr lang="en-US" sz="2800" dirty="0" smtClean="0">
                <a:solidFill>
                  <a:srgbClr val="002060"/>
                </a:solidFill>
              </a:rPr>
              <a:t> </a:t>
            </a:r>
            <a:r>
              <a:rPr lang="en-US" sz="2800" dirty="0" err="1" smtClean="0">
                <a:solidFill>
                  <a:srgbClr val="002060"/>
                </a:solidFill>
              </a:rPr>
              <a:t>লাহাবের</a:t>
            </a:r>
            <a:r>
              <a:rPr lang="en-US" sz="2800" dirty="0" smtClean="0">
                <a:solidFill>
                  <a:srgbClr val="002060"/>
                </a:solidFill>
              </a:rPr>
              <a:t> </a:t>
            </a:r>
            <a:r>
              <a:rPr lang="en-US" sz="2800" dirty="0" err="1" smtClean="0">
                <a:solidFill>
                  <a:srgbClr val="002060"/>
                </a:solidFill>
              </a:rPr>
              <a:t>শানেনুযুল</a:t>
            </a:r>
            <a:r>
              <a:rPr lang="en-US" sz="2800" dirty="0" smtClean="0">
                <a:solidFill>
                  <a:srgbClr val="002060"/>
                </a:solidFill>
              </a:rPr>
              <a:t> </a:t>
            </a:r>
            <a:r>
              <a:rPr lang="en-US" sz="2800" dirty="0" err="1" smtClean="0">
                <a:solidFill>
                  <a:srgbClr val="002060"/>
                </a:solidFill>
              </a:rPr>
              <a:t>বর্ণনা</a:t>
            </a:r>
            <a:r>
              <a:rPr lang="en-US" sz="2800" dirty="0" smtClean="0">
                <a:solidFill>
                  <a:srgbClr val="002060"/>
                </a:solidFill>
              </a:rPr>
              <a:t> </a:t>
            </a:r>
            <a:r>
              <a:rPr lang="en-US" sz="2800" dirty="0" err="1" smtClean="0">
                <a:solidFill>
                  <a:srgbClr val="002060"/>
                </a:solidFill>
              </a:rPr>
              <a:t>করতে</a:t>
            </a:r>
            <a:r>
              <a:rPr lang="en-US" sz="2800" dirty="0" smtClean="0">
                <a:solidFill>
                  <a:srgbClr val="002060"/>
                </a:solidFill>
              </a:rPr>
              <a:t> </a:t>
            </a:r>
            <a:r>
              <a:rPr lang="en-US" sz="2800" dirty="0" err="1" smtClean="0">
                <a:solidFill>
                  <a:srgbClr val="002060"/>
                </a:solidFill>
              </a:rPr>
              <a:t>পারবে</a:t>
            </a:r>
            <a:r>
              <a:rPr lang="en-US" sz="2800" dirty="0" smtClean="0">
                <a:solidFill>
                  <a:srgbClr val="002060"/>
                </a:solidFill>
              </a:rPr>
              <a:t>।</a:t>
            </a:r>
          </a:p>
          <a:p>
            <a:pPr marL="0" indent="0">
              <a:buNone/>
            </a:pPr>
            <a:r>
              <a:rPr lang="en-US" sz="2800" dirty="0" smtClean="0">
                <a:solidFill>
                  <a:srgbClr val="002060"/>
                </a:solidFill>
              </a:rPr>
              <a:t>৩। এ </a:t>
            </a:r>
            <a:r>
              <a:rPr lang="en-US" sz="2800" dirty="0" err="1" smtClean="0">
                <a:solidFill>
                  <a:srgbClr val="002060"/>
                </a:solidFill>
              </a:rPr>
              <a:t>সূরার</a:t>
            </a:r>
            <a:r>
              <a:rPr lang="en-US" sz="2800" dirty="0" smtClean="0">
                <a:solidFill>
                  <a:srgbClr val="002060"/>
                </a:solidFill>
              </a:rPr>
              <a:t> </a:t>
            </a:r>
            <a:r>
              <a:rPr lang="en-US" sz="2800" dirty="0" err="1" smtClean="0">
                <a:solidFill>
                  <a:srgbClr val="002060"/>
                </a:solidFill>
              </a:rPr>
              <a:t>সরল</a:t>
            </a:r>
            <a:r>
              <a:rPr lang="en-US" sz="2800" dirty="0" smtClean="0">
                <a:solidFill>
                  <a:srgbClr val="002060"/>
                </a:solidFill>
              </a:rPr>
              <a:t> </a:t>
            </a:r>
            <a:r>
              <a:rPr lang="en-US" sz="2800" dirty="0" err="1" smtClean="0">
                <a:solidFill>
                  <a:srgbClr val="002060"/>
                </a:solidFill>
              </a:rPr>
              <a:t>অনুবাদ</a:t>
            </a:r>
            <a:r>
              <a:rPr lang="en-US" sz="2800" dirty="0" smtClean="0">
                <a:solidFill>
                  <a:srgbClr val="002060"/>
                </a:solidFill>
              </a:rPr>
              <a:t> ও </a:t>
            </a:r>
            <a:r>
              <a:rPr lang="en-US" sz="2800" dirty="0" err="1" smtClean="0">
                <a:solidFill>
                  <a:srgbClr val="002060"/>
                </a:solidFill>
              </a:rPr>
              <a:t>ব্যাখ্যা</a:t>
            </a:r>
            <a:r>
              <a:rPr lang="en-US" sz="2800" dirty="0" smtClean="0">
                <a:solidFill>
                  <a:srgbClr val="002060"/>
                </a:solidFill>
              </a:rPr>
              <a:t> </a:t>
            </a:r>
            <a:r>
              <a:rPr lang="en-US" sz="2800" dirty="0" err="1" smtClean="0">
                <a:solidFill>
                  <a:srgbClr val="002060"/>
                </a:solidFill>
              </a:rPr>
              <a:t>বিস্তারিত</a:t>
            </a:r>
            <a:r>
              <a:rPr lang="en-US" sz="2800" dirty="0" smtClean="0">
                <a:solidFill>
                  <a:srgbClr val="002060"/>
                </a:solidFill>
              </a:rPr>
              <a:t> </a:t>
            </a:r>
            <a:r>
              <a:rPr lang="en-US" sz="2800" dirty="0" err="1" smtClean="0">
                <a:solidFill>
                  <a:srgbClr val="002060"/>
                </a:solidFill>
              </a:rPr>
              <a:t>বর্ণনা</a:t>
            </a:r>
            <a:r>
              <a:rPr lang="en-US" sz="2800" dirty="0" smtClean="0">
                <a:solidFill>
                  <a:srgbClr val="002060"/>
                </a:solidFill>
              </a:rPr>
              <a:t> </a:t>
            </a:r>
            <a:r>
              <a:rPr lang="en-US" sz="2800" dirty="0" err="1" smtClean="0">
                <a:solidFill>
                  <a:srgbClr val="002060"/>
                </a:solidFill>
              </a:rPr>
              <a:t>করতে</a:t>
            </a:r>
            <a:r>
              <a:rPr lang="en-US" sz="2800" dirty="0" smtClean="0">
                <a:solidFill>
                  <a:srgbClr val="002060"/>
                </a:solidFill>
              </a:rPr>
              <a:t> </a:t>
            </a:r>
            <a:r>
              <a:rPr lang="en-US" sz="2800" dirty="0" err="1" smtClean="0">
                <a:solidFill>
                  <a:srgbClr val="002060"/>
                </a:solidFill>
              </a:rPr>
              <a:t>পারবে</a:t>
            </a:r>
            <a:r>
              <a:rPr lang="en-US" sz="2800" dirty="0" smtClean="0">
                <a:solidFill>
                  <a:srgbClr val="002060"/>
                </a:solidFill>
              </a:rPr>
              <a:t>।</a:t>
            </a:r>
          </a:p>
          <a:p>
            <a:pPr marL="0" indent="0">
              <a:buNone/>
            </a:pPr>
            <a:r>
              <a:rPr lang="en-US" sz="2800" dirty="0" smtClean="0">
                <a:solidFill>
                  <a:srgbClr val="002060"/>
                </a:solidFill>
              </a:rPr>
              <a:t>৪। এ </a:t>
            </a:r>
            <a:r>
              <a:rPr lang="en-US" sz="2800" dirty="0" err="1" smtClean="0">
                <a:solidFill>
                  <a:srgbClr val="002060"/>
                </a:solidFill>
              </a:rPr>
              <a:t>সূরার</a:t>
            </a:r>
            <a:r>
              <a:rPr lang="en-US" sz="2800" dirty="0" smtClean="0">
                <a:solidFill>
                  <a:srgbClr val="002060"/>
                </a:solidFill>
              </a:rPr>
              <a:t> </a:t>
            </a:r>
            <a:r>
              <a:rPr lang="en-US" sz="2800" dirty="0" err="1" smtClean="0">
                <a:solidFill>
                  <a:srgbClr val="002060"/>
                </a:solidFill>
              </a:rPr>
              <a:t>শিক্ষা</a:t>
            </a:r>
            <a:r>
              <a:rPr lang="en-US" sz="2800" dirty="0" smtClean="0">
                <a:solidFill>
                  <a:srgbClr val="002060"/>
                </a:solidFill>
              </a:rPr>
              <a:t> </a:t>
            </a:r>
            <a:r>
              <a:rPr lang="en-US" sz="2800" dirty="0" err="1" smtClean="0">
                <a:solidFill>
                  <a:srgbClr val="002060"/>
                </a:solidFill>
              </a:rPr>
              <a:t>বর্ণনা</a:t>
            </a:r>
            <a:r>
              <a:rPr lang="en-US" sz="2800" dirty="0" smtClean="0">
                <a:solidFill>
                  <a:srgbClr val="002060"/>
                </a:solidFill>
              </a:rPr>
              <a:t> </a:t>
            </a:r>
            <a:r>
              <a:rPr lang="en-US" sz="2800" dirty="0" err="1" smtClean="0">
                <a:solidFill>
                  <a:srgbClr val="002060"/>
                </a:solidFill>
              </a:rPr>
              <a:t>করতে</a:t>
            </a:r>
            <a:r>
              <a:rPr lang="en-US" sz="2800" dirty="0" smtClean="0">
                <a:solidFill>
                  <a:srgbClr val="002060"/>
                </a:solidFill>
              </a:rPr>
              <a:t> </a:t>
            </a:r>
            <a:r>
              <a:rPr lang="en-US" sz="2800" dirty="0" err="1" smtClean="0">
                <a:solidFill>
                  <a:srgbClr val="002060"/>
                </a:solidFill>
              </a:rPr>
              <a:t>পারবে</a:t>
            </a:r>
            <a:r>
              <a:rPr lang="en-US" sz="2800" dirty="0" smtClean="0">
                <a:solidFill>
                  <a:srgbClr val="002060"/>
                </a:solidFill>
              </a:rPr>
              <a:t>।</a:t>
            </a:r>
          </a:p>
          <a:p>
            <a:pPr marL="0" indent="0">
              <a:buNone/>
            </a:pPr>
            <a:endParaRPr lang="en-US" dirty="0"/>
          </a:p>
        </p:txBody>
      </p:sp>
    </p:spTree>
    <p:extLst>
      <p:ext uri="{BB962C8B-B14F-4D97-AF65-F5344CB8AC3E}">
        <p14:creationId xmlns:p14="http://schemas.microsoft.com/office/powerpoint/2010/main" val="61126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latin typeface="NSimSun" pitchFamily="49" charset="-122"/>
                <a:ea typeface="NSimSun" pitchFamily="49" charset="-122"/>
                <a:cs typeface="Segoe UI Black" pitchFamily="34" charset="0"/>
              </a:rPr>
              <a:t>এ </a:t>
            </a:r>
            <a:r>
              <a:rPr lang="en-US" sz="2800" dirty="0" err="1" smtClean="0">
                <a:solidFill>
                  <a:srgbClr val="002060"/>
                </a:solidFill>
                <a:latin typeface="NSimSun" pitchFamily="49" charset="-122"/>
                <a:ea typeface="NSimSun" pitchFamily="49" charset="-122"/>
                <a:cs typeface="Segoe UI Black" pitchFamily="34" charset="0"/>
              </a:rPr>
              <a:t>সূরার</a:t>
            </a:r>
            <a:r>
              <a:rPr lang="en-US" sz="2800" dirty="0" smtClean="0">
                <a:solidFill>
                  <a:srgbClr val="002060"/>
                </a:solidFill>
                <a:latin typeface="NSimSun" pitchFamily="49" charset="-122"/>
                <a:ea typeface="NSimSun" pitchFamily="49" charset="-122"/>
                <a:cs typeface="Segoe UI Black" pitchFamily="34" charset="0"/>
              </a:rPr>
              <a:t> </a:t>
            </a:r>
            <a:r>
              <a:rPr lang="en-US" sz="2800" dirty="0" err="1" smtClean="0">
                <a:solidFill>
                  <a:srgbClr val="002060"/>
                </a:solidFill>
                <a:latin typeface="NSimSun" pitchFamily="49" charset="-122"/>
                <a:ea typeface="NSimSun" pitchFamily="49" charset="-122"/>
                <a:cs typeface="Segoe UI Black" pitchFamily="34" charset="0"/>
              </a:rPr>
              <a:t>শানে-নুযুল</a:t>
            </a:r>
            <a:endParaRPr lang="en-US" sz="2800" dirty="0">
              <a:solidFill>
                <a:srgbClr val="002060"/>
              </a:solidFill>
              <a:latin typeface="NSimSun" pitchFamily="49" charset="-122"/>
              <a:ea typeface="NSimSun" pitchFamily="49" charset="-122"/>
              <a:cs typeface="Segoe UI Black" pitchFamily="34" charset="0"/>
            </a:endParaRPr>
          </a:p>
        </p:txBody>
      </p:sp>
      <p:sp>
        <p:nvSpPr>
          <p:cNvPr id="3" name="Content Placeholder 2"/>
          <p:cNvSpPr>
            <a:spLocks noGrp="1"/>
          </p:cNvSpPr>
          <p:nvPr>
            <p:ph idx="1"/>
          </p:nvPr>
        </p:nvSpPr>
        <p:spPr>
          <a:xfrm>
            <a:off x="304800" y="1600200"/>
            <a:ext cx="6705600" cy="4876800"/>
          </a:xfrm>
        </p:spPr>
        <p:txBody>
          <a:bodyPr>
            <a:normAutofit fontScale="62500" lnSpcReduction="20000"/>
          </a:bodyPr>
          <a:lstStyle/>
          <a:p>
            <a:pPr marL="0" indent="0">
              <a:buNone/>
            </a:pPr>
            <a:r>
              <a:rPr lang="en-US" dirty="0" smtClean="0">
                <a:solidFill>
                  <a:srgbClr val="00B050"/>
                </a:solidFill>
                <a:latin typeface="NSimSun" pitchFamily="49" charset="-122"/>
                <a:ea typeface="NSimSun" pitchFamily="49" charset="-122"/>
              </a:rPr>
              <a:t>এ </a:t>
            </a:r>
            <a:r>
              <a:rPr lang="en-US" dirty="0" err="1" smtClean="0">
                <a:solidFill>
                  <a:srgbClr val="00B050"/>
                </a:solidFill>
                <a:latin typeface="NSimSun" pitchFamily="49" charset="-122"/>
                <a:ea typeface="NSimSun" pitchFamily="49" charset="-122"/>
              </a:rPr>
              <a:t>সূরার</a:t>
            </a:r>
            <a:r>
              <a:rPr lang="en-US" dirty="0" smtClean="0">
                <a:solidFill>
                  <a:srgbClr val="00B050"/>
                </a:solidFill>
                <a:latin typeface="NSimSun" pitchFamily="49" charset="-122"/>
                <a:ea typeface="NSimSun" pitchFamily="49" charset="-122"/>
              </a:rPr>
              <a:t> </a:t>
            </a:r>
            <a:r>
              <a:rPr lang="en-US" dirty="0" err="1" smtClean="0">
                <a:solidFill>
                  <a:srgbClr val="00B050"/>
                </a:solidFill>
                <a:latin typeface="NSimSun" pitchFamily="49" charset="-122"/>
                <a:ea typeface="NSimSun" pitchFamily="49" charset="-122"/>
              </a:rPr>
              <a:t>আয়াত</a:t>
            </a:r>
            <a:r>
              <a:rPr lang="en-US" dirty="0">
                <a:solidFill>
                  <a:srgbClr val="00B050"/>
                </a:solidFill>
                <a:latin typeface="NSimSun" pitchFamily="49" charset="-122"/>
                <a:ea typeface="NSimSun" pitchFamily="49" charset="-122"/>
              </a:rPr>
              <a:t> </a:t>
            </a:r>
            <a:r>
              <a:rPr lang="en-US" dirty="0" err="1" smtClean="0">
                <a:solidFill>
                  <a:srgbClr val="00B050"/>
                </a:solidFill>
                <a:latin typeface="NSimSun" pitchFamily="49" charset="-122"/>
                <a:ea typeface="NSimSun" pitchFamily="49" charset="-122"/>
              </a:rPr>
              <a:t>সংখ্যা</a:t>
            </a:r>
            <a:r>
              <a:rPr lang="en-US" dirty="0" smtClean="0">
                <a:solidFill>
                  <a:srgbClr val="00B050"/>
                </a:solidFill>
                <a:latin typeface="NSimSun" pitchFamily="49" charset="-122"/>
                <a:ea typeface="NSimSun" pitchFamily="49" charset="-122"/>
              </a:rPr>
              <a:t> ০৫টি।</a:t>
            </a:r>
          </a:p>
          <a:p>
            <a:pPr marL="0" indent="0">
              <a:buNone/>
            </a:pPr>
            <a:r>
              <a:rPr lang="en-US" dirty="0" err="1" smtClean="0">
                <a:latin typeface="NSimSun" pitchFamily="49" charset="-122"/>
                <a:ea typeface="NSimSun" pitchFamily="49" charset="-122"/>
              </a:rPr>
              <a:t>শানেনুযুলঃ</a:t>
            </a:r>
            <a:endParaRPr lang="en-US" dirty="0" smtClean="0">
              <a:latin typeface="NSimSun" pitchFamily="49" charset="-122"/>
              <a:ea typeface="NSimSun" pitchFamily="49" charset="-122"/>
            </a:endParaRPr>
          </a:p>
          <a:p>
            <a:pPr marL="0" indent="0">
              <a:buNone/>
            </a:pPr>
            <a:r>
              <a:rPr lang="as-IN" dirty="0">
                <a:latin typeface="NSimSun" pitchFamily="49" charset="-122"/>
                <a:ea typeface="NSimSun" pitchFamily="49" charset="-122"/>
                <a:hlinkClick r:id="rId2" tooltip="আল্লাহ"/>
              </a:rPr>
              <a:t>আল্লাহ্‌</a:t>
            </a:r>
            <a:r>
              <a:rPr lang="as-IN" dirty="0">
                <a:latin typeface="NSimSun" pitchFamily="49" charset="-122"/>
                <a:ea typeface="NSimSun" pitchFamily="49" charset="-122"/>
              </a:rPr>
              <a:t> একটি আয়াত অবতীর্ণ করলে রসূলুল্লাহ্‌ </a:t>
            </a:r>
            <a:r>
              <a:rPr lang="as-IN" dirty="0">
                <a:latin typeface="NSimSun" pitchFamily="49" charset="-122"/>
                <a:ea typeface="NSimSun" pitchFamily="49" charset="-122"/>
                <a:hlinkClick r:id="rId3" tooltip="সাফা পর্বত (পাতার অস্তিত্ব নেই)"/>
              </a:rPr>
              <a:t>সাফা পর্বতে</a:t>
            </a:r>
            <a:r>
              <a:rPr lang="as-IN" dirty="0">
                <a:latin typeface="NSimSun" pitchFamily="49" charset="-122"/>
                <a:ea typeface="NSimSun" pitchFamily="49" charset="-122"/>
              </a:rPr>
              <a:t> আরোহণ করে কোরাইশ গোত্রের উদ্দেশে "আবদে মানাফ" ও "আবদুল মোত্তালিব" ইত্যাদি নাম সহকারে ডাক দিলেন। এভাবে ডাক দেয়া তখন আরবে বিপদাশংকার লক্ষণ রূপে বিবেচিত হত। ডাক শুনে কোরাইশ গোত্র </a:t>
            </a:r>
            <a:r>
              <a:rPr lang="as-IN" dirty="0">
                <a:latin typeface="NSimSun" pitchFamily="49" charset="-122"/>
                <a:ea typeface="NSimSun" pitchFamily="49" charset="-122"/>
                <a:hlinkClick r:id="rId4" tooltip="পর্বত"/>
              </a:rPr>
              <a:t>পর্বতের</a:t>
            </a:r>
            <a:r>
              <a:rPr lang="as-IN" dirty="0">
                <a:latin typeface="NSimSun" pitchFamily="49" charset="-122"/>
                <a:ea typeface="NSimSun" pitchFamily="49" charset="-122"/>
              </a:rPr>
              <a:t> পাদদেশে একত্রিত হল। রসূলুল্লাহ্‌ বললেনঃ "যদি আমি বলি যে, একটি শত্রুদল ক্রমশঃই এগিয়ে আসছে এবং সকাল বিকাল যে কোন সময় তোমাদের উপর ঝাঁপিয়ে পড়বে, তবে তোমরা আমার কথা বিশ্বাস করবে কি?" সবাই একবাক্যে বলে উঠলঃ "হাঁ, অবশ্যই বিশ্বাস করব।" অতঃপর তিনি বললেনঃ "আমি (শিরক ও কুফরের কারণে আল্লাহ্‌র পক্ষ থেকে নির্ধারিত) এক ভীষণ আযাব সর্ম্পকে তোমাদেরকে সতর্ক করছি।" একথা শুনে আবু লাহাব বললঃ "ধ্বংস হও তুমি, এজন্যেই কি আমাদেরকে একত্রিত করেছ?" অতঃপর সে রসূলুল্লাহ্‌ -কে পাথর মারতে উদ্যত হল। এই ঘটনার পরিপ্রেক্ষিতে সূরা লাহাব অবতীর্ণ হয়।</a:t>
            </a:r>
            <a:endParaRPr lang="en-US" dirty="0" smtClean="0">
              <a:latin typeface="NSimSun" pitchFamily="49" charset="-122"/>
              <a:ea typeface="NSimSun" pitchFamily="49" charset="-122"/>
            </a:endParaRPr>
          </a:p>
          <a:p>
            <a:pPr marL="0" indent="0">
              <a:buNone/>
            </a:pPr>
            <a:endParaRPr lang="en-US" dirty="0">
              <a:latin typeface="NSimSun" pitchFamily="49" charset="-122"/>
              <a:ea typeface="NSimSun" pitchFamily="49" charset="-122"/>
            </a:endParaRPr>
          </a:p>
        </p:txBody>
      </p:sp>
    </p:spTree>
    <p:extLst>
      <p:ext uri="{BB962C8B-B14F-4D97-AF65-F5344CB8AC3E}">
        <p14:creationId xmlns:p14="http://schemas.microsoft.com/office/powerpoint/2010/main" val="109110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solidFill>
                  <a:srgbClr val="C00000"/>
                </a:solidFill>
                <a:latin typeface="NSimSun" pitchFamily="49" charset="-122"/>
                <a:ea typeface="NSimSun" pitchFamily="49" charset="-122"/>
              </a:rPr>
              <a:t>এ </a:t>
            </a:r>
            <a:r>
              <a:rPr lang="en-US" sz="3600" dirty="0" err="1" smtClean="0">
                <a:solidFill>
                  <a:srgbClr val="C00000"/>
                </a:solidFill>
                <a:latin typeface="NSimSun" pitchFamily="49" charset="-122"/>
                <a:ea typeface="NSimSun" pitchFamily="49" charset="-122"/>
              </a:rPr>
              <a:t>সূরার</a:t>
            </a:r>
            <a:r>
              <a:rPr lang="en-US" sz="3600" dirty="0" smtClean="0">
                <a:solidFill>
                  <a:srgbClr val="C00000"/>
                </a:solidFill>
                <a:latin typeface="NSimSun" pitchFamily="49" charset="-122"/>
                <a:ea typeface="NSimSun" pitchFamily="49" charset="-122"/>
              </a:rPr>
              <a:t> </a:t>
            </a:r>
            <a:r>
              <a:rPr lang="en-US" sz="3600" dirty="0" err="1" smtClean="0">
                <a:solidFill>
                  <a:srgbClr val="C00000"/>
                </a:solidFill>
                <a:latin typeface="NSimSun" pitchFamily="49" charset="-122"/>
                <a:ea typeface="NSimSun" pitchFamily="49" charset="-122"/>
              </a:rPr>
              <a:t>ব্যাখ্যা</a:t>
            </a:r>
            <a:endParaRPr lang="en-US" sz="3600" dirty="0">
              <a:solidFill>
                <a:srgbClr val="C00000"/>
              </a:solidFill>
              <a:latin typeface="NSimSun" pitchFamily="49" charset="-122"/>
              <a:ea typeface="NSimSun" pitchFamily="49" charset="-122"/>
            </a:endParaRPr>
          </a:p>
        </p:txBody>
      </p:sp>
      <p:sp>
        <p:nvSpPr>
          <p:cNvPr id="3" name="Content Placeholder 2"/>
          <p:cNvSpPr>
            <a:spLocks noGrp="1"/>
          </p:cNvSpPr>
          <p:nvPr>
            <p:ph idx="1"/>
          </p:nvPr>
        </p:nvSpPr>
        <p:spPr>
          <a:xfrm>
            <a:off x="838200" y="1828800"/>
            <a:ext cx="7848600" cy="4297363"/>
          </a:xfrm>
        </p:spPr>
        <p:txBody>
          <a:bodyPr>
            <a:normAutofit lnSpcReduction="10000"/>
          </a:bodyPr>
          <a:lstStyle/>
          <a:p>
            <a:pPr marL="0" indent="0">
              <a:buNone/>
            </a:pPr>
            <a:r>
              <a:rPr lang="en-US" sz="2400" dirty="0" err="1" smtClean="0">
                <a:solidFill>
                  <a:srgbClr val="CC0099"/>
                </a:solidFill>
                <a:latin typeface="NSimSun" pitchFamily="49" charset="-122"/>
                <a:ea typeface="NSimSun" pitchFamily="49" charset="-122"/>
              </a:rPr>
              <a:t>আবু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লাহাব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ইসলাম</a:t>
            </a:r>
            <a:r>
              <a:rPr lang="en-US" sz="2400" dirty="0" smtClean="0">
                <a:solidFill>
                  <a:srgbClr val="CC0099"/>
                </a:solidFill>
                <a:latin typeface="NSimSun" pitchFamily="49" charset="-122"/>
                <a:ea typeface="NSimSun" pitchFamily="49" charset="-122"/>
              </a:rPr>
              <a:t> ও </a:t>
            </a:r>
            <a:r>
              <a:rPr lang="en-US" sz="2400" dirty="0" err="1" smtClean="0">
                <a:solidFill>
                  <a:srgbClr val="CC0099"/>
                </a:solidFill>
                <a:latin typeface="NSimSun" pitchFamily="49" charset="-122"/>
                <a:ea typeface="NSimSun" pitchFamily="49" charset="-122"/>
              </a:rPr>
              <a:t>নবি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এর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সর্বদাই</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ইসলামের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শত্রুতায়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লিপ্ত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ছিল।এ</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সূরায়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শোচনীয়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পরিণতির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কথা</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বলা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হয়েছে</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লাহাব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রাসূল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এর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চাচা</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মক্কা</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নগরীতে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প্রভূত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সম্মান</a:t>
            </a:r>
            <a:r>
              <a:rPr lang="en-US" sz="2400" dirty="0" smtClean="0">
                <a:solidFill>
                  <a:srgbClr val="CC0099"/>
                </a:solidFill>
                <a:latin typeface="NSimSun" pitchFamily="49" charset="-122"/>
                <a:ea typeface="NSimSun" pitchFamily="49" charset="-122"/>
              </a:rPr>
              <a:t> ও </a:t>
            </a:r>
            <a:r>
              <a:rPr lang="en-US" sz="2400" dirty="0" err="1" smtClean="0">
                <a:solidFill>
                  <a:srgbClr val="CC0099"/>
                </a:solidFill>
                <a:latin typeface="NSimSun" pitchFamily="49" charset="-122"/>
                <a:ea typeface="NSimSun" pitchFamily="49" charset="-122"/>
              </a:rPr>
              <a:t>মর্যাদার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অধিকারী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প্রচুর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ধন</a:t>
            </a:r>
            <a:r>
              <a:rPr lang="en-US" sz="2400" dirty="0" smtClean="0">
                <a:solidFill>
                  <a:srgbClr val="CC0099"/>
                </a:solidFill>
                <a:latin typeface="NSimSun" pitchFamily="49" charset="-122"/>
                <a:ea typeface="NSimSun" pitchFamily="49" charset="-122"/>
              </a:rPr>
              <a:t>-স </a:t>
            </a:r>
            <a:r>
              <a:rPr lang="en-US" sz="2400" dirty="0" err="1" smtClean="0">
                <a:solidFill>
                  <a:srgbClr val="CC0099"/>
                </a:solidFill>
                <a:latin typeface="NSimSun" pitchFamily="49" charset="-122"/>
                <a:ea typeface="NSimSun" pitchFamily="49" charset="-122"/>
              </a:rPr>
              <a:t>ম্পদেরও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মালিক</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কিন্তু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এত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কিছুও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কোনো</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কাজে</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আসেনি</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বরং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দুনিয়াতেও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লাহাবের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ধ্বংস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আখিরাতেও</a:t>
            </a:r>
            <a:r>
              <a:rPr lang="en-US" sz="2400" dirty="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জাহান্নামের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শাস্তি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ভোগ</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করবে</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স্ত্রীও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ছিল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তারই</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মতো</a:t>
            </a:r>
            <a:r>
              <a:rPr lang="en-US" sz="2400" dirty="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ইসলামের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রাসূল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সা:কে</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কষ্ট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দিত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রাসূল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সা</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এর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চলার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পথে</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বিছিয়ে</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রাখত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ফলে</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প্রতিও</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আল্লাহ</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তায়ালার</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অভিশাপ</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রয়েছে</a:t>
            </a:r>
            <a:r>
              <a:rPr lang="en-US" sz="2400" dirty="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এবংআখিরাতে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যন্ত্রনাদায়ক</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শাস্তি</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ভোগ</a:t>
            </a:r>
            <a:r>
              <a:rPr lang="en-US" sz="2400" dirty="0" smtClean="0">
                <a:solidFill>
                  <a:srgbClr val="CC0099"/>
                </a:solidFill>
                <a:latin typeface="NSimSun" pitchFamily="49" charset="-122"/>
                <a:ea typeface="NSimSun" pitchFamily="49" charset="-122"/>
              </a:rPr>
              <a:t> </a:t>
            </a:r>
            <a:r>
              <a:rPr lang="en-US" sz="2400" dirty="0" err="1" smtClean="0">
                <a:solidFill>
                  <a:srgbClr val="CC0099"/>
                </a:solidFill>
                <a:latin typeface="NSimSun" pitchFamily="49" charset="-122"/>
                <a:ea typeface="NSimSun" pitchFamily="49" charset="-122"/>
              </a:rPr>
              <a:t>করবে</a:t>
            </a:r>
            <a:r>
              <a:rPr lang="en-US" sz="2400" dirty="0" smtClean="0">
                <a:solidFill>
                  <a:srgbClr val="CC0099"/>
                </a:solidFill>
                <a:latin typeface="NSimSun" pitchFamily="49" charset="-122"/>
                <a:ea typeface="NSimSun" pitchFamily="49" charset="-122"/>
              </a:rPr>
              <a:t>।</a:t>
            </a:r>
            <a:endParaRPr lang="en-US" sz="2400" dirty="0">
              <a:solidFill>
                <a:srgbClr val="CC0099"/>
              </a:solidFill>
              <a:latin typeface="NSimSun" pitchFamily="49" charset="-122"/>
              <a:ea typeface="NSimSun" pitchFamily="49" charset="-122"/>
            </a:endParaRPr>
          </a:p>
        </p:txBody>
      </p:sp>
    </p:spTree>
    <p:extLst>
      <p:ext uri="{BB962C8B-B14F-4D97-AF65-F5344CB8AC3E}">
        <p14:creationId xmlns:p14="http://schemas.microsoft.com/office/powerpoint/2010/main" val="27271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latin typeface="NSimSun" pitchFamily="49" charset="-122"/>
                <a:ea typeface="NSimSun" pitchFamily="49" charset="-122"/>
              </a:rPr>
              <a:t>মূল্যায়ন</a:t>
            </a:r>
            <a:endParaRPr lang="en-US" dirty="0">
              <a:solidFill>
                <a:srgbClr val="C00000"/>
              </a:solidFill>
              <a:latin typeface="NSimSun" pitchFamily="49" charset="-122"/>
              <a:ea typeface="NSimSun" pitchFamily="49" charset="-122"/>
            </a:endParaRPr>
          </a:p>
        </p:txBody>
      </p:sp>
      <p:sp>
        <p:nvSpPr>
          <p:cNvPr id="3" name="Content Placeholder 2"/>
          <p:cNvSpPr>
            <a:spLocks noGrp="1"/>
          </p:cNvSpPr>
          <p:nvPr>
            <p:ph idx="1"/>
          </p:nvPr>
        </p:nvSpPr>
        <p:spPr>
          <a:xfrm>
            <a:off x="1066800" y="1600200"/>
            <a:ext cx="7620000" cy="4525963"/>
          </a:xfrm>
        </p:spPr>
        <p:txBody>
          <a:bodyPr/>
          <a:lstStyle/>
          <a:p>
            <a:pPr marL="0" indent="0">
              <a:buNone/>
            </a:pPr>
            <a:r>
              <a:rPr lang="en-US" dirty="0" smtClean="0">
                <a:solidFill>
                  <a:srgbClr val="CCCC00"/>
                </a:solidFill>
                <a:latin typeface="NSimSun" pitchFamily="49" charset="-122"/>
                <a:ea typeface="NSimSun" pitchFamily="49" charset="-122"/>
              </a:rPr>
              <a:t>১। </a:t>
            </a:r>
            <a:r>
              <a:rPr lang="en-US" dirty="0" err="1" smtClean="0">
                <a:solidFill>
                  <a:srgbClr val="CCCC00"/>
                </a:solidFill>
                <a:latin typeface="NSimSun" pitchFamily="49" charset="-122"/>
                <a:ea typeface="NSimSun" pitchFamily="49" charset="-122"/>
              </a:rPr>
              <a:t>সূরা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আল</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লাহাব</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পবিত্র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কুরআনের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কততম</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সূরা</a:t>
            </a:r>
            <a:r>
              <a:rPr lang="en-US" dirty="0" smtClean="0">
                <a:solidFill>
                  <a:srgbClr val="CCCC00"/>
                </a:solidFill>
                <a:latin typeface="NSimSun" pitchFamily="49" charset="-122"/>
                <a:ea typeface="NSimSun" pitchFamily="49" charset="-122"/>
              </a:rPr>
              <a:t>?</a:t>
            </a:r>
          </a:p>
          <a:p>
            <a:pPr marL="0" indent="0">
              <a:buNone/>
            </a:pPr>
            <a:r>
              <a:rPr lang="en-US" dirty="0" smtClean="0">
                <a:solidFill>
                  <a:srgbClr val="CCCC00"/>
                </a:solidFill>
                <a:latin typeface="NSimSun" pitchFamily="49" charset="-122"/>
                <a:ea typeface="NSimSun" pitchFamily="49" charset="-122"/>
              </a:rPr>
              <a:t>২। এ </a:t>
            </a:r>
            <a:r>
              <a:rPr lang="en-US" dirty="0" err="1" smtClean="0">
                <a:solidFill>
                  <a:srgbClr val="CCCC00"/>
                </a:solidFill>
                <a:latin typeface="NSimSun" pitchFamily="49" charset="-122"/>
                <a:ea typeface="NSimSun" pitchFamily="49" charset="-122"/>
              </a:rPr>
              <a:t>সূরার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আয়াত</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সংখ্যা</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কত</a:t>
            </a:r>
            <a:r>
              <a:rPr lang="en-US" dirty="0" smtClean="0">
                <a:solidFill>
                  <a:srgbClr val="CCCC00"/>
                </a:solidFill>
                <a:latin typeface="NSimSun" pitchFamily="49" charset="-122"/>
                <a:ea typeface="NSimSun" pitchFamily="49" charset="-122"/>
              </a:rPr>
              <a:t>?</a:t>
            </a:r>
          </a:p>
          <a:p>
            <a:pPr marL="0" indent="0">
              <a:buNone/>
            </a:pPr>
            <a:r>
              <a:rPr lang="en-US" dirty="0" smtClean="0">
                <a:solidFill>
                  <a:srgbClr val="CCCC00"/>
                </a:solidFill>
                <a:latin typeface="NSimSun" pitchFamily="49" charset="-122"/>
                <a:ea typeface="NSimSun" pitchFamily="49" charset="-122"/>
              </a:rPr>
              <a:t>৩। </a:t>
            </a:r>
            <a:r>
              <a:rPr lang="en-US" dirty="0" err="1" smtClean="0">
                <a:solidFill>
                  <a:srgbClr val="CCCC00"/>
                </a:solidFill>
                <a:latin typeface="NSimSun" pitchFamily="49" charset="-122"/>
                <a:ea typeface="NSimSun" pitchFamily="49" charset="-122"/>
              </a:rPr>
              <a:t>তৎকালীন</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সময়ে</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আরবে</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বিপদাপদের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সময়</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মানুষ</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করত</a:t>
            </a:r>
            <a:r>
              <a:rPr lang="en-US" dirty="0" smtClean="0">
                <a:solidFill>
                  <a:srgbClr val="CCCC00"/>
                </a:solidFill>
                <a:latin typeface="NSimSun" pitchFamily="49" charset="-122"/>
                <a:ea typeface="NSimSun" pitchFamily="49" charset="-122"/>
              </a:rPr>
              <a:t>?</a:t>
            </a:r>
          </a:p>
          <a:p>
            <a:pPr marL="0" indent="0">
              <a:buNone/>
            </a:pPr>
            <a:r>
              <a:rPr lang="en-US" dirty="0" smtClean="0">
                <a:solidFill>
                  <a:srgbClr val="CCCC00"/>
                </a:solidFill>
                <a:latin typeface="NSimSun" pitchFamily="49" charset="-122"/>
                <a:ea typeface="NSimSun" pitchFamily="49" charset="-122"/>
              </a:rPr>
              <a:t>৪। </a:t>
            </a:r>
            <a:r>
              <a:rPr lang="en-US" dirty="0" err="1" smtClean="0">
                <a:solidFill>
                  <a:srgbClr val="CCCC00"/>
                </a:solidFill>
                <a:latin typeface="NSimSun" pitchFamily="49" charset="-122"/>
                <a:ea typeface="NSimSun" pitchFamily="49" charset="-122"/>
              </a:rPr>
              <a:t>তৎকালীন</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সময়ে</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আরবের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কয়েকজন</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ধনী</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লোকর</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নাম</a:t>
            </a:r>
            <a:r>
              <a:rPr lang="en-US" dirty="0" smtClean="0">
                <a:solidFill>
                  <a:srgbClr val="CCCC00"/>
                </a:solidFill>
                <a:latin typeface="NSimSun" pitchFamily="49" charset="-122"/>
                <a:ea typeface="NSimSun" pitchFamily="49" charset="-122"/>
              </a:rPr>
              <a:t> </a:t>
            </a:r>
            <a:r>
              <a:rPr lang="en-US" dirty="0" err="1" smtClean="0">
                <a:solidFill>
                  <a:srgbClr val="CCCC00"/>
                </a:solidFill>
                <a:latin typeface="NSimSun" pitchFamily="49" charset="-122"/>
                <a:ea typeface="NSimSun" pitchFamily="49" charset="-122"/>
              </a:rPr>
              <a:t>বলো</a:t>
            </a:r>
            <a:r>
              <a:rPr lang="en-US" dirty="0" smtClean="0">
                <a:solidFill>
                  <a:srgbClr val="CCCC00"/>
                </a:solidFill>
                <a:latin typeface="NSimSun" pitchFamily="49" charset="-122"/>
                <a:ea typeface="NSimSun" pitchFamily="49" charset="-122"/>
              </a:rPr>
              <a:t>।</a:t>
            </a:r>
          </a:p>
          <a:p>
            <a:pPr marL="0" indent="0">
              <a:buNone/>
            </a:pPr>
            <a:endParaRPr lang="en-US" dirty="0">
              <a:latin typeface="NSimSun" pitchFamily="49" charset="-122"/>
              <a:ea typeface="NSimSun" pitchFamily="49" charset="-122"/>
            </a:endParaRPr>
          </a:p>
        </p:txBody>
      </p:sp>
    </p:spTree>
    <p:extLst>
      <p:ext uri="{BB962C8B-B14F-4D97-AF65-F5344CB8AC3E}">
        <p14:creationId xmlns:p14="http://schemas.microsoft.com/office/powerpoint/2010/main" val="236227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NSimSun" pitchFamily="49" charset="-122"/>
                <a:ea typeface="NSimSun" pitchFamily="49" charset="-122"/>
              </a:rPr>
              <a:t>এ </a:t>
            </a:r>
            <a:r>
              <a:rPr lang="en-US" sz="3600" dirty="0" err="1" smtClean="0">
                <a:solidFill>
                  <a:srgbClr val="FF0000"/>
                </a:solidFill>
                <a:latin typeface="NSimSun" pitchFamily="49" charset="-122"/>
                <a:ea typeface="NSimSun" pitchFamily="49" charset="-122"/>
              </a:rPr>
              <a:t>সূরার</a:t>
            </a:r>
            <a:r>
              <a:rPr lang="en-US" sz="3600" dirty="0" smtClean="0">
                <a:solidFill>
                  <a:srgbClr val="FF0000"/>
                </a:solidFill>
                <a:latin typeface="NSimSun" pitchFamily="49" charset="-122"/>
                <a:ea typeface="NSimSun" pitchFamily="49" charset="-122"/>
              </a:rPr>
              <a:t> </a:t>
            </a:r>
            <a:r>
              <a:rPr lang="en-US" sz="3600" dirty="0" err="1" smtClean="0">
                <a:solidFill>
                  <a:srgbClr val="FF0000"/>
                </a:solidFill>
                <a:latin typeface="NSimSun" pitchFamily="49" charset="-122"/>
                <a:ea typeface="NSimSun" pitchFamily="49" charset="-122"/>
              </a:rPr>
              <a:t>শিক্ষা</a:t>
            </a:r>
            <a:endParaRPr lang="en-US" sz="3600" dirty="0">
              <a:solidFill>
                <a:srgbClr val="FF0000"/>
              </a:solidFill>
              <a:latin typeface="NSimSun" pitchFamily="49" charset="-122"/>
              <a:ea typeface="NSimSun" pitchFamily="49" charset="-122"/>
            </a:endParaRPr>
          </a:p>
        </p:txBody>
      </p:sp>
      <p:sp>
        <p:nvSpPr>
          <p:cNvPr id="3" name="Content Placeholder 2"/>
          <p:cNvSpPr>
            <a:spLocks noGrp="1"/>
          </p:cNvSpPr>
          <p:nvPr>
            <p:ph idx="1"/>
          </p:nvPr>
        </p:nvSpPr>
        <p:spPr>
          <a:xfrm>
            <a:off x="1676400" y="1752600"/>
            <a:ext cx="7010400" cy="4373563"/>
          </a:xfrm>
        </p:spPr>
        <p:txBody>
          <a:bodyPr/>
          <a:lstStyle/>
          <a:p>
            <a:r>
              <a:rPr lang="en-US" dirty="0" err="1" smtClean="0">
                <a:solidFill>
                  <a:srgbClr val="00B0F0"/>
                </a:solidFill>
                <a:latin typeface="NSimSun" pitchFamily="49" charset="-122"/>
                <a:ea typeface="NSimSun" pitchFamily="49" charset="-122"/>
              </a:rPr>
              <a:t>রাসূল</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সা</a:t>
            </a:r>
            <a:r>
              <a:rPr lang="en-US" dirty="0" smtClean="0">
                <a:solidFill>
                  <a:srgbClr val="00B0F0"/>
                </a:solidFill>
                <a:latin typeface="NSimSun" pitchFamily="49" charset="-122"/>
                <a:ea typeface="NSimSun" pitchFamily="49" charset="-122"/>
              </a:rPr>
              <a:t>: ও </a:t>
            </a:r>
            <a:r>
              <a:rPr lang="en-US" dirty="0" err="1" smtClean="0">
                <a:solidFill>
                  <a:srgbClr val="00B0F0"/>
                </a:solidFill>
                <a:latin typeface="NSimSun" pitchFamily="49" charset="-122"/>
                <a:ea typeface="NSimSun" pitchFamily="49" charset="-122"/>
              </a:rPr>
              <a:t>ইসলামের</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বিরোধিতা</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খুবই</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মারাত্ক</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কাজ</a:t>
            </a:r>
            <a:r>
              <a:rPr lang="en-US" dirty="0" smtClean="0">
                <a:solidFill>
                  <a:srgbClr val="00B0F0"/>
                </a:solidFill>
                <a:latin typeface="NSimSun" pitchFamily="49" charset="-122"/>
                <a:ea typeface="NSimSun" pitchFamily="49" charset="-122"/>
              </a:rPr>
              <a:t>।</a:t>
            </a:r>
          </a:p>
          <a:p>
            <a:r>
              <a:rPr lang="en-US" dirty="0" err="1" smtClean="0">
                <a:solidFill>
                  <a:srgbClr val="00B0F0"/>
                </a:solidFill>
                <a:latin typeface="NSimSun" pitchFamily="49" charset="-122"/>
                <a:ea typeface="NSimSun" pitchFamily="49" charset="-122"/>
              </a:rPr>
              <a:t>এর</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ফলে</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দুনিয়া</a:t>
            </a:r>
            <a:r>
              <a:rPr lang="en-US" dirty="0" smtClean="0">
                <a:solidFill>
                  <a:srgbClr val="00B0F0"/>
                </a:solidFill>
                <a:latin typeface="NSimSun" pitchFamily="49" charset="-122"/>
                <a:ea typeface="NSimSun" pitchFamily="49" charset="-122"/>
              </a:rPr>
              <a:t> ও </a:t>
            </a:r>
            <a:r>
              <a:rPr lang="en-US" dirty="0" err="1" smtClean="0">
                <a:solidFill>
                  <a:srgbClr val="00B0F0"/>
                </a:solidFill>
                <a:latin typeface="NSimSun" pitchFamily="49" charset="-122"/>
                <a:ea typeface="NSimSun" pitchFamily="49" charset="-122"/>
              </a:rPr>
              <a:t>আখিরাত</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উভয়</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স্থানের</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ধ্বংস</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অর্নিবার্য</a:t>
            </a:r>
            <a:r>
              <a:rPr lang="en-US" dirty="0" smtClean="0">
                <a:solidFill>
                  <a:srgbClr val="00B0F0"/>
                </a:solidFill>
                <a:latin typeface="NSimSun" pitchFamily="49" charset="-122"/>
                <a:ea typeface="NSimSun" pitchFamily="49" charset="-122"/>
              </a:rPr>
              <a:t>।</a:t>
            </a:r>
          </a:p>
          <a:p>
            <a:r>
              <a:rPr lang="en-US" dirty="0" err="1" smtClean="0">
                <a:solidFill>
                  <a:srgbClr val="00B0F0"/>
                </a:solidFill>
                <a:latin typeface="NSimSun" pitchFamily="49" charset="-122"/>
                <a:ea typeface="NSimSun" pitchFamily="49" charset="-122"/>
              </a:rPr>
              <a:t>দুনিয়ার</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মানসম্মান</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ধন-সম্পদ</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ইসলামের</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এসব</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শত্রুকে</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ধ্বংস</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থেকে</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রক্ষা</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করতে</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পারবে</a:t>
            </a:r>
            <a:r>
              <a:rPr lang="en-US" dirty="0" smtClean="0">
                <a:solidFill>
                  <a:srgbClr val="00B0F0"/>
                </a:solidFill>
                <a:latin typeface="NSimSun" pitchFamily="49" charset="-122"/>
                <a:ea typeface="NSimSun" pitchFamily="49" charset="-122"/>
              </a:rPr>
              <a:t> </a:t>
            </a:r>
            <a:r>
              <a:rPr lang="en-US" dirty="0" err="1" smtClean="0">
                <a:solidFill>
                  <a:srgbClr val="00B0F0"/>
                </a:solidFill>
                <a:latin typeface="NSimSun" pitchFamily="49" charset="-122"/>
                <a:ea typeface="NSimSun" pitchFamily="49" charset="-122"/>
              </a:rPr>
              <a:t>না</a:t>
            </a:r>
            <a:r>
              <a:rPr lang="en-US" dirty="0" smtClean="0">
                <a:solidFill>
                  <a:srgbClr val="00B0F0"/>
                </a:solidFill>
                <a:latin typeface="NSimSun" pitchFamily="49" charset="-122"/>
                <a:ea typeface="NSimSun" pitchFamily="49" charset="-122"/>
              </a:rPr>
              <a:t>।</a:t>
            </a:r>
            <a:endParaRPr lang="en-US" dirty="0">
              <a:solidFill>
                <a:srgbClr val="00B0F0"/>
              </a:solidFill>
              <a:latin typeface="NSimSun" pitchFamily="49" charset="-122"/>
              <a:ea typeface="NSimSun" pitchFamily="49" charset="-122"/>
            </a:endParaRPr>
          </a:p>
        </p:txBody>
      </p:sp>
    </p:spTree>
    <p:extLst>
      <p:ext uri="{BB962C8B-B14F-4D97-AF65-F5344CB8AC3E}">
        <p14:creationId xmlns:p14="http://schemas.microsoft.com/office/powerpoint/2010/main" val="14440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325</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Package</vt:lpstr>
      <vt:lpstr>স্বাগতম</vt:lpstr>
      <vt:lpstr>পরিচিতি</vt:lpstr>
      <vt:lpstr>নিচের ছবিগুলো লক্ষ কর</vt:lpstr>
      <vt:lpstr>পাঠ শিরোনাম</vt:lpstr>
      <vt:lpstr>শিখনফল</vt:lpstr>
      <vt:lpstr>এ সূরার শানে-নুযুল</vt:lpstr>
      <vt:lpstr>এ সূরার ব্যাখ্যা</vt:lpstr>
      <vt:lpstr>মূল্যায়ন</vt:lpstr>
      <vt:lpstr>এ সূরার শিক্ষা</vt:lpstr>
      <vt:lpstr>বাড়ির কাজ</vt:lpstr>
      <vt:lpstr>সকলকে 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Talha</dc:creator>
  <cp:lastModifiedBy>Talha</cp:lastModifiedBy>
  <cp:revision>48</cp:revision>
  <dcterms:created xsi:type="dcterms:W3CDTF">2006-08-16T00:00:00Z</dcterms:created>
  <dcterms:modified xsi:type="dcterms:W3CDTF">2020-06-30T11:08:27Z</dcterms:modified>
</cp:coreProperties>
</file>