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1ACF-348E-49BB-A446-49C809C44809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0A0A-6BB2-4ED4-A0DA-9949D14E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0A0A-6BB2-4ED4-A0DA-9949D14E5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14F0-8119-49C9-974C-08857960D640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DE22-BB98-4302-884D-5A0E73CD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568F3-4808-4008-92E0-452273FCC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50122-5859-4A7C-A847-F468033D5399}"/>
              </a:ext>
            </a:extLst>
          </p:cNvPr>
          <p:cNvSpPr txBox="1"/>
          <p:nvPr/>
        </p:nvSpPr>
        <p:spPr>
          <a:xfrm>
            <a:off x="495327" y="439585"/>
            <a:ext cx="98078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স্বাগতম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67768"/>
              </p:ext>
            </p:extLst>
          </p:nvPr>
        </p:nvGraphicFramePr>
        <p:xfrm>
          <a:off x="728163" y="1991652"/>
          <a:ext cx="10810566" cy="439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3522">
                  <a:extLst>
                    <a:ext uri="{9D8B030D-6E8A-4147-A177-3AD203B41FA5}">
                      <a16:colId xmlns:a16="http://schemas.microsoft.com/office/drawing/2014/main" val="3329677578"/>
                    </a:ext>
                  </a:extLst>
                </a:gridCol>
                <a:gridCol w="3366973">
                  <a:extLst>
                    <a:ext uri="{9D8B030D-6E8A-4147-A177-3AD203B41FA5}">
                      <a16:colId xmlns:a16="http://schemas.microsoft.com/office/drawing/2014/main" val="4294627774"/>
                    </a:ext>
                  </a:extLst>
                </a:gridCol>
                <a:gridCol w="3840071">
                  <a:extLst>
                    <a:ext uri="{9D8B030D-6E8A-4147-A177-3AD203B41FA5}">
                      <a16:colId xmlns:a16="http://schemas.microsoft.com/office/drawing/2014/main" val="1762363840"/>
                    </a:ext>
                  </a:extLst>
                </a:gridCol>
              </a:tblGrid>
              <a:tr h="717755">
                <a:tc>
                  <a:txBody>
                    <a:bodyPr/>
                    <a:lstStyle/>
                    <a:p>
                      <a:r>
                        <a:rPr lang="en-US" sz="4800" dirty="0"/>
                        <a:t>         </a:t>
                      </a:r>
                      <a:r>
                        <a:rPr lang="en-US" sz="4800" dirty="0" err="1"/>
                        <a:t>প্রশ্ন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4800" b="1" dirty="0" err="1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4800" b="1" dirty="0" err="1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2232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কীভাবে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শক্তি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পায়</a:t>
                      </a:r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68365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r>
                        <a:rPr lang="en-US" sz="2000" dirty="0" err="1"/>
                        <a:t>কী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কী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অঙ্গ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বা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অংশ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রয়েছে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4905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r>
                        <a:rPr lang="en-US" sz="2000" dirty="0" err="1"/>
                        <a:t>কী</a:t>
                      </a:r>
                      <a:r>
                        <a:rPr lang="en-US" sz="2000" baseline="0" dirty="0" err="1"/>
                        <a:t>ভাবে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চলাচল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করে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15556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r>
                        <a:rPr lang="en-US" sz="2000" dirty="0" err="1"/>
                        <a:t>কীভাবে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সাড়া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প্রদান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করে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39069"/>
                  </a:ext>
                </a:extLst>
              </a:tr>
              <a:tr h="700420">
                <a:tc>
                  <a:txBody>
                    <a:bodyPr/>
                    <a:lstStyle/>
                    <a:p>
                      <a:r>
                        <a:rPr lang="en-US" sz="2000" dirty="0" err="1"/>
                        <a:t>আর</a:t>
                      </a:r>
                      <a:r>
                        <a:rPr lang="en-US" sz="2000" baseline="0" dirty="0"/>
                        <a:t> ও </a:t>
                      </a:r>
                      <a:r>
                        <a:rPr lang="en-US" sz="2000" baseline="0" dirty="0" err="1"/>
                        <a:t>কিছু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8374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923" y="324154"/>
            <a:ext cx="10851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503" y="2890683"/>
            <a:ext cx="253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সূর্যের</a:t>
            </a:r>
            <a:r>
              <a:rPr lang="en-US" dirty="0"/>
              <a:t> </a:t>
            </a:r>
            <a:r>
              <a:rPr lang="en-US" dirty="0" err="1"/>
              <a:t>আলো,পানি</a:t>
            </a:r>
            <a:r>
              <a:rPr lang="en-US" dirty="0"/>
              <a:t>, </a:t>
            </a:r>
            <a:r>
              <a:rPr lang="en-US" dirty="0" err="1"/>
              <a:t>বাযু</a:t>
            </a:r>
            <a:r>
              <a:rPr lang="en-US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503" y="3727184"/>
            <a:ext cx="297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মূল,কান্ড,পাতা,</a:t>
            </a:r>
            <a:r>
              <a:rPr lang="en-US" sz="2000" dirty="0" err="1"/>
              <a:t>ইত্যাদি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42503" y="4483510"/>
            <a:ext cx="328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উদ্ভিদ</a:t>
            </a:r>
            <a:r>
              <a:rPr lang="en-US" dirty="0"/>
              <a:t> </a:t>
            </a:r>
            <a:r>
              <a:rPr lang="en-US" dirty="0" err="1"/>
              <a:t>চলাচল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 </a:t>
            </a:r>
            <a:r>
              <a:rPr lang="en-US" dirty="0" err="1"/>
              <a:t>না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2503" y="5191432"/>
            <a:ext cx="31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তাৎক্ষণিক</a:t>
            </a:r>
            <a:r>
              <a:rPr lang="en-US" dirty="0"/>
              <a:t> </a:t>
            </a:r>
            <a:r>
              <a:rPr lang="en-US" dirty="0" err="1"/>
              <a:t>প্রতিক্রিয়া</a:t>
            </a:r>
            <a:r>
              <a:rPr lang="en-US" dirty="0"/>
              <a:t> </a:t>
            </a:r>
            <a:r>
              <a:rPr lang="en-US" dirty="0" err="1"/>
              <a:t>দেখায়</a:t>
            </a:r>
            <a:r>
              <a:rPr lang="en-US" dirty="0"/>
              <a:t> </a:t>
            </a:r>
            <a:r>
              <a:rPr lang="en-US" dirty="0" err="1"/>
              <a:t>না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5858" y="2890683"/>
            <a:ext cx="306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</a:t>
            </a:r>
            <a:r>
              <a:rPr lang="en-US" dirty="0" err="1"/>
              <a:t>খাদ্য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3727184"/>
            <a:ext cx="27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হাত,পা</a:t>
            </a:r>
            <a:r>
              <a:rPr lang="en-US" dirty="0"/>
              <a:t>, </a:t>
            </a:r>
            <a:r>
              <a:rPr lang="en-US" dirty="0" err="1"/>
              <a:t>পাখা,শরীর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8658" y="4373515"/>
            <a:ext cx="386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হেঁটে,সাঁতার</a:t>
            </a:r>
            <a:r>
              <a:rPr lang="en-US" dirty="0"/>
              <a:t> </a:t>
            </a:r>
            <a:r>
              <a:rPr lang="en-US" dirty="0" err="1"/>
              <a:t>কেটে,উড়ে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উপায়ে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31394" y="5099063"/>
            <a:ext cx="352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তাৎক্ষণিক</a:t>
            </a:r>
            <a:r>
              <a:rPr lang="en-US" dirty="0"/>
              <a:t> </a:t>
            </a:r>
            <a:r>
              <a:rPr lang="en-US" dirty="0" err="1"/>
              <a:t>প্রতিক্রিয়া</a:t>
            </a:r>
            <a:r>
              <a:rPr lang="en-US" dirty="0"/>
              <a:t> </a:t>
            </a:r>
            <a:r>
              <a:rPr lang="en-US" dirty="0" err="1"/>
              <a:t>দেখায়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43" y="1374340"/>
            <a:ext cx="5152794" cy="52325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20871" y="703844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0236" y="1287930"/>
            <a:ext cx="251715" cy="1706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55908" y="1569801"/>
            <a:ext cx="228938" cy="1874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84846" y="1458540"/>
            <a:ext cx="138643" cy="180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91033" y="808231"/>
            <a:ext cx="550918" cy="2775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>
            <a:off x="1020871" y="1161044"/>
            <a:ext cx="523255" cy="596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6747536" y="6428675"/>
            <a:ext cx="159025" cy="21203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8004858" y="5735285"/>
            <a:ext cx="159025" cy="21203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4001158" y="6137388"/>
            <a:ext cx="159025" cy="21203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6020353" y="6349423"/>
            <a:ext cx="123687" cy="25747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10224" y="3806127"/>
            <a:ext cx="3140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উদ্ভিদ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নিজের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খাদ্য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নিজে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তৈরি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করে</a:t>
            </a:r>
            <a:r>
              <a:rPr lang="en-US" sz="44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32600" y="77101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7348112" y="2027583"/>
            <a:ext cx="1372870" cy="132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637354" y="2790544"/>
            <a:ext cx="1372870" cy="132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951463" y="3663691"/>
            <a:ext cx="17689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42387" y="5995314"/>
            <a:ext cx="1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পানি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923489" y="6241774"/>
            <a:ext cx="1993201" cy="132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09195" y="1816295"/>
            <a:ext cx="144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সূর্যের</a:t>
            </a:r>
            <a:r>
              <a:rPr lang="en-US" dirty="0"/>
              <a:t> </a:t>
            </a:r>
            <a:r>
              <a:rPr lang="en-US" dirty="0" err="1"/>
              <a:t>আলো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3945 0.3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16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4023 0.2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1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20534 0.15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7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6771 0.16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648 -0.00612 -0.01204 -0.00755 -0.01944 C -0.0082 -0.02338 -0.00924 -0.02708 -0.00977 -0.03102 C -0.01003 -0.03426 -0.01042 -0.0375 -0.01081 -0.04074 C -0.01185 -0.05046 -0.01211 -0.05579 -0.01289 -0.06574 C -0.01263 -0.08194 -0.0125 -0.09815 -0.01185 -0.11412 C -0.01133 -0.12778 -0.01042 -0.12407 -0.00859 -0.13727 C -0.00521 -0.16157 -0.00951 -0.13148 -0.00651 -0.15093 C -0.00599 -0.15347 -0.00573 -0.15602 -0.00534 -0.15856 C -0.00573 -0.20046 -0.00573 -0.24236 -0.00651 -0.28426 C -0.00664 -0.29282 -0.00729 -0.29329 -0.00977 -0.29954 C -0.01003 -0.30995 -0.01029 -0.32014 -0.01081 -0.33056 C -0.01094 -0.3338 -0.01185 -0.33681 -0.01185 -0.34028 C -0.01185 -0.36852 -0.01302 -0.38102 -0.00977 -0.40208 C -0.00938 -0.40393 -0.00898 -0.40579 -0.00859 -0.40787 C -0.0082 -0.42523 -0.00807 -0.44259 -0.00755 -0.45995 C -0.00729 -0.46597 -0.00508 -0.48264 -0.0043 -0.48704 C -0.00391 -0.48889 -0.00417 -0.49167 -0.00326 -0.49282 C -0.00234 -0.49398 -0.00104 -0.49282 0 -0.49282 L 0.00221 -0.51204 L 0.00339 -0.49282 " pathEditMode="relative" ptsTypes="AAAAAAAAAAAAAAAAAAAAAA">
                                      <p:cBhvr>
                                        <p:cTn id="2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-0.00463 -0.00677 -0.01111 -0.01094 -0.01366 L -0.01745 -0.0176 L -0.0207 -0.01945 C -0.02149 -0.02084 -0.02201 -0.02246 -0.02292 -0.02338 C -0.02435 -0.02477 -0.03073 -0.02709 -0.03164 -0.02709 C -0.04323 -0.02824 -0.05482 -0.02848 -0.06641 -0.02917 C -0.07787 -0.03588 -0.06602 -0.0294 -0.09466 -0.03287 C -0.09688 -0.03334 -0.09896 -0.03473 -0.10117 -0.03496 C -0.11315 -0.03588 -0.12513 -0.03611 -0.13711 -0.03681 C -0.13932 -0.0382 -0.14141 -0.03982 -0.14362 -0.04074 C -0.14544 -0.04144 -0.14727 -0.04167 -0.14909 -0.0426 C -0.1513 -0.04375 -0.1556 -0.04653 -0.1556 -0.04653 C -0.16563 -0.05834 -0.15326 -0.04329 -0.16107 -0.05417 C -0.16198 -0.05579 -0.16315 -0.05672 -0.16432 -0.05811 C -0.16497 -0.05996 -0.16589 -0.06181 -0.16641 -0.06389 C -0.16784 -0.06875 -0.16823 -0.07686 -0.16862 -0.08125 C -0.16901 -0.11875 -0.16966 -0.15602 -0.16966 -0.19329 C -0.16966 -0.23334 -0.17539 -0.22801 -0.16537 -0.23403 C -0.16406 -0.24098 -0.16432 -0.23774 -0.16432 -0.24352 L -0.1599 -0.2551 " pathEditMode="relative" ptsTypes="AAAAAAAAAAAAAAAAAAAAAA">
                                      <p:cBhvr>
                                        <p:cTn id="2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6 0.00116 0.00638 0.00393 0.00977 0.00393 C 0.01107 0.00393 0.01263 0.00208 0.01302 0 C 0.0142 -0.00694 0.0125 -0.01482 0.01407 -0.0213 C 0.01524 -0.02639 0.01771 -0.03125 0.02058 -0.03287 L 0.02709 -0.03681 C 0.03399 -0.03611 0.04089 -0.03588 0.04779 -0.03472 C 0.04883 -0.03472 0.04987 -0.03287 0.05104 -0.03287 C 0.05716 -0.03287 0.06328 -0.03426 0.06953 -0.03472 C 0.07019 -0.03611 0.0711 -0.03704 0.07162 -0.03866 C 0.07344 -0.04398 0.07175 -0.04583 0.07487 -0.05023 C 0.07565 -0.05139 0.08216 -0.05394 0.08255 -0.05417 C 0.0836 -0.05463 0.08464 -0.05579 0.08581 -0.05602 C 0.09193 -0.05764 0.09805 -0.05857 0.1043 -0.05995 C 0.10677 -0.06042 0.10938 -0.06111 0.11185 -0.06181 C 0.11407 -0.06435 0.11654 -0.0662 0.11836 -0.06968 C 0.12019 -0.07269 0.12136 -0.07546 0.12383 -0.07732 C 0.13086 -0.08287 0.13373 -0.08171 0.14232 -0.0831 C 0.14662 -0.09468 0.14336 -0.08449 0.14662 -0.10625 C 0.14727 -0.11019 0.14831 -0.11389 0.14883 -0.11782 C 0.15013 -0.12755 0.14935 -0.12315 0.15091 -0.13148 C 0.1513 -0.13588 0.1517 -0.14051 0.15209 -0.14491 C 0.15274 -0.15232 0.15326 -0.15532 0.1543 -0.16227 C 0.15248 -0.23657 0.15651 -0.18889 0.15091 -0.21829 C 0.1487 -0.23079 0.15157 -0.22176 0.14766 -0.23194 C 0.14571 -0.25394 0.14558 -0.24977 0.14766 -0.28403 C 0.14792 -0.28796 0.14922 -0.29167 0.14987 -0.2956 L 0.15091 -0.30139 C 0.1513 -0.30579 0.1517 -0.31042 0.15209 -0.31482 C 0.15235 -0.31806 0.15287 -0.3213 0.15313 -0.32454 C 0.15365 -0.32963 0.15391 -0.33495 0.1543 -0.34005 C 0.15391 -0.3581 0.15404 -0.37616 0.15313 -0.39421 C 0.153 -0.39815 0.15222 -0.40232 0.15091 -0.40579 L 0.14883 -0.41157 C 0.14844 -0.41343 0.14805 -0.41528 0.14766 -0.41736 C 0.14675 -0.42361 0.14623 -0.42801 0.14558 -0.43472 C 0.14519 -0.4463 0.14532 -0.45787 0.1444 -0.46944 C 0.14427 -0.47176 0.14284 -0.47315 0.14232 -0.47523 C 0.1418 -0.47708 0.1418 -0.4794 0.14115 -0.48102 C 0.14063 -0.48264 0.13972 -0.48357 0.13907 -0.48495 C 0.13724 -0.48889 0.13542 -0.49676 0.13255 -0.49838 L 0.1293 -0.50023 C 0.1263 -0.49977 0.12344 -0.49977 0.12058 -0.49838 C 0.11641 -0.49653 0.11472 -0.4919 0.11185 -0.48681 L 0.10964 -0.48287 L 0.10964 -0.48495 L 0.10964 -0.48495 L 0.1086 -0.49074 " pathEditMode="relative" ptsTypes="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35 -0.00301 -0.00834 -0.01157 -0.01198 -0.01366 C -0.0142 -0.01482 -0.01641 -0.01482 -0.01849 -0.01551 C -0.02487 -0.02685 -0.02253 -0.02153 -0.02618 -0.03102 C -0.02891 -0.0456 -0.02526 -0.02755 -0.02943 -0.04259 C -0.0323 -0.05255 -0.02839 -0.04468 -0.03269 -0.05232 C -0.03347 -0.05625 -0.03438 -0.05995 -0.0349 -0.06389 C -0.03516 -0.06644 -0.03633 -0.07454 -0.03698 -0.07732 C -0.03763 -0.0794 -0.03855 -0.08125 -0.0392 -0.0831 C -0.03998 -0.08704 -0.03972 -0.0919 -0.04141 -0.09468 C -0.04401 -0.09931 -0.04675 -0.1037 -0.04792 -0.11019 C -0.05026 -0.12269 -0.04714 -0.10926 -0.05222 -0.12176 C -0.05326 -0.12407 -0.05352 -0.12732 -0.05443 -0.12963 C -0.05573 -0.13241 -0.05769 -0.13426 -0.05886 -0.13727 C -0.06159 -0.14468 -0.06003 -0.14144 -0.06316 -0.14699 C -0.06394 -0.1507 -0.06407 -0.15509 -0.06537 -0.15857 C -0.06602 -0.16042 -0.06693 -0.16227 -0.06745 -0.16435 C -0.06954 -0.17269 -0.06954 -0.1757 -0.07071 -0.18357 C -0.0711 -0.18565 -0.07162 -0.1875 -0.07188 -0.18935 L -0.07396 -0.20486 C -0.0737 -0.25 -0.07344 -0.29514 -0.07292 -0.34005 C -0.07266 -0.35949 -0.0724 -0.3787 -0.07188 -0.39815 C -0.07006 -0.45579 -0.07071 -0.3412 -0.07071 -0.43657 L -0.06537 -0.44236 " pathEditMode="relative" ptsTypes="AAAAAAAAAAAAAAAAAAAAAAAAA">
                                      <p:cBhvr>
                                        <p:cTn id="3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  <p:bldP spid="56" grpId="0"/>
      <p:bldP spid="6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0" y="1254765"/>
            <a:ext cx="5805675" cy="4460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2600" y="77101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1254764"/>
            <a:ext cx="4943061" cy="4460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" y="5789365"/>
            <a:ext cx="1095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উদ্ভীদ এবং অন্যান্য প্রাণীর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639F3-7337-4673-A676-59D1325F41D9}"/>
              </a:ext>
            </a:extLst>
          </p:cNvPr>
          <p:cNvSpPr txBox="1"/>
          <p:nvPr/>
        </p:nvSpPr>
        <p:spPr>
          <a:xfrm>
            <a:off x="1580932" y="5758587"/>
            <a:ext cx="8181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নিজের খাদ্য নিজে তৈরি করতে পারে না।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1653" y="1007165"/>
            <a:ext cx="6334540" cy="4956313"/>
            <a:chOff x="2226366" y="768626"/>
            <a:chExt cx="6334540" cy="495631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366" y="4103167"/>
              <a:ext cx="6334540" cy="1621772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461" y="768626"/>
              <a:ext cx="2623930" cy="3334541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82026" y="0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85722" y="1828800"/>
            <a:ext cx="1782417" cy="2650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65723" y="3783337"/>
            <a:ext cx="262393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46386" y="5294084"/>
            <a:ext cx="262393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11479" y="1444820"/>
            <a:ext cx="253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পাতা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1479" y="3367838"/>
            <a:ext cx="2425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কান্ড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3606" y="4875357"/>
            <a:ext cx="185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মূল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8226" y="6116780"/>
            <a:ext cx="952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উদ্ভিদের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দেহে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বিভিন্ন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অংশ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যেমন-মূল,কান্ড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এবং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পাতা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রয়েছে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12946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1304" y="853910"/>
            <a:ext cx="11470458" cy="5014636"/>
            <a:chOff x="195490" y="931916"/>
            <a:chExt cx="11470458" cy="5014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70" y="4119031"/>
              <a:ext cx="2876550" cy="1827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74" y="1340345"/>
              <a:ext cx="3893574" cy="22574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09235" y="1637962"/>
              <a:ext cx="3453479" cy="17634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90" y="931916"/>
              <a:ext cx="3813745" cy="27280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051" y="3648441"/>
              <a:ext cx="2704215" cy="22981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187" y="4048529"/>
              <a:ext cx="3535807" cy="182752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632600" y="77101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1305" y="6089813"/>
            <a:ext cx="1125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প্রাণীর</a:t>
            </a:r>
            <a:r>
              <a:rPr lang="en-US" sz="2400" dirty="0"/>
              <a:t> </a:t>
            </a:r>
            <a:r>
              <a:rPr lang="en-US" sz="2400" dirty="0" err="1"/>
              <a:t>দেহে</a:t>
            </a:r>
            <a:r>
              <a:rPr lang="en-US" sz="2400" dirty="0"/>
              <a:t> </a:t>
            </a:r>
            <a:r>
              <a:rPr lang="en-US" sz="2400" dirty="0" err="1"/>
              <a:t>হাত,পা,চোখ,নাক,কান,মুখ,ডানা</a:t>
            </a:r>
            <a:r>
              <a:rPr lang="en-US" sz="2400" dirty="0"/>
              <a:t> ,</a:t>
            </a:r>
            <a:r>
              <a:rPr lang="en-US" sz="2400" dirty="0" err="1"/>
              <a:t>পাখা,পশম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লোম,আঁইশি,পালক</a:t>
            </a:r>
            <a:r>
              <a:rPr lang="en-US" sz="2400" dirty="0"/>
              <a:t> </a:t>
            </a:r>
            <a:r>
              <a:rPr lang="en-US" sz="2400" dirty="0" err="1"/>
              <a:t>রয়েছে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92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52" y="3761864"/>
            <a:ext cx="3810000" cy="170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53" y="1864722"/>
            <a:ext cx="1416006" cy="1051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2" y="2445334"/>
            <a:ext cx="1234253" cy="1051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97" y="1579377"/>
            <a:ext cx="1130008" cy="1051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2026" y="0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1192696"/>
            <a:ext cx="4134677" cy="4274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90" y="5643958"/>
            <a:ext cx="540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বেশিরভাগ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প্রাণী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হাত,পা,ডানা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পাখনা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ব্যবহার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চলাফেরা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করে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5843" y="5643958"/>
            <a:ext cx="4784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</a:rPr>
              <a:t>উদ্ভিদ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মূলের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সাহায্যে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মাটি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আঁকড়ে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থাকে</a:t>
            </a:r>
            <a:r>
              <a:rPr lang="en-US" sz="2800" dirty="0">
                <a:solidFill>
                  <a:srgbClr val="00B0F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00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7" y="612782"/>
            <a:ext cx="11380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ঃ১১-১২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 পৃষ্ঠা বের ক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63929-C441-4474-8C09-B5C779DF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7" y="1529534"/>
            <a:ext cx="3561617" cy="4558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A41FE-D80A-4740-8092-AD7ADEF9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08" y="1529534"/>
            <a:ext cx="3442254" cy="4558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DB537-D039-45B1-9597-BFB4A81EB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71" y="1529534"/>
            <a:ext cx="3290004" cy="4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85" y="166541"/>
            <a:ext cx="575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712"/>
            <a:ext cx="12191999" cy="5537287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7F6745B-68BB-433A-8CA4-EC9571DC29CB}"/>
              </a:ext>
            </a:extLst>
          </p:cNvPr>
          <p:cNvSpPr txBox="1"/>
          <p:nvPr/>
        </p:nvSpPr>
        <p:spPr>
          <a:xfrm>
            <a:off x="5599215" y="289651"/>
            <a:ext cx="647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 তোমাদের বইয়ের সাথে মিলিয়ে দেখ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4691" y="425828"/>
            <a:ext cx="5608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(লিখিত)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691" y="2955235"/>
            <a:ext cx="10251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১. </a:t>
            </a:r>
            <a:r>
              <a:rPr lang="en-US" sz="4800" dirty="0" err="1">
                <a:solidFill>
                  <a:srgbClr val="00B0F0"/>
                </a:solidFill>
              </a:rPr>
              <a:t>উদ্ভিদ</a:t>
            </a:r>
            <a:r>
              <a:rPr lang="en-US" sz="4800" dirty="0">
                <a:solidFill>
                  <a:srgbClr val="00B0F0"/>
                </a:solidFill>
              </a:rPr>
              <a:t> ও </a:t>
            </a:r>
            <a:r>
              <a:rPr lang="en-US" sz="4800" dirty="0" err="1">
                <a:solidFill>
                  <a:srgbClr val="00B0F0"/>
                </a:solidFill>
              </a:rPr>
              <a:t>প্রাণী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কীভাবে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চলাচল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করে</a:t>
            </a:r>
            <a:r>
              <a:rPr lang="en-US" sz="4800" dirty="0">
                <a:solidFill>
                  <a:srgbClr val="00B0F0"/>
                </a:solidFill>
              </a:rPr>
              <a:t>?</a:t>
            </a:r>
          </a:p>
          <a:p>
            <a:endParaRPr lang="en-US" sz="4800" dirty="0">
              <a:solidFill>
                <a:srgbClr val="00B0F0"/>
              </a:solidFill>
            </a:endParaRPr>
          </a:p>
          <a:p>
            <a:r>
              <a:rPr lang="en-US" sz="4800" dirty="0">
                <a:solidFill>
                  <a:srgbClr val="00B0F0"/>
                </a:solidFill>
              </a:rPr>
              <a:t>২. </a:t>
            </a:r>
            <a:r>
              <a:rPr lang="en-US" sz="4800" dirty="0" err="1">
                <a:solidFill>
                  <a:srgbClr val="00B0F0"/>
                </a:solidFill>
              </a:rPr>
              <a:t>উদ্ভিদ</a:t>
            </a:r>
            <a:r>
              <a:rPr lang="en-US" sz="4800" dirty="0">
                <a:solidFill>
                  <a:srgbClr val="00B0F0"/>
                </a:solidFill>
              </a:rPr>
              <a:t> ও </a:t>
            </a:r>
            <a:r>
              <a:rPr lang="en-US" sz="4800" dirty="0" err="1">
                <a:solidFill>
                  <a:srgbClr val="00B0F0"/>
                </a:solidFill>
              </a:rPr>
              <a:t>প্রাণীর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পার্থক্য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কী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800" dirty="0" err="1">
                <a:solidFill>
                  <a:srgbClr val="00B0F0"/>
                </a:solidFill>
              </a:rPr>
              <a:t>কী</a:t>
            </a:r>
            <a:r>
              <a:rPr lang="en-US" sz="4800" dirty="0">
                <a:solidFill>
                  <a:srgbClr val="00B0F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9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FD7E1-024C-4EA2-80E3-8F0452B7904A}"/>
              </a:ext>
            </a:extLst>
          </p:cNvPr>
          <p:cNvSpPr txBox="1"/>
          <p:nvPr/>
        </p:nvSpPr>
        <p:spPr>
          <a:xfrm>
            <a:off x="624840" y="4093546"/>
            <a:ext cx="11151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১. </a:t>
            </a:r>
            <a:r>
              <a:rPr lang="en-US" sz="4400" dirty="0" err="1">
                <a:solidFill>
                  <a:srgbClr val="00B0F0"/>
                </a:solidFill>
              </a:rPr>
              <a:t>তোমার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বাড়ির</a:t>
            </a:r>
            <a:r>
              <a:rPr lang="en-US" sz="4400" dirty="0">
                <a:solidFill>
                  <a:srgbClr val="00B0F0"/>
                </a:solidFill>
              </a:rPr>
              <a:t>  </a:t>
            </a:r>
            <a:r>
              <a:rPr lang="en-US" sz="4400" dirty="0" err="1">
                <a:solidFill>
                  <a:srgbClr val="00B0F0"/>
                </a:solidFill>
              </a:rPr>
              <a:t>আশে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পাশে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কী</a:t>
            </a:r>
            <a:r>
              <a:rPr lang="en-US" sz="4400" dirty="0">
                <a:solidFill>
                  <a:srgbClr val="00B0F0"/>
                </a:solidFill>
              </a:rPr>
              <a:t>? </a:t>
            </a:r>
            <a:r>
              <a:rPr lang="en-US" sz="4400" dirty="0" err="1">
                <a:solidFill>
                  <a:srgbClr val="00B0F0"/>
                </a:solidFill>
              </a:rPr>
              <a:t>কী</a:t>
            </a:r>
            <a:r>
              <a:rPr lang="en-US" sz="4400" dirty="0">
                <a:solidFill>
                  <a:srgbClr val="00B0F0"/>
                </a:solidFill>
              </a:rPr>
              <a:t>? </a:t>
            </a:r>
            <a:r>
              <a:rPr lang="en-US" sz="4400" dirty="0" err="1">
                <a:solidFill>
                  <a:srgbClr val="00B0F0"/>
                </a:solidFill>
              </a:rPr>
              <a:t>উদ্ভিদ</a:t>
            </a:r>
            <a:r>
              <a:rPr lang="en-US" sz="4400" dirty="0">
                <a:solidFill>
                  <a:srgbClr val="00B0F0"/>
                </a:solidFill>
              </a:rPr>
              <a:t> ও </a:t>
            </a:r>
            <a:r>
              <a:rPr lang="en-US" sz="4400" dirty="0" err="1">
                <a:solidFill>
                  <a:srgbClr val="00B0F0"/>
                </a:solidFill>
              </a:rPr>
              <a:t>প্রাণী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রয়েছে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তাদের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নাম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লিখে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আনবে</a:t>
            </a:r>
            <a:r>
              <a:rPr lang="en-US" sz="4400" dirty="0">
                <a:solidFill>
                  <a:srgbClr val="00B0F0"/>
                </a:solidFill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B2A95-BBBD-47A5-A405-2D03608BF608}"/>
              </a:ext>
            </a:extLst>
          </p:cNvPr>
          <p:cNvSpPr txBox="1"/>
          <p:nvPr/>
        </p:nvSpPr>
        <p:spPr>
          <a:xfrm>
            <a:off x="1871003" y="59084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7336614-BE7A-406C-964D-B1F317074F11}"/>
              </a:ext>
            </a:extLst>
          </p:cNvPr>
          <p:cNvSpPr txBox="1"/>
          <p:nvPr/>
        </p:nvSpPr>
        <p:spPr>
          <a:xfrm>
            <a:off x="1023781" y="224783"/>
            <a:ext cx="521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C7A02-539B-4FFC-8F7F-70CFBCC52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3561"/>
            <a:ext cx="5680726" cy="2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495" y="422880"/>
            <a:ext cx="438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465" y="1889567"/>
            <a:ext cx="4203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মোঃজাহাঙ্গীর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ভেদভেদী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0" y="1356851"/>
            <a:ext cx="1707433" cy="5073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B6627-1062-4E35-8BF0-76C905D5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7" y="1623209"/>
            <a:ext cx="2714865" cy="3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7906" y="1305248"/>
            <a:ext cx="84926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DBA25-59EA-4B67-A02F-16584DB731B6}"/>
              </a:ext>
            </a:extLst>
          </p:cNvPr>
          <p:cNvSpPr txBox="1"/>
          <p:nvPr/>
        </p:nvSpPr>
        <p:spPr>
          <a:xfrm>
            <a:off x="552269" y="1889567"/>
            <a:ext cx="5125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ঃপ্রাথমিক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ঃউদ্ভিদ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ঃউদ্ভিদ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EAB9AF-06FE-4D8C-AE34-0BC18FAF9693}"/>
              </a:ext>
            </a:extLst>
          </p:cNvPr>
          <p:cNvSpPr txBox="1"/>
          <p:nvPr/>
        </p:nvSpPr>
        <p:spPr>
          <a:xfrm>
            <a:off x="3026614" y="366115"/>
            <a:ext cx="613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2F139-A607-458F-BE2A-127BEE4C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70" y="2063949"/>
            <a:ext cx="3796804" cy="44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755" y="557347"/>
            <a:ext cx="62774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353" y="2419395"/>
            <a:ext cx="9981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2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68" y="992583"/>
            <a:ext cx="1104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…)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769" y="3893575"/>
            <a:ext cx="11043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২.২.১    </a:t>
            </a:r>
            <a:r>
              <a:rPr lang="en-US" sz="4000" dirty="0" err="1"/>
              <a:t>উদ্ভিদ</a:t>
            </a:r>
            <a:r>
              <a:rPr lang="en-US" sz="4000" dirty="0"/>
              <a:t> ও </a:t>
            </a:r>
            <a:r>
              <a:rPr lang="en-US" sz="4000" dirty="0" err="1"/>
              <a:t>প্রাণীর</a:t>
            </a:r>
            <a:r>
              <a:rPr lang="en-US" sz="4000" dirty="0"/>
              <a:t> </a:t>
            </a:r>
            <a:r>
              <a:rPr lang="en-US" sz="4000" dirty="0" err="1"/>
              <a:t>মধ্যে</a:t>
            </a:r>
            <a:r>
              <a:rPr lang="en-US" sz="4000" dirty="0"/>
              <a:t> </a:t>
            </a:r>
            <a:r>
              <a:rPr lang="en-US" sz="4000" dirty="0" err="1"/>
              <a:t>পার্থক্য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32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17" y="768085"/>
            <a:ext cx="8468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2317" y="4101737"/>
            <a:ext cx="963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পাঠ্যবই,পাঠসংশ্লিষ্ট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700" y="0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74" y="182214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92" y="3756755"/>
            <a:ext cx="2249005" cy="1908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73" y="1822146"/>
            <a:ext cx="203331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8" y="3760674"/>
            <a:ext cx="2463134" cy="1904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04" y="1643357"/>
            <a:ext cx="2510483" cy="2070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54" y="1632910"/>
            <a:ext cx="2180764" cy="2070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" y="1632910"/>
            <a:ext cx="2466975" cy="2070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18" y="3714278"/>
            <a:ext cx="2294788" cy="1951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27" y="3718655"/>
            <a:ext cx="2346847" cy="1889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15" y="3756755"/>
            <a:ext cx="2395734" cy="18517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15045" y="5714025"/>
            <a:ext cx="266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62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158" y="103239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3911015"/>
            <a:ext cx="2867025" cy="1918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1426678"/>
            <a:ext cx="2867025" cy="214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80" y="3911015"/>
            <a:ext cx="2619375" cy="191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33" y="1381890"/>
            <a:ext cx="2562672" cy="214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0" y="1381892"/>
            <a:ext cx="2466975" cy="2144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33" y="3911014"/>
            <a:ext cx="2562672" cy="1918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0" y="3911014"/>
            <a:ext cx="2466975" cy="1918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77145" y="6027003"/>
            <a:ext cx="1019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40" y="1331727"/>
            <a:ext cx="2918853" cy="21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702D5A-00C0-44B3-BEE2-AA472B7D5A66}"/>
              </a:ext>
            </a:extLst>
          </p:cNvPr>
          <p:cNvGrpSpPr/>
          <p:nvPr/>
        </p:nvGrpSpPr>
        <p:grpSpPr>
          <a:xfrm>
            <a:off x="217336" y="1504804"/>
            <a:ext cx="5834244" cy="3418886"/>
            <a:chOff x="130458" y="1632910"/>
            <a:chExt cx="11891991" cy="40324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8ACDDF-3A07-4C66-B7FC-9FE2268E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474" y="1822146"/>
              <a:ext cx="2466975" cy="18478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32E993-3211-430A-AFBC-6B447CF9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592" y="3756755"/>
              <a:ext cx="2249005" cy="19086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2BFDA9-F21B-435C-9485-E261D716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673" y="1822146"/>
              <a:ext cx="2033315" cy="18478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883F7B-BCB0-4219-A339-6F75C31B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58" y="3760674"/>
              <a:ext cx="2463134" cy="19046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4E8A57-91D0-47E1-BEEE-5D885730A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04" y="1643357"/>
              <a:ext cx="2510483" cy="207092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B90DAF-C128-45D5-A741-6D20EA91A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454" y="1632910"/>
              <a:ext cx="2180764" cy="20709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43BB9A-A8CD-4A8D-8C4B-E1CEC6E4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29" y="1632910"/>
              <a:ext cx="2466975" cy="20709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D9E134-77EA-4547-BB1A-A9F23A2D5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218" y="3714278"/>
              <a:ext cx="2294788" cy="19510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49B380-EF94-4CA1-BDA7-91D875C34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627" y="3718655"/>
              <a:ext cx="2346847" cy="18898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0C18CB-6691-4103-AB3B-5CBF91E2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715" y="3756755"/>
              <a:ext cx="2395734" cy="185176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717DE-0435-4BCF-887F-6EA5E1F707BE}"/>
              </a:ext>
            </a:extLst>
          </p:cNvPr>
          <p:cNvGrpSpPr/>
          <p:nvPr/>
        </p:nvGrpSpPr>
        <p:grpSpPr>
          <a:xfrm>
            <a:off x="6162847" y="1448971"/>
            <a:ext cx="5761230" cy="3474720"/>
            <a:chOff x="334770" y="1331727"/>
            <a:chExt cx="11385743" cy="44976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D2122F-E0E4-462E-BFF9-64CBFD3BF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3488" y="3911015"/>
              <a:ext cx="2867025" cy="19183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14D440-4984-4DF6-80E0-6B21E2CF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3488" y="1426678"/>
              <a:ext cx="2867025" cy="21447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56EA88-2B1D-481C-921B-73F00BE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480" y="3911015"/>
              <a:ext cx="2619375" cy="191836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72EE3E-9DD2-4DE6-B5EF-2AE47E045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733" y="1381890"/>
              <a:ext cx="2562672" cy="21447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03B85C-81D0-461A-AC3A-46669435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70" y="1381892"/>
              <a:ext cx="2466975" cy="21447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A21B59-C8A9-492E-A6B8-E8B26CF7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733" y="3911014"/>
              <a:ext cx="2562672" cy="19183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597919-8E41-4DCB-870C-19F81EE5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70" y="3911014"/>
              <a:ext cx="2466975" cy="191836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A0D245B-FDA3-4E09-BDED-17D878C2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740" y="1331727"/>
              <a:ext cx="2918853" cy="2168634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2A7B6-1F7F-42B7-91D7-5D6BAC6BAFFA}"/>
              </a:ext>
            </a:extLst>
          </p:cNvPr>
          <p:cNvSpPr/>
          <p:nvPr/>
        </p:nvSpPr>
        <p:spPr>
          <a:xfrm>
            <a:off x="1974158" y="103239"/>
            <a:ext cx="76258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81415C-8434-42F4-ADE5-8E1A7AAB00AD}"/>
              </a:ext>
            </a:extLst>
          </p:cNvPr>
          <p:cNvSpPr/>
          <p:nvPr/>
        </p:nvSpPr>
        <p:spPr>
          <a:xfrm>
            <a:off x="1476711" y="4964945"/>
            <a:ext cx="266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5032BC-9384-489D-8123-6A41CF430F6C}"/>
              </a:ext>
            </a:extLst>
          </p:cNvPr>
          <p:cNvSpPr/>
          <p:nvPr/>
        </p:nvSpPr>
        <p:spPr>
          <a:xfrm>
            <a:off x="9090048" y="5240947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CF155-BE9B-4976-8A6B-2DB09E472D70}"/>
              </a:ext>
            </a:extLst>
          </p:cNvPr>
          <p:cNvSpPr txBox="1"/>
          <p:nvPr/>
        </p:nvSpPr>
        <p:spPr>
          <a:xfrm>
            <a:off x="2746856" y="5585191"/>
            <a:ext cx="660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উদ্ভীদ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B74FE2-33BA-4AAC-8291-1BAFC262EC6F}"/>
              </a:ext>
            </a:extLst>
          </p:cNvPr>
          <p:cNvSpPr txBox="1"/>
          <p:nvPr/>
        </p:nvSpPr>
        <p:spPr>
          <a:xfrm>
            <a:off x="1677741" y="5579674"/>
            <a:ext cx="860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কোনো প্রার্থক্য লক্ষ করেছ?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240E9C-C279-4C15-9A73-BFAB2C00D37B}"/>
              </a:ext>
            </a:extLst>
          </p:cNvPr>
          <p:cNvSpPr txBox="1"/>
          <p:nvPr/>
        </p:nvSpPr>
        <p:spPr>
          <a:xfrm>
            <a:off x="531501" y="5666933"/>
            <a:ext cx="110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উদ্ভীদ এবং প্রাণী নানাভাবে একে অপর থেকে ভিন্ন। </a:t>
            </a:r>
          </a:p>
        </p:txBody>
      </p:sp>
    </p:spTree>
    <p:extLst>
      <p:ext uri="{BB962C8B-B14F-4D97-AF65-F5344CB8AC3E}">
        <p14:creationId xmlns:p14="http://schemas.microsoft.com/office/powerpoint/2010/main" val="26079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405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80</cp:revision>
  <dcterms:created xsi:type="dcterms:W3CDTF">2019-02-22T15:54:09Z</dcterms:created>
  <dcterms:modified xsi:type="dcterms:W3CDTF">2020-06-29T18:37:54Z</dcterms:modified>
</cp:coreProperties>
</file>