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93" r:id="rId3"/>
    <p:sldId id="298" r:id="rId4"/>
    <p:sldId id="260" r:id="rId5"/>
    <p:sldId id="296" r:id="rId6"/>
    <p:sldId id="297" r:id="rId7"/>
    <p:sldId id="256" r:id="rId8"/>
    <p:sldId id="267" r:id="rId9"/>
    <p:sldId id="301" r:id="rId10"/>
    <p:sldId id="268" r:id="rId11"/>
    <p:sldId id="303" r:id="rId12"/>
    <p:sldId id="270" r:id="rId13"/>
    <p:sldId id="272" r:id="rId14"/>
    <p:sldId id="287" r:id="rId15"/>
    <p:sldId id="288" r:id="rId16"/>
    <p:sldId id="283" r:id="rId17"/>
    <p:sldId id="304" r:id="rId18"/>
    <p:sldId id="289" r:id="rId19"/>
    <p:sldId id="292" r:id="rId20"/>
    <p:sldId id="311" r:id="rId21"/>
    <p:sldId id="312" r:id="rId22"/>
    <p:sldId id="313" r:id="rId23"/>
    <p:sldId id="305" r:id="rId24"/>
    <p:sldId id="302" r:id="rId25"/>
    <p:sldId id="281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hana parvin" initials="Rp" lastIdx="2" clrIdx="0">
    <p:extLst>
      <p:ext uri="{19B8F6BF-5375-455C-9EA6-DF929625EA0E}">
        <p15:presenceInfo xmlns:p15="http://schemas.microsoft.com/office/powerpoint/2012/main" userId="Rehana par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7T06:54:38.953" idx="1">
    <p:pos x="7051" y="154"/>
    <p:text/>
    <p:extLst>
      <p:ext uri="{C676402C-5697-4E1C-873F-D02D1690AC5C}">
        <p15:threadingInfo xmlns:p15="http://schemas.microsoft.com/office/powerpoint/2012/main" timeZoneBias="420"/>
      </p:ext>
    </p:extLst>
  </p:cm>
  <p:cm authorId="1" dt="2020-06-07T06:55:10.333" idx="2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6A0E7-936C-4433-9FD6-D25AE6725D6B}" type="doc">
      <dgm:prSet loTypeId="urn:microsoft.com/office/officeart/2005/8/layout/radial1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0DD2FE5-F40D-47D3-8232-80B621F3432A}">
      <dgm:prSet phldrT="[Text]" phldr="1" custT="1"/>
      <dgm:spPr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sz="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13E1F-179F-4DFF-9B3D-081F5D8EA658}" type="parTrans" cxnId="{F2387FDB-2912-4B00-963C-735793C12D9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585F4-7AC0-4791-9032-7AEF0849AFB6}" type="sibTrans" cxnId="{F2387FDB-2912-4B00-963C-735793C12D9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80AE0-002A-4345-91D7-C323EE3CB73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খ্রিঃ ২৫ মে  (১৩০৬ ১১ই জ্যৈষ্ঠ) বর্ধমান জেলার আসানসোল মহকুমার চুরুলিয়া গ্রামে ।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5148F-8324-4DA8-9485-D60DB6F042CA}" type="parTrans" cxnId="{06C7AD4A-2C6C-4A00-9F6D-2F80278562F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73A55-6EAF-4710-B6DC-C249C63DD766}" type="sibTrans" cxnId="{06C7AD4A-2C6C-4A00-9F6D-2F80278562F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ED276-FBFF-46AB-92D5-4C5B7FE66FB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/সম্মাননাঃ </a:t>
          </a:r>
        </a:p>
        <a:p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প্রদত্ত ‘জগত্তারিণী স্বর্ণপদক’ এবং ভারত সরকার প্রদত্ত ‘পদ্মভূষণ’ উপাধি লাভ।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DE0BF-5B99-413C-B801-06A5F39C19B3}" type="parTrans" cxnId="{5ED57A0F-4EAE-46AE-BEBE-B445462A02D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5CA01-4B46-4A2B-8BC7-293ED214FB2D}" type="sibTrans" cxnId="{5ED57A0F-4EAE-46AE-BEBE-B445462A02D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EC41F-9F28-4653-A7D0-88411ECCF58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</a:p>
        <a:p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ঝিঙে ফুল, অগ্নি-বীণা, বিষের বাঁশী, সাম্যবাদী, সর্বহারা ইত্যাদি ।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2B76F-C2BE-4EBC-9A2D-3AD0527D0F5D}" type="parTrans" cxnId="{D62F70EE-7FFB-4528-A69E-C6478D137C2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8568E2-CE7B-4DBF-901E-C1DAD5F98D45}" type="sibTrans" cxnId="{D62F70EE-7FFB-4528-A69E-C6478D137C2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D53F8-3AB6-4E51-A4CA-4F3122570FF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I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আগস্ট, ১৯৭৬ খ্রিঃ 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F0F2B-674C-4B05-BFE0-00531B3B68F5}" type="parTrans" cxnId="{D41374C8-ECD4-46FA-8E86-DB759099899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60B66A-D99C-4357-962E-906F03A19D85}" type="sibTrans" cxnId="{D41374C8-ECD4-46FA-8E86-DB759099899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5FB86-B9A6-4676-92C0-E63D86BAE97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কর্মজীবন/পেশাঃ </a:t>
          </a:r>
        </a:p>
        <a:p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লেটোর দলে,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রুটির দোকানে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সেনাবাহিনীতে,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গ্রামোফোন রেকর্ডের ব্যাবসায় ও সাহিত্য সাধনা করেন।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86DE-E75A-4563-B2C7-946E584AB471}" type="parTrans" cxnId="{C83E643F-93A3-4318-ABAB-51298542AB19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8AB85-D97C-4296-8A18-ED344B2F3CBA}" type="sibTrans" cxnId="{C83E643F-93A3-4318-ABAB-51298542AB1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FE110-C8E5-40B8-B8F1-0460498DD4EE}" type="pres">
      <dgm:prSet presAssocID="{59D6A0E7-936C-4433-9FD6-D25AE6725D6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D0D194-FFC1-41C4-8F13-04F7D9C88EA2}" type="pres">
      <dgm:prSet presAssocID="{B0DD2FE5-F40D-47D3-8232-80B621F3432A}" presName="centerShape" presStyleLbl="node0" presStyleIdx="0" presStyleCnt="1" custScaleX="162785" custScaleY="131590" custLinFactNeighborX="4565" custLinFactNeighborY="5501"/>
      <dgm:spPr/>
    </dgm:pt>
    <dgm:pt modelId="{45EDF0E7-997B-4E2F-BBEC-889CCDB05C4E}" type="pres">
      <dgm:prSet presAssocID="{2555148F-8324-4DA8-9485-D60DB6F042CA}" presName="Name9" presStyleLbl="parChTrans1D2" presStyleIdx="0" presStyleCnt="5"/>
      <dgm:spPr/>
    </dgm:pt>
    <dgm:pt modelId="{5044E221-E5F8-4BD6-82E0-E81141E78EAF}" type="pres">
      <dgm:prSet presAssocID="{2555148F-8324-4DA8-9485-D60DB6F042CA}" presName="connTx" presStyleLbl="parChTrans1D2" presStyleIdx="0" presStyleCnt="5"/>
      <dgm:spPr/>
    </dgm:pt>
    <dgm:pt modelId="{1E7CDDB4-7EF6-4A3E-9849-B15E50263064}" type="pres">
      <dgm:prSet presAssocID="{98C80AE0-002A-4345-91D7-C323EE3CB736}" presName="node" presStyleLbl="node1" presStyleIdx="0" presStyleCnt="5" custScaleX="210382" custScaleY="111975" custRadScaleRad="103141">
        <dgm:presLayoutVars>
          <dgm:bulletEnabled val="1"/>
        </dgm:presLayoutVars>
      </dgm:prSet>
      <dgm:spPr/>
    </dgm:pt>
    <dgm:pt modelId="{F6837273-1AEA-4200-9286-4DC2F4507497}" type="pres">
      <dgm:prSet presAssocID="{EC3686DE-E75A-4563-B2C7-946E584AB471}" presName="Name9" presStyleLbl="parChTrans1D2" presStyleIdx="1" presStyleCnt="5"/>
      <dgm:spPr/>
    </dgm:pt>
    <dgm:pt modelId="{417815E7-A717-4A22-ABEC-F0240C32DE84}" type="pres">
      <dgm:prSet presAssocID="{EC3686DE-E75A-4563-B2C7-946E584AB471}" presName="connTx" presStyleLbl="parChTrans1D2" presStyleIdx="1" presStyleCnt="5"/>
      <dgm:spPr/>
    </dgm:pt>
    <dgm:pt modelId="{8B36C5B0-A3D7-4610-8002-BBF05AFF5197}" type="pres">
      <dgm:prSet presAssocID="{BB45FB86-B9A6-4676-92C0-E63D86BAE971}" presName="node" presStyleLbl="node1" presStyleIdx="1" presStyleCnt="5" custScaleX="211782" custScaleY="119126" custRadScaleRad="159904" custRadScaleInc="13353">
        <dgm:presLayoutVars>
          <dgm:bulletEnabled val="1"/>
        </dgm:presLayoutVars>
      </dgm:prSet>
      <dgm:spPr/>
    </dgm:pt>
    <dgm:pt modelId="{F251D15C-6EE0-453E-944E-ED22EBD06FC2}" type="pres">
      <dgm:prSet presAssocID="{FC9DE0BF-5B99-413C-B801-06A5F39C19B3}" presName="Name9" presStyleLbl="parChTrans1D2" presStyleIdx="2" presStyleCnt="5"/>
      <dgm:spPr/>
    </dgm:pt>
    <dgm:pt modelId="{98E8D9DF-DE92-4BAF-811C-43BAE84A5C36}" type="pres">
      <dgm:prSet presAssocID="{FC9DE0BF-5B99-413C-B801-06A5F39C19B3}" presName="connTx" presStyleLbl="parChTrans1D2" presStyleIdx="2" presStyleCnt="5"/>
      <dgm:spPr/>
    </dgm:pt>
    <dgm:pt modelId="{2F13A728-60BD-4EAB-AC3A-3AF3547697E6}" type="pres">
      <dgm:prSet presAssocID="{A5DED276-FBFF-46AB-92D5-4C5B7FE66FBF}" presName="node" presStyleLbl="node1" presStyleIdx="2" presStyleCnt="5" custScaleX="215650" custScaleY="114897" custRadScaleRad="172091" custRadScaleInc="-76354">
        <dgm:presLayoutVars>
          <dgm:bulletEnabled val="1"/>
        </dgm:presLayoutVars>
      </dgm:prSet>
      <dgm:spPr/>
    </dgm:pt>
    <dgm:pt modelId="{584F3F4A-4982-463F-BCFF-700FDD9B581D}" type="pres">
      <dgm:prSet presAssocID="{E5E2B76F-C2BE-4EBC-9A2D-3AD0527D0F5D}" presName="Name9" presStyleLbl="parChTrans1D2" presStyleIdx="3" presStyleCnt="5"/>
      <dgm:spPr/>
    </dgm:pt>
    <dgm:pt modelId="{0BE23D2B-16E5-4749-B5BF-2FCEDB7CCE5C}" type="pres">
      <dgm:prSet presAssocID="{E5E2B76F-C2BE-4EBC-9A2D-3AD0527D0F5D}" presName="connTx" presStyleLbl="parChTrans1D2" presStyleIdx="3" presStyleCnt="5"/>
      <dgm:spPr/>
    </dgm:pt>
    <dgm:pt modelId="{61746303-6D2E-4515-AE42-63F537C6F4EB}" type="pres">
      <dgm:prSet presAssocID="{C60EC41F-9F28-4653-A7D0-88411ECCF580}" presName="node" presStyleLbl="node1" presStyleIdx="3" presStyleCnt="5" custScaleX="201336" custScaleY="107536" custRadScaleRad="141903" custRadScaleInc="58026">
        <dgm:presLayoutVars>
          <dgm:bulletEnabled val="1"/>
        </dgm:presLayoutVars>
      </dgm:prSet>
      <dgm:spPr/>
    </dgm:pt>
    <dgm:pt modelId="{0D5CC6C7-28D5-4DE1-800A-9BDB93987678}" type="pres">
      <dgm:prSet presAssocID="{8A2F0F2B-674C-4B05-BFE0-00531B3B68F5}" presName="Name9" presStyleLbl="parChTrans1D2" presStyleIdx="4" presStyleCnt="5"/>
      <dgm:spPr/>
    </dgm:pt>
    <dgm:pt modelId="{8CD4A5A0-0872-4C71-9F4E-8AF393F583B5}" type="pres">
      <dgm:prSet presAssocID="{8A2F0F2B-674C-4B05-BFE0-00531B3B68F5}" presName="connTx" presStyleLbl="parChTrans1D2" presStyleIdx="4" presStyleCnt="5"/>
      <dgm:spPr/>
    </dgm:pt>
    <dgm:pt modelId="{4883FD4B-1BAD-454D-B8F0-0F9AE35C4ED2}" type="pres">
      <dgm:prSet presAssocID="{D58D53F8-3AB6-4E51-A4CA-4F3122570FFC}" presName="node" presStyleLbl="node1" presStyleIdx="4" presStyleCnt="5" custScaleX="222949" custScaleY="126460" custRadScaleRad="147781" custRadScaleInc="-13408">
        <dgm:presLayoutVars>
          <dgm:bulletEnabled val="1"/>
        </dgm:presLayoutVars>
      </dgm:prSet>
      <dgm:spPr/>
    </dgm:pt>
  </dgm:ptLst>
  <dgm:cxnLst>
    <dgm:cxn modelId="{5ED57A0F-4EAE-46AE-BEBE-B445462A02DE}" srcId="{B0DD2FE5-F40D-47D3-8232-80B621F3432A}" destId="{A5DED276-FBFF-46AB-92D5-4C5B7FE66FBF}" srcOrd="2" destOrd="0" parTransId="{FC9DE0BF-5B99-413C-B801-06A5F39C19B3}" sibTransId="{1C75CA01-4B46-4A2B-8BC7-293ED214FB2D}"/>
    <dgm:cxn modelId="{B4EAB62B-5386-48E4-96AA-5699AD120BCD}" type="presOf" srcId="{2555148F-8324-4DA8-9485-D60DB6F042CA}" destId="{45EDF0E7-997B-4E2F-BBEC-889CCDB05C4E}" srcOrd="0" destOrd="0" presId="urn:microsoft.com/office/officeart/2005/8/layout/radial1"/>
    <dgm:cxn modelId="{70405C31-05BF-4B0A-A4E1-AD369F8311F7}" type="presOf" srcId="{8A2F0F2B-674C-4B05-BFE0-00531B3B68F5}" destId="{0D5CC6C7-28D5-4DE1-800A-9BDB93987678}" srcOrd="0" destOrd="0" presId="urn:microsoft.com/office/officeart/2005/8/layout/radial1"/>
    <dgm:cxn modelId="{BBFC4531-575A-4AB9-BCE8-5FC1B13C4851}" type="presOf" srcId="{FC9DE0BF-5B99-413C-B801-06A5F39C19B3}" destId="{98E8D9DF-DE92-4BAF-811C-43BAE84A5C36}" srcOrd="1" destOrd="0" presId="urn:microsoft.com/office/officeart/2005/8/layout/radial1"/>
    <dgm:cxn modelId="{7285DE35-E230-48D4-BB25-5DD0ED087A6B}" type="presOf" srcId="{C60EC41F-9F28-4653-A7D0-88411ECCF580}" destId="{61746303-6D2E-4515-AE42-63F537C6F4EB}" srcOrd="0" destOrd="0" presId="urn:microsoft.com/office/officeart/2005/8/layout/radial1"/>
    <dgm:cxn modelId="{447CBB39-0AFD-420A-AA8C-F7408FF2CE73}" type="presOf" srcId="{E5E2B76F-C2BE-4EBC-9A2D-3AD0527D0F5D}" destId="{584F3F4A-4982-463F-BCFF-700FDD9B581D}" srcOrd="0" destOrd="0" presId="urn:microsoft.com/office/officeart/2005/8/layout/radial1"/>
    <dgm:cxn modelId="{C83E643F-93A3-4318-ABAB-51298542AB19}" srcId="{B0DD2FE5-F40D-47D3-8232-80B621F3432A}" destId="{BB45FB86-B9A6-4676-92C0-E63D86BAE971}" srcOrd="1" destOrd="0" parTransId="{EC3686DE-E75A-4563-B2C7-946E584AB471}" sibTransId="{3FC8AB85-D97C-4296-8A18-ED344B2F3CBA}"/>
    <dgm:cxn modelId="{92FCC25F-085E-4B8A-98DF-FBB97A8EAD42}" type="presOf" srcId="{8A2F0F2B-674C-4B05-BFE0-00531B3B68F5}" destId="{8CD4A5A0-0872-4C71-9F4E-8AF393F583B5}" srcOrd="1" destOrd="0" presId="urn:microsoft.com/office/officeart/2005/8/layout/radial1"/>
    <dgm:cxn modelId="{94FEEF41-4DC5-4E36-BBE9-B757DEDFDBD5}" type="presOf" srcId="{FC9DE0BF-5B99-413C-B801-06A5F39C19B3}" destId="{F251D15C-6EE0-453E-944E-ED22EBD06FC2}" srcOrd="0" destOrd="0" presId="urn:microsoft.com/office/officeart/2005/8/layout/radial1"/>
    <dgm:cxn modelId="{E5EE5C63-45C3-47E4-ADBA-6D4733BACA86}" type="presOf" srcId="{A5DED276-FBFF-46AB-92D5-4C5B7FE66FBF}" destId="{2F13A728-60BD-4EAB-AC3A-3AF3547697E6}" srcOrd="0" destOrd="0" presId="urn:microsoft.com/office/officeart/2005/8/layout/radial1"/>
    <dgm:cxn modelId="{06C7AD4A-2C6C-4A00-9F6D-2F80278562F5}" srcId="{B0DD2FE5-F40D-47D3-8232-80B621F3432A}" destId="{98C80AE0-002A-4345-91D7-C323EE3CB736}" srcOrd="0" destOrd="0" parTransId="{2555148F-8324-4DA8-9485-D60DB6F042CA}" sibTransId="{67273A55-6EAF-4710-B6DC-C249C63DD766}"/>
    <dgm:cxn modelId="{36310E57-CF27-4D6C-B25D-9F355B934779}" type="presOf" srcId="{2555148F-8324-4DA8-9485-D60DB6F042CA}" destId="{5044E221-E5F8-4BD6-82E0-E81141E78EAF}" srcOrd="1" destOrd="0" presId="urn:microsoft.com/office/officeart/2005/8/layout/radial1"/>
    <dgm:cxn modelId="{9F98387D-7383-4C68-B4F4-4221E92972B3}" type="presOf" srcId="{EC3686DE-E75A-4563-B2C7-946E584AB471}" destId="{F6837273-1AEA-4200-9286-4DC2F4507497}" srcOrd="0" destOrd="0" presId="urn:microsoft.com/office/officeart/2005/8/layout/radial1"/>
    <dgm:cxn modelId="{53A0B380-150D-4B7D-B88D-523D07D460F4}" type="presOf" srcId="{D58D53F8-3AB6-4E51-A4CA-4F3122570FFC}" destId="{4883FD4B-1BAD-454D-B8F0-0F9AE35C4ED2}" srcOrd="0" destOrd="0" presId="urn:microsoft.com/office/officeart/2005/8/layout/radial1"/>
    <dgm:cxn modelId="{602E5F82-AE2E-4841-A677-F23311386BDA}" type="presOf" srcId="{E5E2B76F-C2BE-4EBC-9A2D-3AD0527D0F5D}" destId="{0BE23D2B-16E5-4749-B5BF-2FCEDB7CCE5C}" srcOrd="1" destOrd="0" presId="urn:microsoft.com/office/officeart/2005/8/layout/radial1"/>
    <dgm:cxn modelId="{B331FE99-F06D-4E24-9351-E5209FEE6879}" type="presOf" srcId="{BB45FB86-B9A6-4676-92C0-E63D86BAE971}" destId="{8B36C5B0-A3D7-4610-8002-BBF05AFF5197}" srcOrd="0" destOrd="0" presId="urn:microsoft.com/office/officeart/2005/8/layout/radial1"/>
    <dgm:cxn modelId="{A50F93B4-B48C-4994-A503-03EBC9E8D5C1}" type="presOf" srcId="{EC3686DE-E75A-4563-B2C7-946E584AB471}" destId="{417815E7-A717-4A22-ABEC-F0240C32DE84}" srcOrd="1" destOrd="0" presId="urn:microsoft.com/office/officeart/2005/8/layout/radial1"/>
    <dgm:cxn modelId="{D41374C8-ECD4-46FA-8E86-DB7590998994}" srcId="{B0DD2FE5-F40D-47D3-8232-80B621F3432A}" destId="{D58D53F8-3AB6-4E51-A4CA-4F3122570FFC}" srcOrd="4" destOrd="0" parTransId="{8A2F0F2B-674C-4B05-BFE0-00531B3B68F5}" sibTransId="{5660B66A-D99C-4357-962E-906F03A19D85}"/>
    <dgm:cxn modelId="{471CA3DA-0B69-452F-817C-7477F399C291}" type="presOf" srcId="{98C80AE0-002A-4345-91D7-C323EE3CB736}" destId="{1E7CDDB4-7EF6-4A3E-9849-B15E50263064}" srcOrd="0" destOrd="0" presId="urn:microsoft.com/office/officeart/2005/8/layout/radial1"/>
    <dgm:cxn modelId="{F2387FDB-2912-4B00-963C-735793C12D95}" srcId="{59D6A0E7-936C-4433-9FD6-D25AE6725D6B}" destId="{B0DD2FE5-F40D-47D3-8232-80B621F3432A}" srcOrd="0" destOrd="0" parTransId="{09813E1F-179F-4DFF-9B3D-081F5D8EA658}" sibTransId="{C33585F4-7AC0-4791-9032-7AEF0849AFB6}"/>
    <dgm:cxn modelId="{D62F70EE-7FFB-4528-A69E-C6478D137C29}" srcId="{B0DD2FE5-F40D-47D3-8232-80B621F3432A}" destId="{C60EC41F-9F28-4653-A7D0-88411ECCF580}" srcOrd="3" destOrd="0" parTransId="{E5E2B76F-C2BE-4EBC-9A2D-3AD0527D0F5D}" sibTransId="{058568E2-CE7B-4DBF-901E-C1DAD5F98D45}"/>
    <dgm:cxn modelId="{E7D971F3-D8BC-4C13-9CF4-3DD87088A4F2}" type="presOf" srcId="{59D6A0E7-936C-4433-9FD6-D25AE6725D6B}" destId="{18EFE110-C8E5-40B8-B8F1-0460498DD4EE}" srcOrd="0" destOrd="0" presId="urn:microsoft.com/office/officeart/2005/8/layout/radial1"/>
    <dgm:cxn modelId="{81D82BF4-1B4C-4761-9124-61B045A0B3BD}" type="presOf" srcId="{B0DD2FE5-F40D-47D3-8232-80B621F3432A}" destId="{D9D0D194-FFC1-41C4-8F13-04F7D9C88EA2}" srcOrd="0" destOrd="0" presId="urn:microsoft.com/office/officeart/2005/8/layout/radial1"/>
    <dgm:cxn modelId="{1171CDF6-8422-4ACA-96A7-57F9103792BA}" type="presParOf" srcId="{18EFE110-C8E5-40B8-B8F1-0460498DD4EE}" destId="{D9D0D194-FFC1-41C4-8F13-04F7D9C88EA2}" srcOrd="0" destOrd="0" presId="urn:microsoft.com/office/officeart/2005/8/layout/radial1"/>
    <dgm:cxn modelId="{0B0645D3-1FB5-4924-BE20-9391B37763EA}" type="presParOf" srcId="{18EFE110-C8E5-40B8-B8F1-0460498DD4EE}" destId="{45EDF0E7-997B-4E2F-BBEC-889CCDB05C4E}" srcOrd="1" destOrd="0" presId="urn:microsoft.com/office/officeart/2005/8/layout/radial1"/>
    <dgm:cxn modelId="{BA713664-8DCC-47F9-ADC0-80BB442C877D}" type="presParOf" srcId="{45EDF0E7-997B-4E2F-BBEC-889CCDB05C4E}" destId="{5044E221-E5F8-4BD6-82E0-E81141E78EAF}" srcOrd="0" destOrd="0" presId="urn:microsoft.com/office/officeart/2005/8/layout/radial1"/>
    <dgm:cxn modelId="{2E222557-0A67-460F-A1FA-B50176E50988}" type="presParOf" srcId="{18EFE110-C8E5-40B8-B8F1-0460498DD4EE}" destId="{1E7CDDB4-7EF6-4A3E-9849-B15E50263064}" srcOrd="2" destOrd="0" presId="urn:microsoft.com/office/officeart/2005/8/layout/radial1"/>
    <dgm:cxn modelId="{B2D511CF-F547-4E21-93C3-70A81BFC74CB}" type="presParOf" srcId="{18EFE110-C8E5-40B8-B8F1-0460498DD4EE}" destId="{F6837273-1AEA-4200-9286-4DC2F4507497}" srcOrd="3" destOrd="0" presId="urn:microsoft.com/office/officeart/2005/8/layout/radial1"/>
    <dgm:cxn modelId="{506C8D03-69AA-4DB9-B66B-E901C4212359}" type="presParOf" srcId="{F6837273-1AEA-4200-9286-4DC2F4507497}" destId="{417815E7-A717-4A22-ABEC-F0240C32DE84}" srcOrd="0" destOrd="0" presId="urn:microsoft.com/office/officeart/2005/8/layout/radial1"/>
    <dgm:cxn modelId="{83FC246A-3657-4952-8983-E10494092AD1}" type="presParOf" srcId="{18EFE110-C8E5-40B8-B8F1-0460498DD4EE}" destId="{8B36C5B0-A3D7-4610-8002-BBF05AFF5197}" srcOrd="4" destOrd="0" presId="urn:microsoft.com/office/officeart/2005/8/layout/radial1"/>
    <dgm:cxn modelId="{01DA6A71-DDAF-42B9-B84E-0B4DBE237B28}" type="presParOf" srcId="{18EFE110-C8E5-40B8-B8F1-0460498DD4EE}" destId="{F251D15C-6EE0-453E-944E-ED22EBD06FC2}" srcOrd="5" destOrd="0" presId="urn:microsoft.com/office/officeart/2005/8/layout/radial1"/>
    <dgm:cxn modelId="{6D47A8EE-6C8A-40BA-B32A-369AFC1D647E}" type="presParOf" srcId="{F251D15C-6EE0-453E-944E-ED22EBD06FC2}" destId="{98E8D9DF-DE92-4BAF-811C-43BAE84A5C36}" srcOrd="0" destOrd="0" presId="urn:microsoft.com/office/officeart/2005/8/layout/radial1"/>
    <dgm:cxn modelId="{38F879ED-0375-43D6-9371-96BD7F534362}" type="presParOf" srcId="{18EFE110-C8E5-40B8-B8F1-0460498DD4EE}" destId="{2F13A728-60BD-4EAB-AC3A-3AF3547697E6}" srcOrd="6" destOrd="0" presId="urn:microsoft.com/office/officeart/2005/8/layout/radial1"/>
    <dgm:cxn modelId="{03EF213E-32ED-4597-9588-CA8F12E8F1AE}" type="presParOf" srcId="{18EFE110-C8E5-40B8-B8F1-0460498DD4EE}" destId="{584F3F4A-4982-463F-BCFF-700FDD9B581D}" srcOrd="7" destOrd="0" presId="urn:microsoft.com/office/officeart/2005/8/layout/radial1"/>
    <dgm:cxn modelId="{32B0905E-DD80-4387-A6C1-903F5A0725E0}" type="presParOf" srcId="{584F3F4A-4982-463F-BCFF-700FDD9B581D}" destId="{0BE23D2B-16E5-4749-B5BF-2FCEDB7CCE5C}" srcOrd="0" destOrd="0" presId="urn:microsoft.com/office/officeart/2005/8/layout/radial1"/>
    <dgm:cxn modelId="{24C59B10-221D-4BC1-8C2C-04B8032D9EBC}" type="presParOf" srcId="{18EFE110-C8E5-40B8-B8F1-0460498DD4EE}" destId="{61746303-6D2E-4515-AE42-63F537C6F4EB}" srcOrd="8" destOrd="0" presId="urn:microsoft.com/office/officeart/2005/8/layout/radial1"/>
    <dgm:cxn modelId="{0B035B8E-F0AB-4076-8F7A-42ED5E2E600B}" type="presParOf" srcId="{18EFE110-C8E5-40B8-B8F1-0460498DD4EE}" destId="{0D5CC6C7-28D5-4DE1-800A-9BDB93987678}" srcOrd="9" destOrd="0" presId="urn:microsoft.com/office/officeart/2005/8/layout/radial1"/>
    <dgm:cxn modelId="{1E48A845-3744-45A8-8830-91C0F529216B}" type="presParOf" srcId="{0D5CC6C7-28D5-4DE1-800A-9BDB93987678}" destId="{8CD4A5A0-0872-4C71-9F4E-8AF393F583B5}" srcOrd="0" destOrd="0" presId="urn:microsoft.com/office/officeart/2005/8/layout/radial1"/>
    <dgm:cxn modelId="{3935AF51-606D-409B-879B-E4F96C2B46E3}" type="presParOf" srcId="{18EFE110-C8E5-40B8-B8F1-0460498DD4EE}" destId="{4883FD4B-1BAD-454D-B8F0-0F9AE35C4ED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D194-FFC1-41C4-8F13-04F7D9C88EA2}">
      <dsp:nvSpPr>
        <dsp:cNvPr id="0" name=""/>
        <dsp:cNvSpPr/>
      </dsp:nvSpPr>
      <dsp:spPr>
        <a:xfrm>
          <a:off x="3883359" y="2095293"/>
          <a:ext cx="2639059" cy="213332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9840" y="2407712"/>
        <a:ext cx="1866097" cy="1508490"/>
      </dsp:txXfrm>
    </dsp:sp>
    <dsp:sp modelId="{45EDF0E7-997B-4E2F-BBEC-889CCDB05C4E}">
      <dsp:nvSpPr>
        <dsp:cNvPr id="0" name=""/>
        <dsp:cNvSpPr/>
      </dsp:nvSpPr>
      <dsp:spPr>
        <a:xfrm rot="15917878">
          <a:off x="4913420" y="1896947"/>
          <a:ext cx="373259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73259" y="14693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090718" y="1902310"/>
        <a:ext cx="18662" cy="18662"/>
      </dsp:txXfrm>
    </dsp:sp>
    <dsp:sp modelId="{1E7CDDB4-7EF6-4A3E-9849-B15E50263064}">
      <dsp:nvSpPr>
        <dsp:cNvPr id="0" name=""/>
        <dsp:cNvSpPr/>
      </dsp:nvSpPr>
      <dsp:spPr>
        <a:xfrm>
          <a:off x="3304816" y="-88822"/>
          <a:ext cx="3410698" cy="1815331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খ্রিঃ ২৫ মে  (১৩০৬ ১১ই জ্যৈষ্ঠ) বর্ধমান জেলার আসানসোল মহকুমার চুরুলিয়া গ্রামে ।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4301" y="177027"/>
        <a:ext cx="2411728" cy="1283633"/>
      </dsp:txXfrm>
    </dsp:sp>
    <dsp:sp modelId="{F6837273-1AEA-4200-9286-4DC2F4507497}">
      <dsp:nvSpPr>
        <dsp:cNvPr id="0" name=""/>
        <dsp:cNvSpPr/>
      </dsp:nvSpPr>
      <dsp:spPr>
        <a:xfrm rot="20494732">
          <a:off x="6414465" y="2688783"/>
          <a:ext cx="329938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29938" y="14693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71186" y="2695229"/>
        <a:ext cx="16496" cy="16496"/>
      </dsp:txXfrm>
    </dsp:sp>
    <dsp:sp modelId="{8B36C5B0-A3D7-4610-8002-BBF05AFF5197}">
      <dsp:nvSpPr>
        <dsp:cNvPr id="0" name=""/>
        <dsp:cNvSpPr/>
      </dsp:nvSpPr>
      <dsp:spPr>
        <a:xfrm>
          <a:off x="6496417" y="1193723"/>
          <a:ext cx="3433395" cy="1931262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কর্মজীবন/পেশাঃ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লেটোর দলে,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রুটির দোকানে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সেনাবাহিনীতে,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গ্রামোফোন রেকর্ডের ব্যাবসায় ও সাহিত্য সাধনা করেন।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99226" y="1476550"/>
        <a:ext cx="2427777" cy="1365608"/>
      </dsp:txXfrm>
    </dsp:sp>
    <dsp:sp modelId="{F251D15C-6EE0-453E-944E-ED22EBD06FC2}">
      <dsp:nvSpPr>
        <dsp:cNvPr id="0" name=""/>
        <dsp:cNvSpPr/>
      </dsp:nvSpPr>
      <dsp:spPr>
        <a:xfrm rot="1500259">
          <a:off x="6318904" y="3801742"/>
          <a:ext cx="574486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574486" y="14693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91785" y="3802074"/>
        <a:ext cx="28724" cy="28724"/>
      </dsp:txXfrm>
    </dsp:sp>
    <dsp:sp modelId="{2F13A728-60BD-4EAB-AC3A-3AF3547697E6}">
      <dsp:nvSpPr>
        <dsp:cNvPr id="0" name=""/>
        <dsp:cNvSpPr/>
      </dsp:nvSpPr>
      <dsp:spPr>
        <a:xfrm>
          <a:off x="6433709" y="3619950"/>
          <a:ext cx="3496103" cy="1862702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/সম্মাননাঃ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প্রদত্ত ‘জগত্তারিণী স্বর্ণপদক’ এবং ভারত সরকার প্রদত্ত ‘পদ্মভূষণ’ উপাধি লাভ।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45701" y="3892736"/>
        <a:ext cx="2472119" cy="1317130"/>
      </dsp:txXfrm>
    </dsp:sp>
    <dsp:sp modelId="{584F3F4A-4982-463F-BCFF-700FDD9B581D}">
      <dsp:nvSpPr>
        <dsp:cNvPr id="0" name=""/>
        <dsp:cNvSpPr/>
      </dsp:nvSpPr>
      <dsp:spPr>
        <a:xfrm rot="9152410">
          <a:off x="3644089" y="3833744"/>
          <a:ext cx="475640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475640" y="14693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70019" y="3836547"/>
        <a:ext cx="23782" cy="23782"/>
      </dsp:txXfrm>
    </dsp:sp>
    <dsp:sp modelId="{61746303-6D2E-4515-AE42-63F537C6F4EB}">
      <dsp:nvSpPr>
        <dsp:cNvPr id="0" name=""/>
        <dsp:cNvSpPr/>
      </dsp:nvSpPr>
      <dsp:spPr>
        <a:xfrm>
          <a:off x="869147" y="3694293"/>
          <a:ext cx="3264045" cy="1743366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ঝিঙে ফুল, অগ্নি-বীণা, বিষের বাঁশী, সাম্যবাদী, সর্বহারা ইত্যাদি ।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47155" y="3949603"/>
        <a:ext cx="2308029" cy="1232746"/>
      </dsp:txXfrm>
    </dsp:sp>
    <dsp:sp modelId="{0D5CC6C7-28D5-4DE1-800A-9BDB93987678}">
      <dsp:nvSpPr>
        <dsp:cNvPr id="0" name=""/>
        <dsp:cNvSpPr/>
      </dsp:nvSpPr>
      <dsp:spPr>
        <a:xfrm rot="11776625">
          <a:off x="3571616" y="2729088"/>
          <a:ext cx="398201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98201" y="14693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760762" y="2733827"/>
        <a:ext cx="19910" cy="19910"/>
      </dsp:txXfrm>
    </dsp:sp>
    <dsp:sp modelId="{4883FD4B-1BAD-454D-B8F0-0F9AE35C4ED2}">
      <dsp:nvSpPr>
        <dsp:cNvPr id="0" name=""/>
        <dsp:cNvSpPr/>
      </dsp:nvSpPr>
      <dsp:spPr>
        <a:xfrm>
          <a:off x="165561" y="1193728"/>
          <a:ext cx="3614433" cy="2050160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আগস্ট, ১৯৭৬ খ্রিঃ 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4882" y="1493967"/>
        <a:ext cx="2555791" cy="144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0D71-DC9B-47FE-B722-7FDB865F63B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2522F-117E-4A78-99D1-49FD34BC2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0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9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58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66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73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40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5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2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3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E53B-3785-474C-983C-224AE53B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22945-CD2A-4D77-89AA-0FC47ED67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A4C37-A0B6-41D3-A6C5-16F2EEA1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71E10-4A80-4B16-B07E-7D3EBDE4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1FAF-2D6C-45C0-9DE2-2A9933A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3F77-6969-4EFF-A8B8-D48BF631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B8266-3703-42FC-BAE3-248700F9B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85A0-AD02-4405-8CF0-CFF4B61C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E74F-26AA-4C8D-9B04-DEEF4C4B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DD43-B1B7-4D6A-BF43-9A18B66B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27B98-2FC8-4D04-A5F0-D5F158BC3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E40BF-140F-4C84-BE50-5EDA0B6D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6834-3EE4-45AE-802A-500737F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704B-E84B-4217-A5A1-4EE542B9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031A-ACDF-4C9D-A57F-AEA66035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5BDA-247F-4C6D-A461-1F647DD4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FAFF-7857-44EC-8B35-64A8201B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FB0F-463B-47AB-8E23-0DAED7F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7719-B252-4EAB-9048-346D590C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13BC-716E-4386-BD7C-3427AC64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95FE-84DE-481A-9073-14DF9091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00747-FD95-49FD-B095-AF6E7DE3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574-D665-4A96-BF17-E423D1FB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A9500-B53D-43C3-82F6-E42B8D7C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FDE54-89C6-4E97-B0F3-E3758007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1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86C5-916B-4861-B290-68CE761E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0042-4C32-4189-B46F-2DABAF14D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6427B-A05F-4BF0-B484-EA03FE27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1F22B-E253-4E88-9B0D-66E3331D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BEDA7-F7EC-4F2A-87E2-C3FDEAF5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1D7B0-1AD2-4ADB-BAFF-8A3AF1E3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2F22-CD38-4A42-AD8D-DA7FDCCF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85B8C-9CAB-4C1F-B4F9-0E45116E1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664ED-8A5D-4B7D-93E4-47EBBDF1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E04ED-8584-477A-B26F-5E8B8E40C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76A16-271C-4D58-8F9D-5000D9A5F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5B183-062A-4116-B600-9B75B025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A2B09-1D09-43CE-8841-CDDCECBA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7CB41-EA9A-4746-BFF4-0816D3FC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5544-75CB-48AB-9F64-42BCD07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EC850-B814-48E8-B9E8-DC84645C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F4DEA-1944-4434-B085-6E9AB76F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C552D-1487-4CD6-B369-ACD7BFA2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B5D05-8080-4397-937B-7FA35CC8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B1A45-BD93-45E3-AECF-D999E85F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57715-B5F1-4936-AD03-3235D841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884F-9460-49C8-B6D6-073C3907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F747-1BD1-405D-842A-276A0D86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2AFDD-43DD-45C2-9F09-E1579A623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D5BD9-BE25-4B1B-B797-536B5484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8FB14-0E00-44F9-AB5B-29E54902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6EFAA-35F4-4DD6-A7DD-CED44364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E100-8D36-4006-B286-7DE25A25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98F20-18D6-4BCB-BA72-6322441FA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C7CAA-6386-426E-8AF5-0191481D8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C419D-4688-4159-B369-C959AC19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24A4E-9D42-41AD-821B-0A55A05F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B652-D221-4033-B2A3-0ACE110C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EEFAD-E5F1-4FA7-8DD5-9B0991D3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180B2-5F96-4E0A-A3DD-CC02CF3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71335-D470-4F88-B912-E85A9A7CC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F54A-DF4E-4BB2-B061-902B6C42E2B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63E7-4094-4FCC-B0FD-2E4EB1CFD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B7EA5-7553-428B-8714-AC6F14892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B98D-6E52-49D6-A8BF-036955AB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997" y="571500"/>
            <a:ext cx="933868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</a:t>
            </a:r>
            <a:r>
              <a:rPr lang="bn-IN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E2992-8CBD-4015-899A-22B6AE53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816655"/>
            <a:ext cx="8305799" cy="50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2735" y="357188"/>
            <a:ext cx="3816460" cy="118928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8460" tIns="44230" rIns="88460" bIns="44230" rtlCol="0" anchor="ctr"/>
          <a:lstStyle/>
          <a:p>
            <a:pPr algn="ctr"/>
            <a:r>
              <a:rPr lang="bn-IN" sz="409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334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334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22735" y="5039005"/>
            <a:ext cx="7397399" cy="14618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  </a:t>
            </a:r>
          </a:p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চেয়ে বড় কিছু নাই, নহে কিছু মহীয়ান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8609F6-E785-4CBC-9A3E-972CDC759C32}"/>
              </a:ext>
            </a:extLst>
          </p:cNvPr>
          <p:cNvGrpSpPr/>
          <p:nvPr/>
        </p:nvGrpSpPr>
        <p:grpSpPr>
          <a:xfrm>
            <a:off x="4515748" y="1546468"/>
            <a:ext cx="7004386" cy="2830269"/>
            <a:chOff x="4455918" y="1657458"/>
            <a:chExt cx="7004386" cy="28302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83D2F0-96E3-4DF0-B028-5EAC8B445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918" y="1657458"/>
              <a:ext cx="3483277" cy="28302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9B3284-433A-4144-8A37-C0BEF4B14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027" y="1657458"/>
              <a:ext cx="3483277" cy="28302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C90C60-F108-4C3C-8A0A-802C8C71D31D}"/>
              </a:ext>
            </a:extLst>
          </p:cNvPr>
          <p:cNvGrpSpPr/>
          <p:nvPr/>
        </p:nvGrpSpPr>
        <p:grpSpPr>
          <a:xfrm>
            <a:off x="785829" y="1546468"/>
            <a:ext cx="3585220" cy="5060916"/>
            <a:chOff x="785829" y="1546468"/>
            <a:chExt cx="3585220" cy="506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577B89-0046-4F1F-ADAA-5A45D041F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72" y="1546468"/>
              <a:ext cx="3483277" cy="26924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AB588E-BC94-477D-AC5C-F9B019C0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829" y="4238906"/>
              <a:ext cx="3585220" cy="2368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9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70848" y="4714875"/>
            <a:ext cx="8682840" cy="13731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 দেশ-কাল-পাত্রের ভেদ, অভেদ ধর্মজাতি, </a:t>
            </a:r>
          </a:p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সব দেশে সব কালে ঘরে-ঘরে তিনি মানুষের জ্ঞাতি 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0CF5CD-EC84-456B-9B20-E3DAA28B608E}"/>
              </a:ext>
            </a:extLst>
          </p:cNvPr>
          <p:cNvGrpSpPr/>
          <p:nvPr/>
        </p:nvGrpSpPr>
        <p:grpSpPr>
          <a:xfrm>
            <a:off x="1127760" y="769930"/>
            <a:ext cx="9726780" cy="3944945"/>
            <a:chOff x="975361" y="1131399"/>
            <a:chExt cx="7848599" cy="3269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0F1C29-AC02-4F33-8F68-8CAED875B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1" y="1131399"/>
              <a:ext cx="3796145" cy="32693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4" name="Picture 2" descr="Image result for সব মানুষ সমান">
              <a:extLst>
                <a:ext uri="{FF2B5EF4-FFF2-40B4-BE49-F238E27FC236}">
                  <a16:creationId xmlns:a16="http://schemas.microsoft.com/office/drawing/2014/main" id="{A678B524-7A73-4F67-AB28-BCBB677B3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506" y="1131399"/>
              <a:ext cx="4052454" cy="326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3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4357688"/>
            <a:ext cx="6947177" cy="17105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পূজারী, দুয়ার খোলো,</a:t>
            </a:r>
          </a:p>
          <a:p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 ঠাকুর দাঁড়ায়ে দুয়ারে পূজার সময় হলো!’     </a:t>
            </a:r>
            <a:endParaRPr lang="en-US" sz="334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11786-F263-4CA0-B760-B53ADF26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56" y="716367"/>
            <a:ext cx="3242310" cy="3567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14CEC-061C-481B-A32D-DC18BFCB4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24" y="716367"/>
            <a:ext cx="2733675" cy="3689807"/>
          </a:xfrm>
          <a:prstGeom prst="rect">
            <a:avLst/>
          </a:prstGeom>
        </p:spPr>
      </p:pic>
      <p:pic>
        <p:nvPicPr>
          <p:cNvPr id="11" name="Picture 4" descr="Image result for  ভিখারী ">
            <a:extLst>
              <a:ext uri="{FF2B5EF4-FFF2-40B4-BE49-F238E27FC236}">
                <a16:creationId xmlns:a16="http://schemas.microsoft.com/office/drawing/2014/main" id="{6BB18F5F-16FC-411F-94DE-76BC2EFD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716368"/>
            <a:ext cx="3383280" cy="35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6249" y="4634104"/>
            <a:ext cx="7300622" cy="17105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স্বপন দেখিয়া আকুল পূজারী খুলিল ভজনালয়,</a:t>
            </a:r>
          </a:p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দেবতার ঘরে আজ রাজা-টাজা হয়ে যাবে নিশ্চয়! </a:t>
            </a:r>
            <a:endParaRPr lang="en-US" sz="334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7BC68-C0A3-45D4-B170-30E20590E7E7}"/>
              </a:ext>
            </a:extLst>
          </p:cNvPr>
          <p:cNvGrpSpPr/>
          <p:nvPr/>
        </p:nvGrpSpPr>
        <p:grpSpPr>
          <a:xfrm>
            <a:off x="1066800" y="797051"/>
            <a:ext cx="9938829" cy="3536155"/>
            <a:chOff x="1066800" y="797051"/>
            <a:chExt cx="9938829" cy="35361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728F75-FC1E-4707-A7A2-90CE7C2F0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481" y="894681"/>
              <a:ext cx="2788920" cy="32432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AF9149-BD52-4129-861C-52C9A0DD7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909" y="894681"/>
              <a:ext cx="3093720" cy="3438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2E5F38-49B9-4D8D-B1E2-EB5DFF1A3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797051"/>
              <a:ext cx="3740246" cy="3243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9875" y="4357687"/>
            <a:ext cx="8420902" cy="17105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জীর্ণ-বস্ত্র শীর্ণ-গাত্র, ক্ষুধায় কন্ঠ ক্ষীণ-</a:t>
            </a:r>
          </a:p>
          <a:p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ডাকিল পান্থ, দ্বার খোলো বাবা, খাইনি তো সাত দিন!,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ED76C-6CAA-407E-AA53-D80D4727CE07}"/>
              </a:ext>
            </a:extLst>
          </p:cNvPr>
          <p:cNvGrpSpPr/>
          <p:nvPr/>
        </p:nvGrpSpPr>
        <p:grpSpPr>
          <a:xfrm>
            <a:off x="1138037" y="627698"/>
            <a:ext cx="9915926" cy="3529291"/>
            <a:chOff x="990600" y="642938"/>
            <a:chExt cx="9915926" cy="352929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8B7A15-FF8D-4240-9692-27D6E342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642938"/>
              <a:ext cx="5669279" cy="35292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DBF743-8BD5-4E47-B333-C16727C37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4"/>
            <a:stretch/>
          </p:blipFill>
          <p:spPr>
            <a:xfrm>
              <a:off x="6659879" y="642939"/>
              <a:ext cx="4246647" cy="35292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36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79970" y="4429125"/>
            <a:ext cx="8206376" cy="17105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সহসা বন্ধ হলো মন্দির, ভুখারি ফিরিয়া চলে,</a:t>
            </a:r>
            <a:r>
              <a:rPr lang="en-US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তিমিররাত্রি, পথ তার ক্ষুধার মানিক জ্বলে 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BE78C7-8E31-468E-834A-3AF1478528FE}"/>
              </a:ext>
            </a:extLst>
          </p:cNvPr>
          <p:cNvGrpSpPr/>
          <p:nvPr/>
        </p:nvGrpSpPr>
        <p:grpSpPr>
          <a:xfrm>
            <a:off x="686454" y="838200"/>
            <a:ext cx="11040945" cy="3855720"/>
            <a:chOff x="686454" y="838200"/>
            <a:chExt cx="11040945" cy="38557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" t="3989" r="46850" b="-3989"/>
            <a:stretch/>
          </p:blipFill>
          <p:spPr>
            <a:xfrm rot="10800000" flipH="1" flipV="1">
              <a:off x="4632187" y="838200"/>
              <a:ext cx="3547606" cy="38557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BF84CF-A454-4789-AD83-E78B4D87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54" y="838200"/>
              <a:ext cx="3945733" cy="38557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956FC5-5CF9-4798-9122-6F1C17BB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793" y="838200"/>
              <a:ext cx="3547606" cy="38557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561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66875" y="4223950"/>
            <a:ext cx="7829363" cy="20726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ভুখারি ফুকারি’ কয়, </a:t>
            </a:r>
          </a:p>
          <a:p>
            <a:pPr algn="ctr"/>
            <a:r>
              <a:rPr lang="bn-IN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‘ঐ মন্দির পূজারীর, হায় দেবতা, তোমার নয় !’</a:t>
            </a:r>
          </a:p>
          <a:p>
            <a:pPr algn="ctr"/>
            <a:r>
              <a:rPr lang="bn-IN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 কাল শিরনি আছিল, - অঢেল গোস্ত রুটি</a:t>
            </a:r>
          </a:p>
          <a:p>
            <a:pPr algn="ctr"/>
            <a:r>
              <a:rPr lang="en-US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বাঁচিয়া গিয়াছে, মোল্লা সাহেব হেসে তাই কুটি কুটি,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03601" y="4963599"/>
            <a:ext cx="8697640" cy="13258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34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BB61B1-9FEF-4C63-ABA5-D1CB41BEB412}"/>
              </a:ext>
            </a:extLst>
          </p:cNvPr>
          <p:cNvGrpSpPr/>
          <p:nvPr/>
        </p:nvGrpSpPr>
        <p:grpSpPr>
          <a:xfrm>
            <a:off x="6352421" y="305405"/>
            <a:ext cx="5359026" cy="6247190"/>
            <a:chOff x="6352421" y="275065"/>
            <a:chExt cx="5359026" cy="6247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4" t="22394" r="13060" b="-2236"/>
            <a:stretch/>
          </p:blipFill>
          <p:spPr>
            <a:xfrm>
              <a:off x="6352421" y="294681"/>
              <a:ext cx="3074145" cy="31343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667FB3-D8A2-49F3-B240-8A43EFF5B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105" y="3387937"/>
              <a:ext cx="2489342" cy="31343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62ECE5-5C40-46C8-A19F-EB225AFF4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189" y="275065"/>
              <a:ext cx="2183258" cy="315393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89F26C-6D3B-48E8-B7BE-6C2620A2944D}"/>
              </a:ext>
            </a:extLst>
          </p:cNvPr>
          <p:cNvGrpSpPr/>
          <p:nvPr/>
        </p:nvGrpSpPr>
        <p:grpSpPr>
          <a:xfrm>
            <a:off x="480553" y="160392"/>
            <a:ext cx="5871868" cy="3566608"/>
            <a:chOff x="480553" y="160392"/>
            <a:chExt cx="5871868" cy="35666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03D8A3-F0F9-47D5-AC50-1D8983AB7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53" y="275065"/>
              <a:ext cx="3046095" cy="30624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86AE06-7F01-4EAC-829C-18EC32095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406" y="160392"/>
              <a:ext cx="3168015" cy="356660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CBB5E85-8DCB-4A94-AD3F-0A63601A0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3" y="3337561"/>
            <a:ext cx="2079768" cy="17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95375" y="4373645"/>
            <a:ext cx="9286875" cy="1706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সময় এলো মুসাফির গায়ে আজারির চিন</a:t>
            </a:r>
          </a:p>
          <a:p>
            <a:pPr algn="ctr"/>
            <a:r>
              <a:rPr lang="en-US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বলে, ‘বাবা,আমি ভুখা ফাকা আছি আজ নিয়ে সাত দিন !’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1CB81-6478-4E08-BE2C-1BC1AF320915}"/>
              </a:ext>
            </a:extLst>
          </p:cNvPr>
          <p:cNvGrpSpPr/>
          <p:nvPr/>
        </p:nvGrpSpPr>
        <p:grpSpPr>
          <a:xfrm>
            <a:off x="311602" y="510892"/>
            <a:ext cx="11019007" cy="3946925"/>
            <a:chOff x="311602" y="510892"/>
            <a:chExt cx="11019007" cy="3946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86DE4-0CE5-4859-8836-55C345DE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02" y="510892"/>
              <a:ext cx="4140518" cy="39469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6A9732-33F3-46EC-B892-6A9245583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8" r="9541"/>
            <a:stretch/>
          </p:blipFill>
          <p:spPr>
            <a:xfrm>
              <a:off x="4452119" y="510892"/>
              <a:ext cx="3956209" cy="39469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0" name="Picture 2" descr="Image result for  ভিখারী">
              <a:extLst>
                <a:ext uri="{FF2B5EF4-FFF2-40B4-BE49-F238E27FC236}">
                  <a16:creationId xmlns:a16="http://schemas.microsoft.com/office/drawing/2014/main" id="{DA761AA1-6AB5-4FBE-BD05-D4684D6B59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2071"/>
            <a:stretch/>
          </p:blipFill>
          <p:spPr bwMode="auto">
            <a:xfrm>
              <a:off x="8408329" y="510892"/>
              <a:ext cx="2922280" cy="394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46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09813" y="4786313"/>
            <a:ext cx="8206376" cy="17105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তেরিয়া হইয়া হাঁকিল মোল্লা- ‘ভ্যালা হলো দেখি লেঠা,</a:t>
            </a:r>
          </a:p>
          <a:p>
            <a:r>
              <a:rPr lang="bn-IN" sz="334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 আছ মর গো-ভাগাড়ে গিয়ে ! নমাজ পড়িছ বেটা ?’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506F5-0FE0-4973-9410-B4875B1C9FEE}"/>
              </a:ext>
            </a:extLst>
          </p:cNvPr>
          <p:cNvGrpSpPr/>
          <p:nvPr/>
        </p:nvGrpSpPr>
        <p:grpSpPr>
          <a:xfrm>
            <a:off x="2085793" y="875885"/>
            <a:ext cx="8896756" cy="3256834"/>
            <a:chOff x="1395413" y="525365"/>
            <a:chExt cx="8896756" cy="3256834"/>
          </a:xfrm>
        </p:grpSpPr>
        <p:sp>
          <p:nvSpPr>
            <p:cNvPr id="4" name="Rounded Rectangle 3"/>
            <p:cNvSpPr/>
            <p:nvPr/>
          </p:nvSpPr>
          <p:spPr>
            <a:xfrm>
              <a:off x="1881188" y="2071688"/>
              <a:ext cx="8206376" cy="1710511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557A1A-3F34-4079-8152-BD58E32C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13" y="603112"/>
              <a:ext cx="2647950" cy="31790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D54A4C-ED29-4788-9703-420A565F0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1" r="38474"/>
            <a:stretch/>
          </p:blipFill>
          <p:spPr>
            <a:xfrm>
              <a:off x="4247968" y="603111"/>
              <a:ext cx="2792912" cy="31790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9A7422-6750-4EFA-8D9C-BBBFBC42C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30" y="525365"/>
              <a:ext cx="3194139" cy="32568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538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2750" y="5072063"/>
            <a:ext cx="7215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ভুখারি কহিল, ‘না বাবা !’ মোল্লা হাঁকিল- ‘তা হলে শালা</a:t>
            </a:r>
          </a:p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 পথ দেখ !’ গোস্ত-রুটি নিয়া মসজিদে দিল তালা।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DC88B-F66B-47D6-8468-38DEFB400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63" y="573291"/>
            <a:ext cx="3155120" cy="3920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300E83-DC40-45B0-9B1C-09BBD4FF6257}"/>
              </a:ext>
            </a:extLst>
          </p:cNvPr>
          <p:cNvGrpSpPr/>
          <p:nvPr/>
        </p:nvGrpSpPr>
        <p:grpSpPr>
          <a:xfrm>
            <a:off x="5806440" y="573291"/>
            <a:ext cx="3550920" cy="3920715"/>
            <a:chOff x="6096000" y="422684"/>
            <a:chExt cx="2667000" cy="35587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8FAD80-C65C-4F19-BE7E-4E54ACB53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57201"/>
              <a:ext cx="2667000" cy="3524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981F81FC-E4D6-40EE-92EA-C7BD9A6706AF}"/>
                </a:ext>
              </a:extLst>
            </p:cNvPr>
            <p:cNvSpPr/>
            <p:nvPr/>
          </p:nvSpPr>
          <p:spPr>
            <a:xfrm rot="5400000">
              <a:off x="6955041" y="-207759"/>
              <a:ext cx="796516" cy="2057402"/>
            </a:xfrm>
            <a:prstGeom prst="mo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7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7CDA6-42B4-4987-932D-E97DE5CD9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" y="919603"/>
            <a:ext cx="5451383" cy="5018793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597DA-27E2-4588-96E8-B2036312A3A8}"/>
              </a:ext>
            </a:extLst>
          </p:cNvPr>
          <p:cNvSpPr txBox="1"/>
          <p:nvPr/>
        </p:nvSpPr>
        <p:spPr>
          <a:xfrm>
            <a:off x="6740146" y="1643062"/>
            <a:ext cx="4356479" cy="326627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en-US" sz="4125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পারভ</a:t>
            </a: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ন।</a:t>
            </a:r>
            <a:endParaRPr lang="bn-IN" sz="4125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জামতলা দাখিল মাদ্রাসা 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গোয়ালন্দ,রাজবাড়ী। </a:t>
            </a:r>
            <a:endParaRPr lang="en-US" sz="4125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F6C9E-78ED-4C03-BFF9-4295A912B484}"/>
              </a:ext>
            </a:extLst>
          </p:cNvPr>
          <p:cNvSpPr txBox="1"/>
          <p:nvPr/>
        </p:nvSpPr>
        <p:spPr>
          <a:xfrm>
            <a:off x="6238875" y="642938"/>
            <a:ext cx="3643946" cy="8714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063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063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063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13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F2E-436C-4C0D-AA38-35BF954D1E5C}"/>
              </a:ext>
            </a:extLst>
          </p:cNvPr>
          <p:cNvSpPr/>
          <p:nvPr/>
        </p:nvSpPr>
        <p:spPr>
          <a:xfrm>
            <a:off x="1765618" y="5005194"/>
            <a:ext cx="7640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‘আশিটা বছর কেটে গেল,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আমি ডাকিনি তোমায় কভু</a:t>
            </a:r>
            <a:r>
              <a:rPr lang="bn-BD" b="1" dirty="0">
                <a:blipFill>
                  <a:blip r:embed="rId2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69E9E-DD22-473F-85FC-BF9B0A547A2F}"/>
              </a:ext>
            </a:extLst>
          </p:cNvPr>
          <p:cNvSpPr/>
          <p:nvPr/>
        </p:nvSpPr>
        <p:spPr>
          <a:xfrm>
            <a:off x="2286594" y="5589969"/>
            <a:ext cx="7119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আমার ক্ষুধার অন্ন তা বলে বন্ধ করনি প্রভু।</a:t>
            </a:r>
            <a:endParaRPr lang="en-US" sz="1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2BFD9A-D35F-476B-9CCB-D4292D880A47}"/>
              </a:ext>
            </a:extLst>
          </p:cNvPr>
          <p:cNvGrpSpPr/>
          <p:nvPr/>
        </p:nvGrpSpPr>
        <p:grpSpPr>
          <a:xfrm>
            <a:off x="1152940" y="728870"/>
            <a:ext cx="9134888" cy="3021495"/>
            <a:chOff x="1152940" y="728870"/>
            <a:chExt cx="9134888" cy="3021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C83161-7575-4200-8DE5-C304A3BE9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862" y="728870"/>
              <a:ext cx="2835966" cy="3021495"/>
            </a:xfrm>
            <a:prstGeom prst="rect">
              <a:avLst/>
            </a:prstGeom>
          </p:spPr>
        </p:pic>
        <p:pic>
          <p:nvPicPr>
            <p:cNvPr id="1026" name="Picture 2" descr="Image result for  ভিখারী">
              <a:extLst>
                <a:ext uri="{FF2B5EF4-FFF2-40B4-BE49-F238E27FC236}">
                  <a16:creationId xmlns:a16="http://schemas.microsoft.com/office/drawing/2014/main" id="{2779A7E3-24CE-4962-9019-9D5197691F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83" b="53362"/>
            <a:stretch/>
          </p:blipFill>
          <p:spPr bwMode="auto">
            <a:xfrm>
              <a:off x="4532244" y="728870"/>
              <a:ext cx="2835966" cy="302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6B22B0-830B-4BA3-A16A-177DCEB23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44"/>
            <a:stretch/>
          </p:blipFill>
          <p:spPr>
            <a:xfrm>
              <a:off x="1152940" y="728870"/>
              <a:ext cx="3379304" cy="302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3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785D41-29BA-4D39-81C8-D73C27A0903A}"/>
              </a:ext>
            </a:extLst>
          </p:cNvPr>
          <p:cNvSpPr/>
          <p:nvPr/>
        </p:nvSpPr>
        <p:spPr>
          <a:xfrm>
            <a:off x="1860273" y="5205655"/>
            <a:ext cx="8169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কোথা চেঙ্গিস,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গজনি মামুদ,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কালাপাহাড়? </a:t>
            </a:r>
            <a:endParaRPr lang="bn-BD" sz="1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C280C-8033-4979-A7E4-38794AE61E2B}"/>
              </a:ext>
            </a:extLst>
          </p:cNvPr>
          <p:cNvSpPr/>
          <p:nvPr/>
        </p:nvSpPr>
        <p:spPr>
          <a:xfrm>
            <a:off x="1860273" y="4741829"/>
            <a:ext cx="7180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ভেঙে ফেল ঐ ভজনালয়ের যত তালা-দেওয়া দ্বার!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4B93E6-3EEA-4E6E-AA31-C120ACAF827E}"/>
              </a:ext>
            </a:extLst>
          </p:cNvPr>
          <p:cNvGrpSpPr/>
          <p:nvPr/>
        </p:nvGrpSpPr>
        <p:grpSpPr>
          <a:xfrm>
            <a:off x="1889907" y="608447"/>
            <a:ext cx="9542969" cy="4054528"/>
            <a:chOff x="1889907" y="608447"/>
            <a:chExt cx="9542969" cy="4054528"/>
          </a:xfrm>
        </p:grpSpPr>
        <p:pic>
          <p:nvPicPr>
            <p:cNvPr id="7" name="Picture 2" descr="D:\narayan.jpg">
              <a:extLst>
                <a:ext uri="{FF2B5EF4-FFF2-40B4-BE49-F238E27FC236}">
                  <a16:creationId xmlns:a16="http://schemas.microsoft.com/office/drawing/2014/main" id="{44DD3371-F26F-4C5F-9C94-85B21A636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907" y="675282"/>
              <a:ext cx="2457451" cy="21336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0988F1-2916-4F1E-8042-D4301F64B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051" y="2954573"/>
              <a:ext cx="3013718" cy="17084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691A23-EAE8-42A6-A142-09B2644A0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1" r="17605"/>
            <a:stretch/>
          </p:blipFill>
          <p:spPr>
            <a:xfrm>
              <a:off x="2236333" y="2921154"/>
              <a:ext cx="3013718" cy="170840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53CFBD-A97D-4D03-88D8-A8F04D7AB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688" y="608447"/>
              <a:ext cx="2539756" cy="226727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7020BF-0B2F-42DD-B208-4F0A1B3A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540" y="608447"/>
              <a:ext cx="2073636" cy="2267272"/>
            </a:xfrm>
            <a:prstGeom prst="rect">
              <a:avLst/>
            </a:prstGeom>
          </p:spPr>
        </p:pic>
        <p:pic>
          <p:nvPicPr>
            <p:cNvPr id="3074" name="Picture 2" descr="Image result for কালা পাহার">
              <a:extLst>
                <a:ext uri="{FF2B5EF4-FFF2-40B4-BE49-F238E27FC236}">
                  <a16:creationId xmlns:a16="http://schemas.microsoft.com/office/drawing/2014/main" id="{A1F716A1-6F87-48CD-BC73-1F02FB183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444" y="608448"/>
              <a:ext cx="2392432" cy="2267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4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3FD82-B6E2-4664-A809-7B482402EFBC}"/>
              </a:ext>
            </a:extLst>
          </p:cNvPr>
          <p:cNvSpPr/>
          <p:nvPr/>
        </p:nvSpPr>
        <p:spPr>
          <a:xfrm>
            <a:off x="2690190" y="4590079"/>
            <a:ext cx="724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হায় রে ভজনালয়,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তোমার মিনারে চড়িয়া ভণ্ড গাহে স্বার্থের জয়!</a:t>
            </a:r>
            <a:endParaRPr lang="en-US" sz="1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8E180-1958-4E58-872A-31A1467F6B9D}"/>
              </a:ext>
            </a:extLst>
          </p:cNvPr>
          <p:cNvGrpSpPr/>
          <p:nvPr/>
        </p:nvGrpSpPr>
        <p:grpSpPr>
          <a:xfrm>
            <a:off x="1009651" y="425582"/>
            <a:ext cx="6756124" cy="4403036"/>
            <a:chOff x="638589" y="314738"/>
            <a:chExt cx="6756124" cy="44030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5198DA-B5AD-41CE-B1ED-30F7F0EC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89" y="314738"/>
              <a:ext cx="3562350" cy="25874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D8D1BF-7C0B-4D5C-B3D0-AFC990ED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969" y="314738"/>
              <a:ext cx="2987744" cy="25874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6ACACB-F490-4295-9966-E3A3B5E6C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89" y="2893800"/>
              <a:ext cx="3562350" cy="1823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5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9F6AB0-7A32-4FE7-A216-80B68745ECCF}"/>
              </a:ext>
            </a:extLst>
          </p:cNvPr>
          <p:cNvSpPr/>
          <p:nvPr/>
        </p:nvSpPr>
        <p:spPr>
          <a:xfrm>
            <a:off x="2148840" y="23129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‘মানুষের চেয়ে বড় কিছু নাই, নহে কিছু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মহীয়ান’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কথাটি বুঝিয়ে লিখ।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37CEF-39D0-4C2F-B5D0-76A0701BCAE6}"/>
              </a:ext>
            </a:extLst>
          </p:cNvPr>
          <p:cNvSpPr/>
          <p:nvPr/>
        </p:nvSpPr>
        <p:spPr>
          <a:xfrm>
            <a:off x="2794737" y="876778"/>
            <a:ext cx="30476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17445-F0E8-4138-BDA1-327F66E30284}"/>
              </a:ext>
            </a:extLst>
          </p:cNvPr>
          <p:cNvSpPr/>
          <p:nvPr/>
        </p:nvSpPr>
        <p:spPr>
          <a:xfrm>
            <a:off x="1920240" y="4169254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‘কাজী নজরুল ইসলাম ’ সম্পর্কে তিনটি বাক্য লিখ।    </a:t>
            </a:r>
            <a:endParaRPr lang="en-US" sz="37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9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03BC8A-94A6-437C-B6E4-A87C2413287D}"/>
              </a:ext>
            </a:extLst>
          </p:cNvPr>
          <p:cNvSpPr/>
          <p:nvPr/>
        </p:nvSpPr>
        <p:spPr>
          <a:xfrm>
            <a:off x="426720" y="1582341"/>
            <a:ext cx="112623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‘মানুষ’ কবিতায় কবি কীসের জয়গান গেয়েছেন?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উঃ  সাম্যবাদের জয়গান গেয়েছেন।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‘মানুষ’ কবিতায় কে পূজারীকে দ্বার খুলতে বলেছিল?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উঃ পথিক পূজারীকে দ্বার খুলতে বলেছিল।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‘ভ্যালা হলো দেখি লেঠা’- উক্তিটি কার?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উঃ  ‘মানুষ’ কবিতায় উক্তিটি মোল্লা সাহেবের।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‘মানুষ’ কবিতায় উল্লিখিত কিসের জন্য হাতুরি শাবল চালানোর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কথা বলা হয়েছে?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উঃ খোদার ঘরের কপাট লাগানো সব দ্বার খুলে দেওয়ার জন্য হাতুরি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শাবল চালানোর কথা বলা হয়েছে।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0E5D4-E8A1-42B2-B6B5-9C33B55F5718}"/>
              </a:ext>
            </a:extLst>
          </p:cNvPr>
          <p:cNvSpPr/>
          <p:nvPr/>
        </p:nvSpPr>
        <p:spPr>
          <a:xfrm>
            <a:off x="2312850" y="261279"/>
            <a:ext cx="2807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4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8250" y="4357688"/>
            <a:ext cx="9410313" cy="1017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325" indent="-425325" algn="ctr">
              <a:buFont typeface="Wingdings" panose="05000000000000000000" pitchFamily="2" charset="2"/>
              <a:buChar char="Ø"/>
            </a:pPr>
            <a:endParaRPr lang="en-US" sz="297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655" y="603444"/>
            <a:ext cx="4270735" cy="9579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58055-8931-46B3-9654-AC5EF14A1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6"/>
          <a:stretch/>
        </p:blipFill>
        <p:spPr>
          <a:xfrm>
            <a:off x="2727960" y="1561399"/>
            <a:ext cx="6172199" cy="3452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9D3B55-15DD-4E2B-8D2D-5B70CA062D77}"/>
              </a:ext>
            </a:extLst>
          </p:cNvPr>
          <p:cNvSpPr/>
          <p:nvPr/>
        </p:nvSpPr>
        <p:spPr>
          <a:xfrm>
            <a:off x="2484120" y="4713419"/>
            <a:ext cx="774192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 মানবতা প্রতিষ্ঠায়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ভূমিকা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১০ টি বাক্য লিখে আনবে )</a:t>
            </a:r>
          </a:p>
        </p:txBody>
      </p:sp>
    </p:spTree>
    <p:extLst>
      <p:ext uri="{BB962C8B-B14F-4D97-AF65-F5344CB8AC3E}">
        <p14:creationId xmlns:p14="http://schemas.microsoft.com/office/powerpoint/2010/main" val="10610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EA4693-FE73-48B7-B5AC-E48F226B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7481"/>
            <a:ext cx="10866120" cy="5991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9062C2-6754-4726-91DC-9A869B13CB01}"/>
              </a:ext>
            </a:extLst>
          </p:cNvPr>
          <p:cNvSpPr/>
          <p:nvPr/>
        </p:nvSpPr>
        <p:spPr>
          <a:xfrm>
            <a:off x="685800" y="403890"/>
            <a:ext cx="5810972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7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960981-A8ED-48D0-9784-3627D56E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734141"/>
            <a:ext cx="8778240" cy="5301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72FCB9-88D7-41AF-B977-3B80FCAD4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751767"/>
            <a:ext cx="8778240" cy="4812028"/>
          </a:xfrm>
          <a:prstGeom prst="rect">
            <a:avLst/>
          </a:prstGeom>
        </p:spPr>
      </p:pic>
      <p:pic>
        <p:nvPicPr>
          <p:cNvPr id="1026" name="Picture 2" descr="Image result for পুজা">
            <a:extLst>
              <a:ext uri="{FF2B5EF4-FFF2-40B4-BE49-F238E27FC236}">
                <a16:creationId xmlns:a16="http://schemas.microsoft.com/office/drawing/2014/main" id="{02648FB6-9EF7-4A86-BDE3-71DF9E1E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737417"/>
            <a:ext cx="877824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739E8-B26C-42C8-A518-FBDEE029D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681400"/>
            <a:ext cx="8945880" cy="5688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31A1A-8662-4C20-9CBF-E2A3543F8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734141"/>
            <a:ext cx="8930640" cy="5626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DCCF1B-8D18-476A-A39A-A4F7383A5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724435"/>
            <a:ext cx="8915400" cy="5626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D16A4-078F-4619-930B-CB721806A3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" y="822245"/>
            <a:ext cx="1594638" cy="15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1280" y="746761"/>
            <a:ext cx="588373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600" b="1" dirty="0">
              <a:ln w="11430"/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7019" y="1702357"/>
            <a:ext cx="1507661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625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625" dirty="0"/>
          </a:p>
        </p:txBody>
      </p:sp>
      <p:sp>
        <p:nvSpPr>
          <p:cNvPr id="10" name="Rectangle 9"/>
          <p:cNvSpPr/>
          <p:nvPr/>
        </p:nvSpPr>
        <p:spPr>
          <a:xfrm>
            <a:off x="8505019" y="5557241"/>
            <a:ext cx="27190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00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21AB8-F913-4F18-AF5D-27E5BB8AE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6080760" cy="417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3DB4C-EEC7-4F68-BF8B-7B25046E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94" y="2839928"/>
            <a:ext cx="3476839" cy="26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95375" y="976608"/>
          <a:ext cx="9929813" cy="547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95375" y="307194"/>
            <a:ext cx="2401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পরচিতি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4438" y="5205224"/>
            <a:ext cx="2665433" cy="676168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460" tIns="44230" rIns="88460" bIns="44230" rtlCol="0" anchor="ctr"/>
          <a:lstStyle/>
          <a:p>
            <a:pPr algn="ctr"/>
            <a:r>
              <a:rPr lang="bn-IN" sz="262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2625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0D194-FFC1-41C4-8F13-04F7D9C88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9D0D194-FFC1-41C4-8F13-04F7D9C88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DF0E7-997B-4E2F-BBEC-889CCDB05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5EDF0E7-997B-4E2F-BBEC-889CCDB05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DDB4-7EF6-4A3E-9849-B15E50263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E7CDDB4-7EF6-4A3E-9849-B15E50263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37273-1AEA-4200-9286-4DC2F450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6837273-1AEA-4200-9286-4DC2F4507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6C5B0-A3D7-4610-8002-BBF05AFF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B36C5B0-A3D7-4610-8002-BBF05AFF5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1D15C-6EE0-453E-944E-ED22EBD0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251D15C-6EE0-453E-944E-ED22EBD0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3A728-60BD-4EAB-AC3A-3AF354769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2F13A728-60BD-4EAB-AC3A-3AF354769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F3F4A-4982-463F-BCFF-700FDD9B5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84F3F4A-4982-463F-BCFF-700FDD9B5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46303-6D2E-4515-AE42-63F537C6F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61746303-6D2E-4515-AE42-63F537C6F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CC6C7-28D5-4DE1-800A-9BDB9398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0D5CC6C7-28D5-4DE1-800A-9BDB93987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3FD4B-1BAD-454D-B8F0-0F9AE35C4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4883FD4B-1BAD-454D-B8F0-0F9AE35C4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9480" y="714375"/>
            <a:ext cx="3561507" cy="9579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5625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63" dirty="0"/>
          </a:p>
        </p:txBody>
      </p:sp>
      <p:sp>
        <p:nvSpPr>
          <p:cNvPr id="3" name="Rectangle 2"/>
          <p:cNvSpPr/>
          <p:nvPr/>
        </p:nvSpPr>
        <p:spPr>
          <a:xfrm>
            <a:off x="1415415" y="3399344"/>
            <a:ext cx="10001250" cy="28046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‘কাজী নজরুল ইসলাম’এর পরিচিতি উল্লেখ করতে পারবে;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শব্দগুলোর অর্থ বলতে পারবে;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‘মানুষ’ কবিতার মূলভাব ব্যাখ্যা করতে পারবে। 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971936" y="2050967"/>
            <a:ext cx="186304" cy="273465"/>
          </a:xfrm>
          <a:prstGeom prst="wedgeRoundRectCallout">
            <a:avLst>
              <a:gd name="adj1" fmla="val -19519"/>
              <a:gd name="adj2" fmla="val 74222"/>
              <a:gd name="adj3" fmla="val 16667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9145" tIns="44573" rIns="89145" bIns="44573" rtlCol="0" anchor="ctr"/>
          <a:lstStyle/>
          <a:p>
            <a:pPr algn="ctr"/>
            <a:endParaRPr lang="en-US" sz="2625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0D968-BCE1-4ED9-98DA-7B8DDF9916BA}"/>
              </a:ext>
            </a:extLst>
          </p:cNvPr>
          <p:cNvSpPr/>
          <p:nvPr/>
        </p:nvSpPr>
        <p:spPr>
          <a:xfrm flipH="1">
            <a:off x="708858" y="1862767"/>
            <a:ext cx="619486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C26177-3314-47B0-B762-59D91DE76C7F}"/>
              </a:ext>
            </a:extLst>
          </p:cNvPr>
          <p:cNvSpPr/>
          <p:nvPr/>
        </p:nvSpPr>
        <p:spPr>
          <a:xfrm>
            <a:off x="1382411" y="588556"/>
            <a:ext cx="3575018" cy="120032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algn="ctr"/>
            <a:r>
              <a:rPr lang="bn-BD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 পাঠ</a:t>
            </a:r>
            <a:endParaRPr lang="en-US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C7F88D-94C9-4C43-9479-FBA3734C3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1920" y="4206240"/>
            <a:ext cx="609600" cy="609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991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20113" y="239171"/>
            <a:ext cx="6264147" cy="7466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460" tIns="44230" rIns="88460" bIns="44230"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 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92724" y="5683151"/>
            <a:ext cx="3417078" cy="63845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ব্যক্তি ।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8218" y="2980898"/>
            <a:ext cx="3095711" cy="792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bn-IN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40700" y="2744917"/>
            <a:ext cx="2236919" cy="792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bn-IN" sz="4093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2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93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39310" y="5436943"/>
            <a:ext cx="2439700" cy="792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ভুখারি </a:t>
            </a:r>
            <a:r>
              <a:rPr lang="bn-IN" sz="372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93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9" t="-4359" r="-14428" b="-3735"/>
          <a:stretch/>
        </p:blipFill>
        <p:spPr>
          <a:xfrm>
            <a:off x="4496245" y="5558548"/>
            <a:ext cx="2576895" cy="887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34EFA2-B3FB-4588-816A-33188338B3A1}"/>
              </a:ext>
            </a:extLst>
          </p:cNvPr>
          <p:cNvSpPr/>
          <p:nvPr/>
        </p:nvSpPr>
        <p:spPr>
          <a:xfrm>
            <a:off x="1357706" y="1379903"/>
            <a:ext cx="1532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পান্থ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FA1891-A388-48F2-8D0D-99C2A36053F1}"/>
              </a:ext>
            </a:extLst>
          </p:cNvPr>
          <p:cNvSpPr/>
          <p:nvPr/>
        </p:nvSpPr>
        <p:spPr>
          <a:xfrm>
            <a:off x="8297493" y="1072426"/>
            <a:ext cx="1611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পথিক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F8F73-12BA-48E9-80E4-1360E295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45" y="2682712"/>
            <a:ext cx="2735356" cy="1339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A4A3CC-93B9-4CFA-B2D7-B86B1A272F7A}"/>
              </a:ext>
            </a:extLst>
          </p:cNvPr>
          <p:cNvSpPr/>
          <p:nvPr/>
        </p:nvSpPr>
        <p:spPr>
          <a:xfrm>
            <a:off x="1690605" y="4270875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আজারি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FB8CD-984D-43FD-9820-5931C2CCA495}"/>
              </a:ext>
            </a:extLst>
          </p:cNvPr>
          <p:cNvSpPr/>
          <p:nvPr/>
        </p:nvSpPr>
        <p:spPr>
          <a:xfrm>
            <a:off x="8894868" y="4671534"/>
            <a:ext cx="134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রুগ্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ণ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B16BB9-E97E-4EFF-A313-527A9CB98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45" y="939909"/>
            <a:ext cx="2735356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B3155B-E369-4AEB-BA2A-63BF5673C7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r="17929"/>
          <a:stretch/>
        </p:blipFill>
        <p:spPr>
          <a:xfrm>
            <a:off x="4496245" y="3938816"/>
            <a:ext cx="2576895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83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8228" y="5295573"/>
            <a:ext cx="1485898" cy="690707"/>
          </a:xfrm>
          <a:prstGeom prst="rect">
            <a:avLst/>
          </a:prstGeom>
          <a:noFill/>
        </p:spPr>
        <p:txBody>
          <a:bodyPr wrap="square" lIns="88460" tIns="44230" rIns="88460" bIns="44230" rtlCol="0">
            <a:spAutoFit/>
          </a:bodyPr>
          <a:lstStyle/>
          <a:p>
            <a:r>
              <a:rPr lang="bn-IN" sz="3908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767" dirty="0">
                <a:latin typeface="NikoshBAN" pitchFamily="2" charset="0"/>
                <a:cs typeface="NikoshBAN" pitchFamily="2" charset="0"/>
              </a:rPr>
              <a:t>      </a:t>
            </a:r>
            <a:endParaRPr lang="en-US" sz="17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00671" y="4899075"/>
            <a:ext cx="2191603" cy="792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  </a:t>
            </a:r>
            <a:endParaRPr lang="en-US" sz="41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43664" y="4714875"/>
            <a:ext cx="2720433" cy="8243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1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আশীর্বাদ ।   </a:t>
            </a:r>
            <a:endParaRPr lang="en-US" sz="41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9893" y="2707545"/>
            <a:ext cx="2235677" cy="792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1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  <a:endParaRPr lang="en-US" sz="41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10562" y="2444368"/>
            <a:ext cx="1743169" cy="10181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1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সমতা 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7374D-E4E4-4841-902A-5486FE139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09" y="2444368"/>
            <a:ext cx="2545079" cy="1373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9E07E-FA4B-40B3-B83B-DEE96187D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34" y="4482532"/>
            <a:ext cx="2720433" cy="1398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B18ED9-0E09-41A7-B6C3-AC8A402F8B80}"/>
              </a:ext>
            </a:extLst>
          </p:cNvPr>
          <p:cNvSpPr/>
          <p:nvPr/>
        </p:nvSpPr>
        <p:spPr>
          <a:xfrm>
            <a:off x="1781986" y="1307380"/>
            <a:ext cx="1628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গো-ভাগার</a:t>
            </a:r>
            <a:endParaRPr lang="en-US" sz="11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1C03E-412E-4DA4-A2AF-419C0EA72230}"/>
              </a:ext>
            </a:extLst>
          </p:cNvPr>
          <p:cNvSpPr/>
          <p:nvPr/>
        </p:nvSpPr>
        <p:spPr>
          <a:xfrm>
            <a:off x="8366853" y="942796"/>
            <a:ext cx="2730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মৃত গরু ফেলার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নির্দিষ্ট স্থান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369518-BF2F-425D-BE55-61DA8C11AC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24522" r="38772" b="5076"/>
          <a:stretch/>
        </p:blipFill>
        <p:spPr>
          <a:xfrm>
            <a:off x="4608571" y="628181"/>
            <a:ext cx="2545079" cy="1514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92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581</Words>
  <Application>Microsoft Office PowerPoint</Application>
  <PresentationFormat>Widescreen</PresentationFormat>
  <Paragraphs>98</Paragraphs>
  <Slides>26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</cp:revision>
  <dcterms:created xsi:type="dcterms:W3CDTF">2020-06-30T05:20:46Z</dcterms:created>
  <dcterms:modified xsi:type="dcterms:W3CDTF">2020-06-30T05:33:03Z</dcterms:modified>
</cp:coreProperties>
</file>