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78" r:id="rId4"/>
    <p:sldId id="295" r:id="rId5"/>
    <p:sldId id="296" r:id="rId6"/>
    <p:sldId id="298" r:id="rId7"/>
    <p:sldId id="269" r:id="rId8"/>
    <p:sldId id="301" r:id="rId9"/>
    <p:sldId id="302" r:id="rId10"/>
    <p:sldId id="271" r:id="rId11"/>
    <p:sldId id="282" r:id="rId12"/>
    <p:sldId id="286" r:id="rId13"/>
    <p:sldId id="263" r:id="rId14"/>
    <p:sldId id="300" r:id="rId15"/>
    <p:sldId id="274" r:id="rId16"/>
    <p:sldId id="266" r:id="rId17"/>
    <p:sldId id="267" r:id="rId18"/>
    <p:sldId id="281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294AA-B3C6-4B46-8ADE-26BB18282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BEE46-5290-4E3A-B499-91616B3E3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BFF66-40AD-45C7-AF74-24E76BF4C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EC19-2326-47B4-9BA4-7C1019F258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936F8-DE88-4A6E-BA73-17E5E909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2BA3-7859-4F59-BF35-69F52B1B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908C-7359-4A74-84FC-02162A39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8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D7CFF-4131-4BC8-9277-CA878B28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FB60F-734F-457E-B31E-5EDB8E38F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240F-32FE-4B01-A27A-C3037B32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EC19-2326-47B4-9BA4-7C1019F258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32423-42BC-4930-AF28-5DCE299D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24BC0-88E8-4622-8F2C-D3C61CF5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908C-7359-4A74-84FC-02162A39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88D3F7-74D4-4609-A02E-7E97A9AFB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369B1-B8B8-4345-8C64-FF90BDBC6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8188A-EB4E-4D63-A751-5CDED8EE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EC19-2326-47B4-9BA4-7C1019F258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F8646-E797-4959-8565-7B7C670A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9B7B0-EC45-4214-9431-E0472FDF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908C-7359-4A74-84FC-02162A39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2F6A-ECAB-46D9-B490-71EB8DF3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C9741-207C-421B-88F9-9A63D358D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15EB0-C34D-43D4-8734-4DB1CAF0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EC19-2326-47B4-9BA4-7C1019F258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B3ABE-B20C-473B-A893-9DB79958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14708-CEE3-4DAA-929D-D51BFB03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908C-7359-4A74-84FC-02162A39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4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1A0A-A836-4689-BEAC-1F3E92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B00EA-F511-493A-8E44-122F5D962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A0EB9-9710-470B-B250-F67C9D1D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EC19-2326-47B4-9BA4-7C1019F258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87F55-DEA9-4971-9511-0196E7BC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C70D4-E094-47C9-85BC-44DDACB3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908C-7359-4A74-84FC-02162A39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5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4A51-F44D-4471-98EC-EA1C906A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1AD24-DC7A-418F-9682-9CC82177B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8B4E5-8C09-4929-829A-6DE09AD33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844C6-CD67-434F-A138-23A400909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EC19-2326-47B4-9BA4-7C1019F258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34027-19D4-4267-A54A-FDD4277A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863F1-5539-451B-9F97-5F98E06D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908C-7359-4A74-84FC-02162A39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B49CD-1ACD-4C33-B1EB-564806A8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35526-1A87-4096-910D-52CCE8B3E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97385-340F-42FF-A4A1-D2C6D3595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AC8E5-9087-45D0-9BEC-CBF4CB43D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5F5B6-B833-494C-ABD1-253B16B29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568AB1-042B-493B-9080-EF82C482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EC19-2326-47B4-9BA4-7C1019F258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768A3-852A-434B-BA8D-88FC83E9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1F17D-D52E-4B42-8920-30CDA0BE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908C-7359-4A74-84FC-02162A39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6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142B-4D34-4D5D-A6C4-B5BA9F3C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BE92F-8F37-4A03-82D9-9A79A1D0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EC19-2326-47B4-9BA4-7C1019F258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A323C-71B8-48CA-8586-92533546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E9837-F30C-4113-B4E8-53CF3EA9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908C-7359-4A74-84FC-02162A39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8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992EA-5B54-4790-A71C-8E51F8D7A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EC19-2326-47B4-9BA4-7C1019F258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CA30B-303F-448B-B25F-283FEE1C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6BA83-12E4-47C2-BB6C-55676D0B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908C-7359-4A74-84FC-02162A39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6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53A3C-166F-4AC5-AC6A-487949C7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E346A-6FCE-4D52-B28E-47051593B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985F6-24F2-4B15-9360-5CCB8FDEC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53F92-7566-4AE7-AE21-75E59725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EC19-2326-47B4-9BA4-7C1019F258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1E0E3-E9E7-4F32-89A5-ED7667E8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60D8E-5F47-4625-817A-98F9D2B3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908C-7359-4A74-84FC-02162A39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1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7DAA0-D13F-4650-88C1-2C844EEE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8CCB1-0012-4CB1-947D-33D02C499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1F7BF-2CAB-4A80-993D-CB9496ABC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2524D-3449-428B-8D14-C77DE3DB8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EC19-2326-47B4-9BA4-7C1019F258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A2299-9AFE-4522-AB26-58BEFEF9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55DB2-FC0B-4BAF-A717-0084D40E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908C-7359-4A74-84FC-02162A39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AD1F1-D92C-436B-A64B-F5193ACA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5C40E-EEFF-4B61-B19E-95248C38F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D0E6A-5C30-438E-B52C-60D6F2D51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EC19-2326-47B4-9BA4-7C1019F258D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3916B-B0FF-419E-BFF6-97A90EFF5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DF996-ECE2-4E47-AAC4-F58671C8E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908C-7359-4A74-84FC-02162A394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0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17D90-EE53-4982-A70F-E254B5643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7" y="449452"/>
            <a:ext cx="10740325" cy="60598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2A6713-DA3C-44F7-9DB8-04AD560B8AED}"/>
              </a:ext>
            </a:extLst>
          </p:cNvPr>
          <p:cNvSpPr/>
          <p:nvPr/>
        </p:nvSpPr>
        <p:spPr>
          <a:xfrm>
            <a:off x="2048359" y="1594238"/>
            <a:ext cx="8095281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3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4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978217" y="635915"/>
            <a:ext cx="9415463" cy="820738"/>
          </a:xfrm>
          <a:prstGeom prst="roundRect">
            <a:avLst>
              <a:gd name="adj" fmla="val 28491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তুমি আসবে বলে, হে স্বাধীনতা  সাকিনা বিবির কপাল ভাঙল,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সিঁথির সিঁদুর মুছে গেল হরিদাসীর। তুমি আসবে বলে,হে স্বাধীনতা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6"/>
          <p:cNvSpPr>
            <a:spLocks noChangeArrowheads="1"/>
          </p:cNvSpPr>
          <p:nvPr/>
        </p:nvSpPr>
        <p:spPr bwMode="auto">
          <a:xfrm>
            <a:off x="978217" y="3581561"/>
            <a:ext cx="8945880" cy="1026633"/>
          </a:xfrm>
          <a:prstGeom prst="roundRect">
            <a:avLst>
              <a:gd name="adj" fmla="val 28491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শহরের বুকে জলপাই রঙের ট্যাঙ্ক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এলোদানবের মত চিৎকার করতে করতে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তুমি আসবে বলে,হে স্বাধীনতা, ছাত্রাবাস,বস্তি উজাড় হলো।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AB618-7892-44B2-8C90-075F99AD5AFE}"/>
              </a:ext>
            </a:extLst>
          </p:cNvPr>
          <p:cNvGrpSpPr/>
          <p:nvPr/>
        </p:nvGrpSpPr>
        <p:grpSpPr>
          <a:xfrm>
            <a:off x="893088" y="4675978"/>
            <a:ext cx="10405824" cy="1863411"/>
            <a:chOff x="883920" y="3945885"/>
            <a:chExt cx="10875168" cy="18634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7F3F2F-F818-4DCA-B491-BB6006895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" y="3993831"/>
              <a:ext cx="2944653" cy="18154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6AA5E4-9D7C-4DC6-B95F-EECE488C4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573" y="3968430"/>
              <a:ext cx="2857500" cy="17145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1FE162-A0C7-4162-B853-BE4060BCB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393" y="3968430"/>
              <a:ext cx="2428875" cy="18002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AEEEE9-00BD-4E3F-BD8A-C5F68502F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9213" y="3945885"/>
              <a:ext cx="2809875" cy="182277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2EFE7A-F826-4B9E-945B-156B3EFD802A}"/>
              </a:ext>
            </a:extLst>
          </p:cNvPr>
          <p:cNvGrpSpPr/>
          <p:nvPr/>
        </p:nvGrpSpPr>
        <p:grpSpPr>
          <a:xfrm>
            <a:off x="1793557" y="1645920"/>
            <a:ext cx="7315199" cy="1805145"/>
            <a:chOff x="594361" y="1543207"/>
            <a:chExt cx="7315199" cy="2047873"/>
          </a:xfrm>
        </p:grpSpPr>
        <p:pic>
          <p:nvPicPr>
            <p:cNvPr id="26633" name="Picture 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97480" y="1543207"/>
              <a:ext cx="2735580" cy="19811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74C723-E0A4-4022-960F-3DEBBF6A9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1" y="1543208"/>
              <a:ext cx="2209800" cy="19145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203AA1-6D29-4A0D-B6C7-D4283B02E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060" y="1609881"/>
              <a:ext cx="2476500" cy="198119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0F98638-C589-4B41-AC18-AD1AF1AFC77C}"/>
              </a:ext>
            </a:extLst>
          </p:cNvPr>
          <p:cNvSpPr/>
          <p:nvPr/>
        </p:nvSpPr>
        <p:spPr>
          <a:xfrm>
            <a:off x="335280" y="428626"/>
            <a:ext cx="11527512" cy="59843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56A5E-F61B-44A0-9E5E-06B54E1A7142}"/>
              </a:ext>
            </a:extLst>
          </p:cNvPr>
          <p:cNvSpPr/>
          <p:nvPr/>
        </p:nvSpPr>
        <p:spPr>
          <a:xfrm>
            <a:off x="60960" y="167640"/>
            <a:ext cx="12070080" cy="65684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F02EAE-1EDD-4811-8431-BFF45C5133ED}"/>
              </a:ext>
            </a:extLst>
          </p:cNvPr>
          <p:cNvSpPr/>
          <p:nvPr/>
        </p:nvSpPr>
        <p:spPr>
          <a:xfrm>
            <a:off x="213360" y="318611"/>
            <a:ext cx="11795760" cy="62207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0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882140" y="610633"/>
            <a:ext cx="7909560" cy="820738"/>
          </a:xfrm>
          <a:prstGeom prst="roundRect">
            <a:avLst>
              <a:gd name="adj" fmla="val 28491"/>
            </a:avLst>
          </a:prstGeom>
          <a:solidFill>
            <a:srgbClr val="00B05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রিকয়েললেস রাইফেল আর মেশিনগান  খই ফোটাল যত্র তত্র।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তুমি আসবে বলে  ছাই হলো গ্রামের পর গ্রাম।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6"/>
          <p:cNvSpPr>
            <a:spLocks noChangeArrowheads="1"/>
          </p:cNvSpPr>
          <p:nvPr/>
        </p:nvSpPr>
        <p:spPr bwMode="auto">
          <a:xfrm>
            <a:off x="594360" y="3954227"/>
            <a:ext cx="10485120" cy="820738"/>
          </a:xfrm>
          <a:prstGeom prst="roundRect">
            <a:avLst>
              <a:gd name="adj" fmla="val 28491"/>
            </a:avLst>
          </a:prstGeom>
          <a:solidFill>
            <a:srgbClr val="00B05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তুমি আসবে বলে বিধ্বস্ত পাড়ায় প্রভুর বাস্তুভিটার ভগ্নস্তুপে দাঁড়িয়ে একটানা আর্তনাদ করল একটা কুকুর।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তুমি আসবে বলে,হে স্বাধীনতা, অবুঝ শিশু হামাগুড়ি দিল পিতা-মাতার লাশের উপর।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D03DCC-13FF-4F37-B3CC-15AB9C99A474}"/>
              </a:ext>
            </a:extLst>
          </p:cNvPr>
          <p:cNvGrpSpPr/>
          <p:nvPr/>
        </p:nvGrpSpPr>
        <p:grpSpPr>
          <a:xfrm>
            <a:off x="1183482" y="1693705"/>
            <a:ext cx="8964930" cy="1857222"/>
            <a:chOff x="1112520" y="1482403"/>
            <a:chExt cx="10774681" cy="18572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A0842C4-426E-48C3-A97E-C7F3E189F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520" y="1482404"/>
              <a:ext cx="3002280" cy="1845787"/>
            </a:xfrm>
            <a:prstGeom prst="rect">
              <a:avLst/>
            </a:prstGeom>
          </p:spPr>
        </p:pic>
        <p:pic>
          <p:nvPicPr>
            <p:cNvPr id="2050" name="Picture 2" descr="Image result for আগুনে পোড়া বাড়ি">
              <a:extLst>
                <a:ext uri="{FF2B5EF4-FFF2-40B4-BE49-F238E27FC236}">
                  <a16:creationId xmlns:a16="http://schemas.microsoft.com/office/drawing/2014/main" id="{7E483AB0-ED29-4439-BF73-0C83E5CE6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975" y="1493748"/>
              <a:ext cx="2638425" cy="1845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result for ট্যাংক">
              <a:extLst>
                <a:ext uri="{FF2B5EF4-FFF2-40B4-BE49-F238E27FC236}">
                  <a16:creationId xmlns:a16="http://schemas.microsoft.com/office/drawing/2014/main" id="{4AA2E563-18B7-48EF-B298-0B56EF9A2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520032"/>
              <a:ext cx="2857500" cy="1819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75D2E46-FC62-4B1A-9C70-CCA8EFE75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6903" y="1482403"/>
              <a:ext cx="2380298" cy="184578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A999EA-B7C7-4D01-8353-0B949A34824A}"/>
              </a:ext>
            </a:extLst>
          </p:cNvPr>
          <p:cNvGrpSpPr/>
          <p:nvPr/>
        </p:nvGrpSpPr>
        <p:grpSpPr>
          <a:xfrm>
            <a:off x="1183482" y="4920611"/>
            <a:ext cx="8964930" cy="1495429"/>
            <a:chOff x="1325881" y="5027291"/>
            <a:chExt cx="8964930" cy="18307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2F7473-ACDB-4715-AFBB-D432A65C2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881" y="5093965"/>
              <a:ext cx="1704396" cy="16859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97A1DE-1EB3-4B20-817A-521EB684D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13" y="5038725"/>
              <a:ext cx="2522891" cy="18192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A79D45-E704-4D45-91CA-AE0C7648A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004" y="5027291"/>
              <a:ext cx="2888807" cy="18192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7F7B896-2A59-470D-A35E-ABA29E118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4791" t="16273" b="40476"/>
            <a:stretch/>
          </p:blipFill>
          <p:spPr>
            <a:xfrm>
              <a:off x="3030277" y="5099683"/>
              <a:ext cx="1704396" cy="168592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020452F-8B06-48DA-970D-C60331FAB01F}"/>
              </a:ext>
            </a:extLst>
          </p:cNvPr>
          <p:cNvSpPr/>
          <p:nvPr/>
        </p:nvSpPr>
        <p:spPr>
          <a:xfrm>
            <a:off x="198120" y="179072"/>
            <a:ext cx="11643360" cy="649413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B357F0-67E7-4558-822C-66651BAE0A51}"/>
              </a:ext>
            </a:extLst>
          </p:cNvPr>
          <p:cNvSpPr/>
          <p:nvPr/>
        </p:nvSpPr>
        <p:spPr>
          <a:xfrm>
            <a:off x="0" y="0"/>
            <a:ext cx="1214628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509EBF-7379-4710-A90B-DE6052060583}"/>
              </a:ext>
            </a:extLst>
          </p:cNvPr>
          <p:cNvSpPr/>
          <p:nvPr/>
        </p:nvSpPr>
        <p:spPr>
          <a:xfrm>
            <a:off x="106680" y="118115"/>
            <a:ext cx="11887200" cy="66332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79" y="4709556"/>
            <a:ext cx="10768013" cy="1200329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SutonnyMJ" pitchFamily="2" charset="0"/>
                <a:cs typeface="SutonnyMJ" pitchFamily="2" charset="0"/>
              </a:rPr>
              <a:t>তুমি আসবে বলে, হে স্বাধীনতা,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r>
              <a:rPr lang="bn-IN" sz="3600" b="1" dirty="0">
                <a:latin typeface="SutonnyMJ" pitchFamily="2" charset="0"/>
                <a:cs typeface="SutonnyMJ" pitchFamily="2" charset="0"/>
              </a:rPr>
              <a:t>অবুঝ শিশু হামাগুড়ি দিল পিতা-মাতা লাশের উপর।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413E86-09C2-4789-934D-E0804141A2AD}"/>
              </a:ext>
            </a:extLst>
          </p:cNvPr>
          <p:cNvGrpSpPr/>
          <p:nvPr/>
        </p:nvGrpSpPr>
        <p:grpSpPr>
          <a:xfrm>
            <a:off x="1449125" y="948115"/>
            <a:ext cx="9293749" cy="2679383"/>
            <a:chOff x="929640" y="1055107"/>
            <a:chExt cx="9293749" cy="26793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057" y="1055107"/>
              <a:ext cx="5228332" cy="267938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93C648-3753-4444-80DC-DE021A3AA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4" t="9787" r="26980"/>
            <a:stretch/>
          </p:blipFill>
          <p:spPr>
            <a:xfrm>
              <a:off x="929640" y="1055108"/>
              <a:ext cx="3761630" cy="267938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B09833E-1DBA-4CF5-92B7-CDC89B050E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17C42A-98A1-4E67-AFEC-B0517DCA5AF1}"/>
              </a:ext>
            </a:extLst>
          </p:cNvPr>
          <p:cNvSpPr/>
          <p:nvPr/>
        </p:nvSpPr>
        <p:spPr>
          <a:xfrm>
            <a:off x="121920" y="121920"/>
            <a:ext cx="11877882" cy="6614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84D30-E959-4A61-8B4B-7C140D99F60C}"/>
              </a:ext>
            </a:extLst>
          </p:cNvPr>
          <p:cNvSpPr/>
          <p:nvPr/>
        </p:nvSpPr>
        <p:spPr>
          <a:xfrm>
            <a:off x="304800" y="243840"/>
            <a:ext cx="1155192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130989" y="454406"/>
            <a:ext cx="2156411" cy="1015663"/>
          </a:xfrm>
          <a:prstGeom prst="rect">
            <a:avLst/>
          </a:prstGeom>
          <a:solidFill>
            <a:srgbClr val="00B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017" y="1844848"/>
            <a:ext cx="2438400" cy="1015663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যত্রতত্র 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8021" y="1844848"/>
            <a:ext cx="3206327" cy="1015663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সব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776639" y="5077332"/>
            <a:ext cx="2268570" cy="1015663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আর্তনাদ 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7408471" y="5114984"/>
            <a:ext cx="2965877" cy="1015663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চিৎকার করা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3BC6C-3ADB-4024-A196-49867C1C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51" y="1732814"/>
            <a:ext cx="2947089" cy="1239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BC128-892A-4995-939E-6E73C2A8A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51" y="4906158"/>
            <a:ext cx="3017627" cy="1239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028D90-6BFF-4658-9580-5688326133EC}"/>
              </a:ext>
            </a:extLst>
          </p:cNvPr>
          <p:cNvSpPr/>
          <p:nvPr/>
        </p:nvSpPr>
        <p:spPr>
          <a:xfrm>
            <a:off x="728891" y="3429000"/>
            <a:ext cx="2364065" cy="830997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সিঁথি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-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F1BC930-BA02-4E48-AC58-FA031C1B7A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4" r="11606" b="25492"/>
          <a:stretch/>
        </p:blipFill>
        <p:spPr>
          <a:xfrm>
            <a:off x="3811479" y="3365004"/>
            <a:ext cx="2947089" cy="1239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CBB932-711A-4392-830F-AF2454DFB5E6}"/>
              </a:ext>
            </a:extLst>
          </p:cNvPr>
          <p:cNvSpPr txBox="1"/>
          <p:nvPr/>
        </p:nvSpPr>
        <p:spPr>
          <a:xfrm>
            <a:off x="7360649" y="3343392"/>
            <a:ext cx="3098981" cy="144655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াঝে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দুভাগ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017D3-027C-4295-A19A-2C5BD032CEF5}"/>
              </a:ext>
            </a:extLst>
          </p:cNvPr>
          <p:cNvSpPr/>
          <p:nvPr/>
        </p:nvSpPr>
        <p:spPr>
          <a:xfrm>
            <a:off x="106680" y="164724"/>
            <a:ext cx="11963400" cy="64189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16F296-E154-45FF-BFF6-738231F71A82}"/>
              </a:ext>
            </a:extLst>
          </p:cNvPr>
          <p:cNvSpPr/>
          <p:nvPr/>
        </p:nvSpPr>
        <p:spPr>
          <a:xfrm>
            <a:off x="0" y="62210"/>
            <a:ext cx="12192000" cy="66310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61225D-F06A-4461-A021-CF953647DAC5}"/>
              </a:ext>
            </a:extLst>
          </p:cNvPr>
          <p:cNvSpPr/>
          <p:nvPr/>
        </p:nvSpPr>
        <p:spPr>
          <a:xfrm>
            <a:off x="243840" y="274320"/>
            <a:ext cx="11704320" cy="618136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5" grpId="0" animBg="1"/>
      <p:bldP spid="16" grpId="0" animBg="1"/>
      <p:bldP spid="2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8AF014-3316-492C-BABC-65BE8F879C25}"/>
              </a:ext>
            </a:extLst>
          </p:cNvPr>
          <p:cNvSpPr/>
          <p:nvPr/>
        </p:nvSpPr>
        <p:spPr>
          <a:xfrm>
            <a:off x="1026987" y="2582615"/>
            <a:ext cx="2514636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বাস্তুভিটা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B37916-1856-46BE-82B6-14CEB5790CDB}"/>
              </a:ext>
            </a:extLst>
          </p:cNvPr>
          <p:cNvSpPr txBox="1"/>
          <p:nvPr/>
        </p:nvSpPr>
        <p:spPr>
          <a:xfrm>
            <a:off x="4145280" y="631149"/>
            <a:ext cx="3585918" cy="92333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শব্দার্থ</a:t>
            </a:r>
            <a:r>
              <a:rPr lang="bn-IN" sz="5400" b="1" dirty="0">
                <a:latin typeface="SutonnyMJ" pitchFamily="2" charset="0"/>
                <a:cs typeface="SutonnyMJ" pitchFamily="2" charset="0"/>
              </a:rPr>
              <a:t> 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57D759-2C1F-4FDD-A2D0-8B06B4DC46BA}"/>
              </a:ext>
            </a:extLst>
          </p:cNvPr>
          <p:cNvSpPr/>
          <p:nvPr/>
        </p:nvSpPr>
        <p:spPr>
          <a:xfrm>
            <a:off x="7271406" y="2844225"/>
            <a:ext cx="3409908" cy="646331"/>
          </a:xfrm>
          <a:prstGeom prst="rect">
            <a:avLst/>
          </a:prstGeom>
          <a:solidFill>
            <a:srgbClr val="00B050"/>
          </a:solidFill>
          <a:ln w="571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bn-IN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বসতবাড়ির ভিটা 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67F03B-C2B1-4F00-9799-F2BBB17DF08C}"/>
              </a:ext>
            </a:extLst>
          </p:cNvPr>
          <p:cNvSpPr/>
          <p:nvPr/>
        </p:nvSpPr>
        <p:spPr>
          <a:xfrm>
            <a:off x="1026987" y="4657190"/>
            <a:ext cx="2514636" cy="64633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SutonnyMJ" pitchFamily="2" charset="0"/>
                <a:cs typeface="SutonnyMJ" pitchFamily="2" charset="0"/>
              </a:rPr>
              <a:t>ভগ্নন্তুপ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0DE4A5-B508-4E0D-9798-F5AF60E51E8E}"/>
              </a:ext>
            </a:extLst>
          </p:cNvPr>
          <p:cNvSpPr/>
          <p:nvPr/>
        </p:nvSpPr>
        <p:spPr>
          <a:xfrm>
            <a:off x="7271406" y="4657190"/>
            <a:ext cx="4440639" cy="646331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bn-IN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স্তূপাকার, ধ্বংসাবশেষ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86D067-58F4-46A8-B9B2-64578CE59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2516642"/>
            <a:ext cx="2133600" cy="130149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0867F1-7DAA-4A80-ADC6-57212B925E46}"/>
              </a:ext>
            </a:extLst>
          </p:cNvPr>
          <p:cNvSpPr/>
          <p:nvPr/>
        </p:nvSpPr>
        <p:spPr>
          <a:xfrm>
            <a:off x="152400" y="106680"/>
            <a:ext cx="11780520" cy="65989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5CB755-E4AD-44DB-B29F-000E20DF4D7B}"/>
              </a:ext>
            </a:extLst>
          </p:cNvPr>
          <p:cNvSpPr/>
          <p:nvPr/>
        </p:nvSpPr>
        <p:spPr>
          <a:xfrm>
            <a:off x="259080" y="274320"/>
            <a:ext cx="11567160" cy="63093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9E2348-681D-43DF-BA29-4ECA2683EE00}"/>
              </a:ext>
            </a:extLst>
          </p:cNvPr>
          <p:cNvSpPr/>
          <p:nvPr/>
        </p:nvSpPr>
        <p:spPr>
          <a:xfrm>
            <a:off x="0" y="0"/>
            <a:ext cx="120396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C12529-0AF7-4A6F-8C88-EF3C4B420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94" y="4181475"/>
            <a:ext cx="2152686" cy="14420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2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3573463" y="525595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ounded Rectangle 6" descr="darkness blues wide"/>
          <p:cNvSpPr>
            <a:spLocks noChangeArrowheads="1"/>
          </p:cNvSpPr>
          <p:nvPr/>
        </p:nvSpPr>
        <p:spPr bwMode="auto">
          <a:xfrm>
            <a:off x="1375650" y="3285171"/>
            <a:ext cx="7772400" cy="1905000"/>
          </a:xfrm>
          <a:prstGeom prst="roundRect">
            <a:avLst>
              <a:gd name="adj" fmla="val 28491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কার কপাল ভাঙল?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কার সিঁথির সিঁদুর মুছে গেল?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B103E-16AD-442A-956E-07231087C428}"/>
              </a:ext>
            </a:extLst>
          </p:cNvPr>
          <p:cNvSpPr/>
          <p:nvPr/>
        </p:nvSpPr>
        <p:spPr>
          <a:xfrm>
            <a:off x="1558012" y="2864759"/>
            <a:ext cx="31422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স্বাধীনতা কী </a:t>
            </a:r>
            <a:r>
              <a:rPr lang="bn-BD" sz="3600" dirty="0">
                <a:solidFill>
                  <a:prstClr val="black"/>
                </a:solidFill>
              </a:rPr>
              <a:t>?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D317E1-F536-437F-8EF1-0E959539E74B}"/>
              </a:ext>
            </a:extLst>
          </p:cNvPr>
          <p:cNvSpPr/>
          <p:nvPr/>
        </p:nvSpPr>
        <p:spPr>
          <a:xfrm>
            <a:off x="1555036" y="154375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শামসুর রাহমান কত সালে জন্ম গ্রহণ করেন ?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15058-992F-474F-9B07-D6B8A913D47B}"/>
              </a:ext>
            </a:extLst>
          </p:cNvPr>
          <p:cNvSpPr/>
          <p:nvPr/>
        </p:nvSpPr>
        <p:spPr>
          <a:xfrm>
            <a:off x="137160" y="121920"/>
            <a:ext cx="11945620" cy="66141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5F927-E1E5-451F-A2D2-D498D65057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EF430-AC48-4A6C-AC63-8A92CAAC5099}"/>
              </a:ext>
            </a:extLst>
          </p:cNvPr>
          <p:cNvSpPr/>
          <p:nvPr/>
        </p:nvSpPr>
        <p:spPr>
          <a:xfrm rot="10800000" flipV="1">
            <a:off x="274320" y="259080"/>
            <a:ext cx="11673840" cy="63398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488" y="658622"/>
            <a:ext cx="4130039" cy="92333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পাঠ মূল্যায়ন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3154" y="3429000"/>
            <a:ext cx="836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দানবের মতো চিৎকার করতে করতে কি এসেছিল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1" y="4283403"/>
            <a:ext cx="829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জলপাই রঙের ট্যাংককে কবি দানব বলেছেন কেন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1" y="2547957"/>
            <a:ext cx="8229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৮। আর্তনাদ শব্দের অর্থ কি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CD19B3-2048-496A-B44F-C722D634A01F}"/>
              </a:ext>
            </a:extLst>
          </p:cNvPr>
          <p:cNvSpPr/>
          <p:nvPr/>
        </p:nvSpPr>
        <p:spPr>
          <a:xfrm>
            <a:off x="152400" y="121920"/>
            <a:ext cx="11856720" cy="6629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F8F4D-C318-4420-99F0-843815A84D47}"/>
              </a:ext>
            </a:extLst>
          </p:cNvPr>
          <p:cNvSpPr/>
          <p:nvPr/>
        </p:nvSpPr>
        <p:spPr>
          <a:xfrm>
            <a:off x="289560" y="259080"/>
            <a:ext cx="11567160" cy="63703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B771D6-2149-4E46-A09D-32502A10AF3E}"/>
              </a:ext>
            </a:extLst>
          </p:cNvPr>
          <p:cNvSpPr/>
          <p:nvPr/>
        </p:nvSpPr>
        <p:spPr>
          <a:xfrm>
            <a:off x="0" y="0"/>
            <a:ext cx="1214628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0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673" y="388884"/>
            <a:ext cx="8305800" cy="144655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8680" y="4964095"/>
            <a:ext cx="9836107" cy="1384995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 এলাকায় ১৯৭১ সালে পাক হানাদার বাহিনী কর্তৃক সংঘটিত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নির্যাতনের চিত্র বর্ণনা কর।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33EC8-FA7F-4D67-9346-97BF4B04C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73" y="1957354"/>
            <a:ext cx="5273040" cy="2826350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4205B3-BF5A-47F6-8E57-95E426C19C71}"/>
              </a:ext>
            </a:extLst>
          </p:cNvPr>
          <p:cNvSpPr/>
          <p:nvPr/>
        </p:nvSpPr>
        <p:spPr>
          <a:xfrm>
            <a:off x="289560" y="228600"/>
            <a:ext cx="11628120" cy="63593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9A42B-CFB9-4DC9-A833-51A2AFDAAC2C}"/>
              </a:ext>
            </a:extLst>
          </p:cNvPr>
          <p:cNvSpPr/>
          <p:nvPr/>
        </p:nvSpPr>
        <p:spPr>
          <a:xfrm>
            <a:off x="167640" y="106680"/>
            <a:ext cx="11902440" cy="6629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F1B0D3-2432-425A-93BA-3F9C09D226B5}"/>
              </a:ext>
            </a:extLst>
          </p:cNvPr>
          <p:cNvSpPr/>
          <p:nvPr/>
        </p:nvSpPr>
        <p:spPr>
          <a:xfrm>
            <a:off x="60960" y="0"/>
            <a:ext cx="1207008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29100F-F708-443E-8518-C2ED4F7E6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8" y="213360"/>
            <a:ext cx="12108682" cy="6644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5417" y="1992031"/>
            <a:ext cx="8972550" cy="31085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9600" b="1" dirty="0">
                <a:gradFill flip="none" rotWithShape="1">
                  <a:gsLst>
                    <a:gs pos="28300">
                      <a:srgbClr val="00B050"/>
                    </a:gs>
                    <a:gs pos="0">
                      <a:srgbClr val="FF0000"/>
                    </a:gs>
                    <a:gs pos="73600">
                      <a:srgbClr val="00B05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19600" b="1" dirty="0">
              <a:gradFill flip="none" rotWithShape="1">
                <a:gsLst>
                  <a:gs pos="28300">
                    <a:srgbClr val="00B050"/>
                  </a:gs>
                  <a:gs pos="0">
                    <a:srgbClr val="FF0000"/>
                  </a:gs>
                  <a:gs pos="73600">
                    <a:srgbClr val="00B050"/>
                  </a:gs>
                  <a:gs pos="50000">
                    <a:srgbClr val="FF0000"/>
                  </a:gs>
                  <a:gs pos="100000">
                    <a:srgbClr val="FF0000"/>
                  </a:gs>
                </a:gsLst>
                <a:lin ang="10800000" scaled="1"/>
                <a:tileRect/>
              </a:gra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DE5B1-A9A0-47BB-963E-16304F585507}"/>
              </a:ext>
            </a:extLst>
          </p:cNvPr>
          <p:cNvSpPr/>
          <p:nvPr/>
        </p:nvSpPr>
        <p:spPr>
          <a:xfrm>
            <a:off x="0" y="106680"/>
            <a:ext cx="12108682" cy="66446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BB3CB0-88C4-4BED-B91E-27F3DFD36B9C}"/>
              </a:ext>
            </a:extLst>
          </p:cNvPr>
          <p:cNvSpPr/>
          <p:nvPr/>
        </p:nvSpPr>
        <p:spPr>
          <a:xfrm>
            <a:off x="83318" y="213360"/>
            <a:ext cx="11910561" cy="64312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F179D4-962E-4280-BAEC-335D36795546}"/>
              </a:ext>
            </a:extLst>
          </p:cNvPr>
          <p:cNvSpPr/>
          <p:nvPr/>
        </p:nvSpPr>
        <p:spPr>
          <a:xfrm>
            <a:off x="198121" y="320040"/>
            <a:ext cx="11673839" cy="6172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FC9EC0-83C8-4D5F-824C-FA00E8F6E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r="1394"/>
          <a:stretch/>
        </p:blipFill>
        <p:spPr>
          <a:xfrm>
            <a:off x="278295" y="5849"/>
            <a:ext cx="11595652" cy="66401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D3CFB0-4CFF-4FA3-B834-218418CE0215}"/>
              </a:ext>
            </a:extLst>
          </p:cNvPr>
          <p:cNvSpPr/>
          <p:nvPr/>
        </p:nvSpPr>
        <p:spPr>
          <a:xfrm>
            <a:off x="278295" y="108942"/>
            <a:ext cx="11595652" cy="664011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E82007-022D-4AF7-AB0C-E40D36891F3D}"/>
              </a:ext>
            </a:extLst>
          </p:cNvPr>
          <p:cNvSpPr/>
          <p:nvPr/>
        </p:nvSpPr>
        <p:spPr>
          <a:xfrm>
            <a:off x="437323" y="212035"/>
            <a:ext cx="11317354" cy="64273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4CA70D-C83E-435B-838D-6F5C1D716BC2}"/>
              </a:ext>
            </a:extLst>
          </p:cNvPr>
          <p:cNvSpPr/>
          <p:nvPr/>
        </p:nvSpPr>
        <p:spPr>
          <a:xfrm>
            <a:off x="530087" y="382012"/>
            <a:ext cx="11037073" cy="60939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76D3D-F5BF-4B3C-ACD2-06EFEB3D7D6F}"/>
              </a:ext>
            </a:extLst>
          </p:cNvPr>
          <p:cNvSpPr txBox="1"/>
          <p:nvPr/>
        </p:nvSpPr>
        <p:spPr>
          <a:xfrm>
            <a:off x="1363851" y="2805193"/>
            <a:ext cx="841558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1500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15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115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15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115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115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15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601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E926B2-4AC8-4BCC-A738-D62991546DFE}"/>
              </a:ext>
            </a:extLst>
          </p:cNvPr>
          <p:cNvSpPr txBox="1"/>
          <p:nvPr/>
        </p:nvSpPr>
        <p:spPr>
          <a:xfrm>
            <a:off x="2151088" y="557152"/>
            <a:ext cx="638347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8000" dirty="0">
                <a:solidFill>
                  <a:srgbClr val="00B050"/>
                </a:solidFill>
              </a:rPr>
              <a:t>শিক্ষক পরিচিতি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8B3ED-C954-42DE-9D41-FFB3EF218AC1}"/>
              </a:ext>
            </a:extLst>
          </p:cNvPr>
          <p:cNvSpPr txBox="1"/>
          <p:nvPr/>
        </p:nvSpPr>
        <p:spPr>
          <a:xfrm>
            <a:off x="5141353" y="2099757"/>
            <a:ext cx="6383479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</a:rPr>
              <a:t>রেহানা পারভীন।</a:t>
            </a:r>
          </a:p>
          <a:p>
            <a:r>
              <a:rPr lang="bn-IN" sz="5400" dirty="0">
                <a:solidFill>
                  <a:srgbClr val="00B050"/>
                </a:solidFill>
              </a:rPr>
              <a:t>সহকারী শিক্ষক।</a:t>
            </a:r>
          </a:p>
          <a:p>
            <a:r>
              <a:rPr lang="bn-IN" sz="5400" dirty="0">
                <a:solidFill>
                  <a:srgbClr val="00B050"/>
                </a:solidFill>
              </a:rPr>
              <a:t>জামতলা দাখিল মাদ্রাসা</a:t>
            </a:r>
            <a:r>
              <a:rPr lang="en-US" sz="5400" dirty="0">
                <a:solidFill>
                  <a:srgbClr val="00B050"/>
                </a:solidFill>
              </a:rPr>
              <a:t>। </a:t>
            </a:r>
            <a:endParaRPr lang="bn-IN" sz="5400" dirty="0">
              <a:solidFill>
                <a:srgbClr val="00B050"/>
              </a:solidFill>
            </a:endParaRPr>
          </a:p>
          <a:p>
            <a:r>
              <a:rPr lang="bn-IN" sz="5400" dirty="0">
                <a:solidFill>
                  <a:srgbClr val="00B050"/>
                </a:solidFill>
              </a:rPr>
              <a:t>গোয়ালন্দ,রাজবাড়ী।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B8EA7B-B87F-49A2-AC5D-FECDDC21AC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F8D833-159A-46E6-B86A-B853418D1C43}"/>
              </a:ext>
            </a:extLst>
          </p:cNvPr>
          <p:cNvSpPr/>
          <p:nvPr/>
        </p:nvSpPr>
        <p:spPr>
          <a:xfrm>
            <a:off x="106680" y="106680"/>
            <a:ext cx="11948160" cy="66446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C2768-6DC7-4440-AD4A-F29CAEE494BE}"/>
              </a:ext>
            </a:extLst>
          </p:cNvPr>
          <p:cNvSpPr/>
          <p:nvPr/>
        </p:nvSpPr>
        <p:spPr>
          <a:xfrm>
            <a:off x="243840" y="213360"/>
            <a:ext cx="11689080" cy="64312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683D46-E802-4D68-9148-75F0162FA034}"/>
              </a:ext>
            </a:extLst>
          </p:cNvPr>
          <p:cNvGrpSpPr/>
          <p:nvPr/>
        </p:nvGrpSpPr>
        <p:grpSpPr>
          <a:xfrm>
            <a:off x="1148340" y="2666815"/>
            <a:ext cx="2844672" cy="2648580"/>
            <a:chOff x="1148340" y="2666815"/>
            <a:chExt cx="2844672" cy="26485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C07D4B-FD71-499A-99E9-0B1E5794E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341" y="2666815"/>
              <a:ext cx="2844671" cy="2648580"/>
            </a:xfrm>
            <a:prstGeom prst="rect">
              <a:avLst/>
            </a:prstGeom>
            <a:ln w="5715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8B8DE3-8677-49E3-AD7B-94DD79269A8C}"/>
                </a:ext>
              </a:extLst>
            </p:cNvPr>
            <p:cNvSpPr/>
            <p:nvPr/>
          </p:nvSpPr>
          <p:spPr>
            <a:xfrm>
              <a:off x="1148340" y="2666815"/>
              <a:ext cx="2844671" cy="26485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7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035299"/>
            <a:ext cx="9357360" cy="5456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559" y="232917"/>
            <a:ext cx="738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642D8-9CBF-4DC3-9FEC-61D378E14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035299"/>
            <a:ext cx="9357360" cy="54165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96CEC5-441F-4268-866B-72A574CE3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075730"/>
            <a:ext cx="9357360" cy="5376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CD2487-F355-46F6-9B10-1A083B45F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035299"/>
            <a:ext cx="9357360" cy="5456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26DBCA-DF60-4067-9D82-49F88F3CB2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330FDA-BD25-40A8-9501-886E0124CACA}"/>
              </a:ext>
            </a:extLst>
          </p:cNvPr>
          <p:cNvSpPr/>
          <p:nvPr/>
        </p:nvSpPr>
        <p:spPr>
          <a:xfrm>
            <a:off x="236220" y="277301"/>
            <a:ext cx="11734800" cy="63795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91B9BE-1B03-43E1-B4CC-4DB188E06B1D}"/>
              </a:ext>
            </a:extLst>
          </p:cNvPr>
          <p:cNvSpPr/>
          <p:nvPr/>
        </p:nvSpPr>
        <p:spPr>
          <a:xfrm>
            <a:off x="121920" y="152400"/>
            <a:ext cx="11963400" cy="6629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900" y="747429"/>
            <a:ext cx="5059680" cy="975042"/>
          </a:xfr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3740" y="1806803"/>
            <a:ext cx="5897880" cy="2825914"/>
          </a:xfr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তোমাকে পাওয়ার জন্যে, হে স্বাধীনতা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8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1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r">
              <a:buNone/>
            </a:pP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98D70-761B-4EEB-B6C1-E3DAEC1AC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" t="10692"/>
          <a:stretch/>
        </p:blipFill>
        <p:spPr>
          <a:xfrm>
            <a:off x="630080" y="3079483"/>
            <a:ext cx="2410300" cy="266246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8B2BF0-EC01-4F7A-9CB7-DDCAE8A4CEAF}"/>
              </a:ext>
            </a:extLst>
          </p:cNvPr>
          <p:cNvSpPr/>
          <p:nvPr/>
        </p:nvSpPr>
        <p:spPr>
          <a:xfrm>
            <a:off x="7167361" y="4815597"/>
            <a:ext cx="3948517" cy="861005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শামসুর রাহমান   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0FD83-A0B0-4854-9FF3-24E308DB424C}"/>
              </a:ext>
            </a:extLst>
          </p:cNvPr>
          <p:cNvSpPr/>
          <p:nvPr/>
        </p:nvSpPr>
        <p:spPr>
          <a:xfrm>
            <a:off x="137160" y="182880"/>
            <a:ext cx="11948160" cy="66751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7ACBB0-0B52-4120-A034-1B61F6187673}"/>
              </a:ext>
            </a:extLst>
          </p:cNvPr>
          <p:cNvSpPr/>
          <p:nvPr/>
        </p:nvSpPr>
        <p:spPr>
          <a:xfrm>
            <a:off x="238599" y="342525"/>
            <a:ext cx="11714801" cy="63325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744364-52B8-4E07-982E-8A59B2A3BD80}"/>
              </a:ext>
            </a:extLst>
          </p:cNvPr>
          <p:cNvSpPr/>
          <p:nvPr/>
        </p:nvSpPr>
        <p:spPr>
          <a:xfrm>
            <a:off x="426720" y="480217"/>
            <a:ext cx="11338560" cy="603525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15128B-0248-4C05-9A1A-493026344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059" y="1119232"/>
            <a:ext cx="2418854" cy="329148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12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4447156" y="4389123"/>
            <a:ext cx="3336925" cy="6699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কবি-শামসুর রাহমান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7826772" y="1867247"/>
            <a:ext cx="4090987" cy="5937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জন্ম-  ২৪ অক্টোবর ১৯২৯ সাল।</a:t>
            </a:r>
            <a:endParaRPr lang="en-US" sz="7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7673970" y="3617518"/>
            <a:ext cx="4089400" cy="5746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পেশা- সাংবাদিকতা।</a:t>
            </a: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4102893" y="5275435"/>
            <a:ext cx="4143375" cy="11430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কাব্যগ্রন্থ-  বন্দী শিবির থেকে,বিধ্বস্ত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নীলিমা,প্রথম গান দ্বিতীয় মৃত্যুর আগে,গৃহ যুদ্ধের আগে ইত্যাদি।</a:t>
            </a:r>
            <a:endParaRPr lang="en-US" sz="2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237865" y="3653633"/>
            <a:ext cx="4125912" cy="939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স্বীকৃতি-   বাংলা একাডেমী পুরস্কার-   একুশে পদক সহ অসংখ্য পুরস্কার।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354581" y="1791083"/>
            <a:ext cx="4092575" cy="57888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মৃত্যু-   ১৭ আগস্ট ২০০৬ সাল।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4084320" y="453230"/>
            <a:ext cx="3429000" cy="7969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91E2C3-D5C0-45A9-8153-768D68987AF8}"/>
              </a:ext>
            </a:extLst>
          </p:cNvPr>
          <p:cNvSpPr/>
          <p:nvPr/>
        </p:nvSpPr>
        <p:spPr>
          <a:xfrm>
            <a:off x="121920" y="106680"/>
            <a:ext cx="11987398" cy="6629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80607-F2A0-4886-B679-A60710839082}"/>
              </a:ext>
            </a:extLst>
          </p:cNvPr>
          <p:cNvSpPr/>
          <p:nvPr/>
        </p:nvSpPr>
        <p:spPr>
          <a:xfrm>
            <a:off x="237866" y="213360"/>
            <a:ext cx="11716270" cy="640079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D6B0FF-D6CF-4D97-A965-364DE194076A}"/>
              </a:ext>
            </a:extLst>
          </p:cNvPr>
          <p:cNvSpPr/>
          <p:nvPr/>
        </p:nvSpPr>
        <p:spPr>
          <a:xfrm>
            <a:off x="121920" y="0"/>
            <a:ext cx="12192000" cy="755253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AB9696-54A9-4AD6-88D2-7D437FD2B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30" y="1356835"/>
            <a:ext cx="2847975" cy="253930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03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 descr="White marble"/>
          <p:cNvSpPr>
            <a:spLocks noChangeArrowheads="1"/>
          </p:cNvSpPr>
          <p:nvPr/>
        </p:nvSpPr>
        <p:spPr bwMode="auto">
          <a:xfrm>
            <a:off x="1154824" y="2081266"/>
            <a:ext cx="5410200" cy="820738"/>
          </a:xfrm>
          <a:prstGeom prst="roundRect">
            <a:avLst>
              <a:gd name="adj" fmla="val 28491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522EEC-AA56-446E-96B9-4161463DA611}"/>
              </a:ext>
            </a:extLst>
          </p:cNvPr>
          <p:cNvSpPr/>
          <p:nvPr/>
        </p:nvSpPr>
        <p:spPr>
          <a:xfrm>
            <a:off x="2026920" y="445232"/>
            <a:ext cx="3596640" cy="144655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8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27F66-6C44-4E72-B5C5-92819DC5F173}"/>
              </a:ext>
            </a:extLst>
          </p:cNvPr>
          <p:cNvSpPr/>
          <p:nvPr/>
        </p:nvSpPr>
        <p:spPr>
          <a:xfrm>
            <a:off x="1154824" y="2984582"/>
            <a:ext cx="6683240" cy="3673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en-US" sz="52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5200" b="1" dirty="0"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en-US" sz="5200" b="1" dirty="0"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en-US" sz="52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কবিতাটি আবৃত্তি করতে পারবে।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নতুন শব্দের অর্থ বলতে পারবে।</a:t>
            </a:r>
            <a:endParaRPr lang="bn-BD" sz="500" dirty="0">
              <a:solidFill>
                <a:prstClr val="black"/>
              </a:solidFill>
              <a:latin typeface="Gill Sans MT" panose="020B0502020104020203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</a:pPr>
            <a:endParaRPr lang="bn-BD" sz="2200" dirty="0">
              <a:latin typeface="Gill Sans MT" panose="020B0502020104020203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F2B9B6-FF2B-4A0B-B920-9BAAB39BCEC6}"/>
              </a:ext>
            </a:extLst>
          </p:cNvPr>
          <p:cNvSpPr/>
          <p:nvPr/>
        </p:nvSpPr>
        <p:spPr>
          <a:xfrm>
            <a:off x="106680" y="47704"/>
            <a:ext cx="11826240" cy="66927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FDD97-246D-45DA-9118-204A9D8C21D8}"/>
              </a:ext>
            </a:extLst>
          </p:cNvPr>
          <p:cNvSpPr/>
          <p:nvPr/>
        </p:nvSpPr>
        <p:spPr>
          <a:xfrm>
            <a:off x="259080" y="200105"/>
            <a:ext cx="11522103" cy="64100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219D74-A079-491F-8F40-3C26BAE083EE}"/>
              </a:ext>
            </a:extLst>
          </p:cNvPr>
          <p:cNvSpPr/>
          <p:nvPr/>
        </p:nvSpPr>
        <p:spPr>
          <a:xfrm>
            <a:off x="0" y="0"/>
            <a:ext cx="1208532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568440" y="348834"/>
            <a:ext cx="5120640" cy="6250086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তোমাকে পাওয়ার জন্য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 স্বাধীনতা</a:t>
            </a:r>
          </a:p>
          <a:p>
            <a:pPr algn="ctr"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- শামসুর রহমান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তোমাকে পাওয়ার জন্যে,হে স্বাধীনতা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তোমাকে পাওয়ার জন্যে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আর কতবার ভাসতে হবে রক্তগঙ্গায়? 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আর কতবার দেখতে হবে খান্ডবদাহন?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তুমি আসবে বলে, হে স্বাধীনতা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সাকিনা বিবির কপাল ভাঙল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সিঁথির সিঁদুর মুছে গেল হরিদাসীর।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তুমি আসবে বলে,হে স্বাধীনতা,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শহরের বুকে জলপাই রঙের ট্যাঙ্ক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এলো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দানবের মত চিৎকার  করতে করতে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তুমি আসবে বলে,হে স্বাধীনতা,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ছাত্রাবাস,বস্তি উজাড় হলো।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4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7C3B75-3DF0-4451-8AD8-F6F48199BEAA}"/>
              </a:ext>
            </a:extLst>
          </p:cNvPr>
          <p:cNvGrpSpPr/>
          <p:nvPr/>
        </p:nvGrpSpPr>
        <p:grpSpPr>
          <a:xfrm>
            <a:off x="655319" y="495300"/>
            <a:ext cx="5196841" cy="5166360"/>
            <a:chOff x="548639" y="369570"/>
            <a:chExt cx="5710476" cy="54711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5F132B-9DF5-4221-80C9-5A639B90C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884" y="4126230"/>
              <a:ext cx="3364231" cy="17145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60525F-B06C-4A16-9FE1-6649A9A3B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884" y="369570"/>
              <a:ext cx="3364231" cy="18669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5720FA5-77CF-4F53-A5B4-BD5B7607E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757" y="2419350"/>
              <a:ext cx="3241358" cy="1524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E1BD8A-7833-4337-88C5-04295BAB2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" y="438626"/>
              <a:ext cx="2386249" cy="2594134"/>
            </a:xfrm>
            <a:prstGeom prst="rect">
              <a:avLst/>
            </a:prstGeom>
          </p:spPr>
        </p:pic>
      </p:grp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2D18AC-EE44-4618-8668-AB1551119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5319" y="4042675"/>
            <a:ext cx="2042160" cy="19296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4A6B0E-CAF5-481D-B9EE-DC5C624EF8BC}"/>
              </a:ext>
            </a:extLst>
          </p:cNvPr>
          <p:cNvSpPr/>
          <p:nvPr/>
        </p:nvSpPr>
        <p:spPr>
          <a:xfrm>
            <a:off x="91439" y="121920"/>
            <a:ext cx="11902442" cy="65836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B438BF-BD71-499D-85BC-E86B30837375}"/>
              </a:ext>
            </a:extLst>
          </p:cNvPr>
          <p:cNvSpPr/>
          <p:nvPr/>
        </p:nvSpPr>
        <p:spPr>
          <a:xfrm>
            <a:off x="198119" y="259080"/>
            <a:ext cx="11734803" cy="644651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3071A4-E986-46B6-B997-7E968DD1AA9C}"/>
              </a:ext>
            </a:extLst>
          </p:cNvPr>
          <p:cNvSpPr/>
          <p:nvPr/>
        </p:nvSpPr>
        <p:spPr>
          <a:xfrm>
            <a:off x="0" y="0"/>
            <a:ext cx="12100561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A35BF0-5855-4065-88B2-74A7B7ECA2CC}"/>
              </a:ext>
            </a:extLst>
          </p:cNvPr>
          <p:cNvSpPr/>
          <p:nvPr/>
        </p:nvSpPr>
        <p:spPr>
          <a:xfrm>
            <a:off x="2464904" y="544232"/>
            <a:ext cx="5734262" cy="92333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১৯৭১ সালের মুক্তি বাহিনী 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CB899D-1E85-427E-AB43-4CA9E1DD2436}"/>
              </a:ext>
            </a:extLst>
          </p:cNvPr>
          <p:cNvGrpSpPr/>
          <p:nvPr/>
        </p:nvGrpSpPr>
        <p:grpSpPr>
          <a:xfrm>
            <a:off x="1684683" y="1757156"/>
            <a:ext cx="9221856" cy="4271044"/>
            <a:chOff x="1684683" y="1757156"/>
            <a:chExt cx="9221856" cy="4271044"/>
          </a:xfrm>
        </p:grpSpPr>
        <p:pic>
          <p:nvPicPr>
            <p:cNvPr id="1026" name="Picture 2" descr="Image result for liberation war">
              <a:extLst>
                <a:ext uri="{FF2B5EF4-FFF2-40B4-BE49-F238E27FC236}">
                  <a16:creationId xmlns:a16="http://schemas.microsoft.com/office/drawing/2014/main" id="{BEA561C3-FCF1-4837-AABC-936444479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683" y="1757156"/>
              <a:ext cx="2847975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214C98-D106-4416-B756-25A8DA93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255" y="1880062"/>
              <a:ext cx="2676525" cy="20097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4F792-295C-44DE-83C9-85B3EF23E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819" y="3980325"/>
              <a:ext cx="2676525" cy="204787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A5565E6-7A66-48D5-8471-4551F1692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255" y="4068418"/>
              <a:ext cx="2892284" cy="195978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025866-9272-4EF8-920D-E4A0F2252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457" y="1804781"/>
              <a:ext cx="2828925" cy="18383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829BF18-87CA-483C-84AD-A723F4DDD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820" y="3980325"/>
              <a:ext cx="2676525" cy="1947862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E637ACA-3C26-4957-82D2-C9DD2BE3DAE4}"/>
              </a:ext>
            </a:extLst>
          </p:cNvPr>
          <p:cNvSpPr/>
          <p:nvPr/>
        </p:nvSpPr>
        <p:spPr>
          <a:xfrm>
            <a:off x="212035" y="225287"/>
            <a:ext cx="11635409" cy="642730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B050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EA6681-DB3D-4D14-9846-C94A6CB6ED60}"/>
              </a:ext>
            </a:extLst>
          </p:cNvPr>
          <p:cNvSpPr/>
          <p:nvPr/>
        </p:nvSpPr>
        <p:spPr>
          <a:xfrm>
            <a:off x="93179" y="92765"/>
            <a:ext cx="11886786" cy="66658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6872D3-A35E-48AE-8034-C591AA3F71A1}"/>
              </a:ext>
            </a:extLst>
          </p:cNvPr>
          <p:cNvSpPr/>
          <p:nvPr/>
        </p:nvSpPr>
        <p:spPr>
          <a:xfrm>
            <a:off x="1" y="0"/>
            <a:ext cx="12098820" cy="685799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108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>
            <a:spLocks noChangeArrowheads="1"/>
          </p:cNvSpPr>
          <p:nvPr/>
        </p:nvSpPr>
        <p:spPr bwMode="auto">
          <a:xfrm>
            <a:off x="2928456" y="3710300"/>
            <a:ext cx="5638799" cy="119181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আর কতবার ভাসতে হবে রক্তগঙ্গায়? </a:t>
            </a:r>
          </a:p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আর কতবার দেখতে হবে খান্ডবদাহন?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32"/>
          <p:cNvSpPr>
            <a:spLocks noChangeArrowheads="1"/>
          </p:cNvSpPr>
          <p:nvPr/>
        </p:nvSpPr>
        <p:spPr bwMode="auto">
          <a:xfrm>
            <a:off x="2928456" y="445718"/>
            <a:ext cx="5564343" cy="1304806"/>
          </a:xfrm>
          <a:prstGeom prst="roundRect">
            <a:avLst>
              <a:gd name="adj" fmla="val 14034"/>
            </a:avLst>
          </a:prstGeom>
          <a:solidFill>
            <a:srgbClr val="00B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তোমাকে পাওয়ার জন্যে,হে স্বাধীনতা</a:t>
            </a:r>
          </a:p>
          <a:p>
            <a:pPr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তোমাকে পাওয়ার জন্যে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20580F-6C35-4870-9F54-3F21943E3EAD}"/>
              </a:ext>
            </a:extLst>
          </p:cNvPr>
          <p:cNvGrpSpPr/>
          <p:nvPr/>
        </p:nvGrpSpPr>
        <p:grpSpPr>
          <a:xfrm>
            <a:off x="320040" y="4979334"/>
            <a:ext cx="10858499" cy="1432947"/>
            <a:chOff x="1341120" y="3311367"/>
            <a:chExt cx="10165080" cy="2075895"/>
          </a:xfrm>
        </p:grpSpPr>
        <p:pic>
          <p:nvPicPr>
            <p:cNvPr id="24582" name="Picture 9" descr="images78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49167" y="3311367"/>
              <a:ext cx="3276600" cy="20758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41612D-2557-418C-AD82-C5DE592C1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120" y="3415864"/>
              <a:ext cx="3505200" cy="18669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7AD9CB-9B97-4BB6-8E5B-615EF8054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1776" y="3415863"/>
              <a:ext cx="3654424" cy="186690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17D8E3-AD5F-4E9E-B172-BF205B47687D}"/>
              </a:ext>
            </a:extLst>
          </p:cNvPr>
          <p:cNvGrpSpPr/>
          <p:nvPr/>
        </p:nvGrpSpPr>
        <p:grpSpPr>
          <a:xfrm>
            <a:off x="857252" y="1899467"/>
            <a:ext cx="10125076" cy="1598858"/>
            <a:chOff x="613412" y="1783461"/>
            <a:chExt cx="10125076" cy="1802939"/>
          </a:xfrm>
        </p:grpSpPr>
        <p:pic>
          <p:nvPicPr>
            <p:cNvPr id="1026" name="Picture 2" descr="Image result for liberation war bd">
              <a:extLst>
                <a:ext uri="{FF2B5EF4-FFF2-40B4-BE49-F238E27FC236}">
                  <a16:creationId xmlns:a16="http://schemas.microsoft.com/office/drawing/2014/main" id="{4C9E8155-3E09-4A03-B1F7-F7A148878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12" y="1796398"/>
              <a:ext cx="2790825" cy="1666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84A425-5FDB-4964-A504-89EDF03F3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717" y="1783461"/>
              <a:ext cx="3493771" cy="16661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CE59F0-CB5E-4773-8561-FA36DE69E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237" y="1849754"/>
              <a:ext cx="3651883" cy="173664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927F640-C81F-4142-95F4-9F77FA71A0ED}"/>
              </a:ext>
            </a:extLst>
          </p:cNvPr>
          <p:cNvSpPr/>
          <p:nvPr/>
        </p:nvSpPr>
        <p:spPr>
          <a:xfrm>
            <a:off x="320041" y="323797"/>
            <a:ext cx="11551920" cy="608848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1B8816-6580-4299-A2FE-AC75ADC68CC8}"/>
              </a:ext>
            </a:extLst>
          </p:cNvPr>
          <p:cNvSpPr/>
          <p:nvPr/>
        </p:nvSpPr>
        <p:spPr>
          <a:xfrm>
            <a:off x="1" y="106680"/>
            <a:ext cx="12133328" cy="6629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00D06-C961-4884-A332-2D2476B09D3F}"/>
              </a:ext>
            </a:extLst>
          </p:cNvPr>
          <p:cNvSpPr/>
          <p:nvPr/>
        </p:nvSpPr>
        <p:spPr>
          <a:xfrm>
            <a:off x="167640" y="200218"/>
            <a:ext cx="11841480" cy="64139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443</Words>
  <Application>Microsoft Office PowerPoint</Application>
  <PresentationFormat>Widescreen</PresentationFormat>
  <Paragraphs>78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2</cp:revision>
  <dcterms:created xsi:type="dcterms:W3CDTF">2020-06-30T05:38:03Z</dcterms:created>
  <dcterms:modified xsi:type="dcterms:W3CDTF">2020-06-30T05:48:28Z</dcterms:modified>
</cp:coreProperties>
</file>