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3" r:id="rId6"/>
    <p:sldId id="262" r:id="rId7"/>
    <p:sldId id="264" r:id="rId8"/>
    <p:sldId id="271" r:id="rId9"/>
    <p:sldId id="265" r:id="rId10"/>
    <p:sldId id="272" r:id="rId11"/>
    <p:sldId id="266" r:id="rId12"/>
    <p:sldId id="267" r:id="rId13"/>
    <p:sldId id="268" r:id="rId14"/>
    <p:sldId id="269" r:id="rId15"/>
    <p:sldId id="270"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02627-C4C9-452C-B9FB-D55FAE9D598B}"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30275-5F9E-4AEF-A408-8F7FE677CFA3}" type="slidenum">
              <a:rPr lang="en-US" smtClean="0"/>
              <a:t>‹#›</a:t>
            </a:fld>
            <a:endParaRPr lang="en-US"/>
          </a:p>
        </p:txBody>
      </p:sp>
    </p:spTree>
    <p:extLst>
      <p:ext uri="{BB962C8B-B14F-4D97-AF65-F5344CB8AC3E}">
        <p14:creationId xmlns:p14="http://schemas.microsoft.com/office/powerpoint/2010/main" val="4005333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02627-C4C9-452C-B9FB-D55FAE9D598B}"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30275-5F9E-4AEF-A408-8F7FE677CFA3}" type="slidenum">
              <a:rPr lang="en-US" smtClean="0"/>
              <a:t>‹#›</a:t>
            </a:fld>
            <a:endParaRPr lang="en-US"/>
          </a:p>
        </p:txBody>
      </p:sp>
    </p:spTree>
    <p:extLst>
      <p:ext uri="{BB962C8B-B14F-4D97-AF65-F5344CB8AC3E}">
        <p14:creationId xmlns:p14="http://schemas.microsoft.com/office/powerpoint/2010/main" val="287304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02627-C4C9-452C-B9FB-D55FAE9D598B}"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30275-5F9E-4AEF-A408-8F7FE677CFA3}" type="slidenum">
              <a:rPr lang="en-US" smtClean="0"/>
              <a:t>‹#›</a:t>
            </a:fld>
            <a:endParaRPr lang="en-US"/>
          </a:p>
        </p:txBody>
      </p:sp>
    </p:spTree>
    <p:extLst>
      <p:ext uri="{BB962C8B-B14F-4D97-AF65-F5344CB8AC3E}">
        <p14:creationId xmlns:p14="http://schemas.microsoft.com/office/powerpoint/2010/main" val="244850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02627-C4C9-452C-B9FB-D55FAE9D598B}"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30275-5F9E-4AEF-A408-8F7FE677CFA3}" type="slidenum">
              <a:rPr lang="en-US" smtClean="0"/>
              <a:t>‹#›</a:t>
            </a:fld>
            <a:endParaRPr lang="en-US"/>
          </a:p>
        </p:txBody>
      </p:sp>
    </p:spTree>
    <p:extLst>
      <p:ext uri="{BB962C8B-B14F-4D97-AF65-F5344CB8AC3E}">
        <p14:creationId xmlns:p14="http://schemas.microsoft.com/office/powerpoint/2010/main" val="27294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02627-C4C9-452C-B9FB-D55FAE9D598B}"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30275-5F9E-4AEF-A408-8F7FE677CFA3}" type="slidenum">
              <a:rPr lang="en-US" smtClean="0"/>
              <a:t>‹#›</a:t>
            </a:fld>
            <a:endParaRPr lang="en-US"/>
          </a:p>
        </p:txBody>
      </p:sp>
    </p:spTree>
    <p:extLst>
      <p:ext uri="{BB962C8B-B14F-4D97-AF65-F5344CB8AC3E}">
        <p14:creationId xmlns:p14="http://schemas.microsoft.com/office/powerpoint/2010/main" val="76425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02627-C4C9-452C-B9FB-D55FAE9D598B}"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30275-5F9E-4AEF-A408-8F7FE677CFA3}" type="slidenum">
              <a:rPr lang="en-US" smtClean="0"/>
              <a:t>‹#›</a:t>
            </a:fld>
            <a:endParaRPr lang="en-US"/>
          </a:p>
        </p:txBody>
      </p:sp>
    </p:spTree>
    <p:extLst>
      <p:ext uri="{BB962C8B-B14F-4D97-AF65-F5344CB8AC3E}">
        <p14:creationId xmlns:p14="http://schemas.microsoft.com/office/powerpoint/2010/main" val="161652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02627-C4C9-452C-B9FB-D55FAE9D598B}" type="datetimeFigureOut">
              <a:rPr lang="en-US" smtClean="0"/>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A30275-5F9E-4AEF-A408-8F7FE677CFA3}" type="slidenum">
              <a:rPr lang="en-US" smtClean="0"/>
              <a:t>‹#›</a:t>
            </a:fld>
            <a:endParaRPr lang="en-US"/>
          </a:p>
        </p:txBody>
      </p:sp>
    </p:spTree>
    <p:extLst>
      <p:ext uri="{BB962C8B-B14F-4D97-AF65-F5344CB8AC3E}">
        <p14:creationId xmlns:p14="http://schemas.microsoft.com/office/powerpoint/2010/main" val="324907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02627-C4C9-452C-B9FB-D55FAE9D598B}"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A30275-5F9E-4AEF-A408-8F7FE677CFA3}" type="slidenum">
              <a:rPr lang="en-US" smtClean="0"/>
              <a:t>‹#›</a:t>
            </a:fld>
            <a:endParaRPr lang="en-US"/>
          </a:p>
        </p:txBody>
      </p:sp>
    </p:spTree>
    <p:extLst>
      <p:ext uri="{BB962C8B-B14F-4D97-AF65-F5344CB8AC3E}">
        <p14:creationId xmlns:p14="http://schemas.microsoft.com/office/powerpoint/2010/main" val="268605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02627-C4C9-452C-B9FB-D55FAE9D598B}" type="datetimeFigureOut">
              <a:rPr lang="en-US" smtClean="0"/>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A30275-5F9E-4AEF-A408-8F7FE677CFA3}" type="slidenum">
              <a:rPr lang="en-US" smtClean="0"/>
              <a:t>‹#›</a:t>
            </a:fld>
            <a:endParaRPr lang="en-US"/>
          </a:p>
        </p:txBody>
      </p:sp>
    </p:spTree>
    <p:extLst>
      <p:ext uri="{BB962C8B-B14F-4D97-AF65-F5344CB8AC3E}">
        <p14:creationId xmlns:p14="http://schemas.microsoft.com/office/powerpoint/2010/main" val="283432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D02627-C4C9-452C-B9FB-D55FAE9D598B}"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30275-5F9E-4AEF-A408-8F7FE677CFA3}" type="slidenum">
              <a:rPr lang="en-US" smtClean="0"/>
              <a:t>‹#›</a:t>
            </a:fld>
            <a:endParaRPr lang="en-US"/>
          </a:p>
        </p:txBody>
      </p:sp>
    </p:spTree>
    <p:extLst>
      <p:ext uri="{BB962C8B-B14F-4D97-AF65-F5344CB8AC3E}">
        <p14:creationId xmlns:p14="http://schemas.microsoft.com/office/powerpoint/2010/main" val="14107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D02627-C4C9-452C-B9FB-D55FAE9D598B}"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30275-5F9E-4AEF-A408-8F7FE677CFA3}" type="slidenum">
              <a:rPr lang="en-US" smtClean="0"/>
              <a:t>‹#›</a:t>
            </a:fld>
            <a:endParaRPr lang="en-US"/>
          </a:p>
        </p:txBody>
      </p:sp>
    </p:spTree>
    <p:extLst>
      <p:ext uri="{BB962C8B-B14F-4D97-AF65-F5344CB8AC3E}">
        <p14:creationId xmlns:p14="http://schemas.microsoft.com/office/powerpoint/2010/main" val="377905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02627-C4C9-452C-B9FB-D55FAE9D598B}" type="datetimeFigureOut">
              <a:rPr lang="en-US" smtClean="0"/>
              <a:t>6/30/2020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30275-5F9E-4AEF-A408-8F7FE677CFA3}" type="slidenum">
              <a:rPr lang="en-US" smtClean="0"/>
              <a:t>‹#›</a:t>
            </a:fld>
            <a:endParaRPr lang="en-US"/>
          </a:p>
        </p:txBody>
      </p:sp>
    </p:spTree>
    <p:extLst>
      <p:ext uri="{BB962C8B-B14F-4D97-AF65-F5344CB8AC3E}">
        <p14:creationId xmlns:p14="http://schemas.microsoft.com/office/powerpoint/2010/main" val="1526776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0327"/>
            <a:ext cx="12191999" cy="6858000"/>
          </a:xfrm>
          <a:prstGeom prst="rect">
            <a:avLst/>
          </a:prstGeom>
          <a:ln w="38100">
            <a:solidFill>
              <a:srgbClr val="00B0F0"/>
            </a:solidFill>
          </a:ln>
        </p:spPr>
      </p:pic>
      <p:sp>
        <p:nvSpPr>
          <p:cNvPr id="6" name="Horizontal Scroll 5"/>
          <p:cNvSpPr/>
          <p:nvPr/>
        </p:nvSpPr>
        <p:spPr>
          <a:xfrm>
            <a:off x="1004453" y="-360218"/>
            <a:ext cx="4191001" cy="1205345"/>
          </a:xfrm>
          <a:prstGeom prst="horizontalScroll">
            <a:avLst/>
          </a:prstGeom>
          <a:ln w="38100">
            <a:solidFill>
              <a:srgbClr val="00B0F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8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স্বাগতম</a:t>
            </a:r>
            <a:endPar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 name="Abdul Alim - Porer Jaiga Porer Jami (music.com.b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026" y="-540327"/>
            <a:ext cx="609600" cy="609600"/>
          </a:xfrm>
          <a:prstGeom prst="rect">
            <a:avLst/>
          </a:prstGeom>
        </p:spPr>
      </p:pic>
    </p:spTree>
    <p:extLst>
      <p:ext uri="{BB962C8B-B14F-4D97-AF65-F5344CB8AC3E}">
        <p14:creationId xmlns:p14="http://schemas.microsoft.com/office/powerpoint/2010/main" val="426385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62781" fill="hold"/>
                                        <p:tgtEl>
                                          <p:spTgt spid="3"/>
                                        </p:tgtEl>
                                      </p:cBhvr>
                                    </p:cmd>
                                  </p:childTnLst>
                                </p:cTn>
                              </p:par>
                            </p:childTnLst>
                          </p:cTn>
                        </p:par>
                      </p:childTnLst>
                    </p:cTn>
                  </p:par>
                </p:childTnLst>
              </p:cTn>
              <p:nextCondLst>
                <p:cond evt="onClick" delay="0">
                  <p:tgtEl>
                    <p:spTgt spid="3"/>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861134" y="767848"/>
            <a:ext cx="8497303" cy="5026934"/>
          </a:xfrm>
          <a:prstGeom prst="rect">
            <a:avLst/>
          </a:prstGeom>
          <a:ln w="57150">
            <a:solidFill>
              <a:srgbClr val="00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4891424" y="1053045"/>
            <a:ext cx="2420856" cy="769441"/>
          </a:xfrm>
          <a:prstGeom prst="rect">
            <a:avLst/>
          </a:prstGeom>
          <a:solidFill>
            <a:srgbClr val="66FF33"/>
          </a:solidFill>
        </p:spPr>
        <p:txBody>
          <a:bodyPr wrap="none">
            <a:spAutoFit/>
          </a:bodyPr>
          <a:lstStyle/>
          <a:p>
            <a:pPr fontAlgn="auto">
              <a:spcBef>
                <a:spcPts val="0"/>
              </a:spcBef>
              <a:spcAft>
                <a:spcPts val="0"/>
              </a:spcAft>
              <a:defRPr/>
            </a:pPr>
            <a:r>
              <a:rPr lang="bn-IN" sz="4400" b="1" dirty="0" smtClean="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জোড়ায়</a:t>
            </a:r>
            <a:r>
              <a:rPr lang="en-US" sz="4400" b="1" dirty="0" smtClean="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 </a:t>
            </a:r>
            <a:r>
              <a:rPr lang="en-US" sz="4400" b="1" dirty="0" err="1">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কাজ</a:t>
            </a:r>
            <a:endParaRPr lang="bn-BD" sz="4400" b="1" dirty="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endParaRPr>
          </a:p>
        </p:txBody>
      </p:sp>
      <p:grpSp>
        <p:nvGrpSpPr>
          <p:cNvPr id="4" name="Group 14"/>
          <p:cNvGrpSpPr>
            <a:grpSpLocks/>
          </p:cNvGrpSpPr>
          <p:nvPr/>
        </p:nvGrpSpPr>
        <p:grpSpPr bwMode="auto">
          <a:xfrm>
            <a:off x="1971675" y="1068082"/>
            <a:ext cx="8386762" cy="789045"/>
            <a:chOff x="114087" y="197056"/>
            <a:chExt cx="9339197" cy="798195"/>
          </a:xfrm>
          <a:effectLst>
            <a:glow rad="228600">
              <a:schemeClr val="accent1">
                <a:satMod val="175000"/>
                <a:alpha val="40000"/>
              </a:schemeClr>
            </a:glow>
          </a:effectLst>
        </p:grpSpPr>
        <p:grpSp>
          <p:nvGrpSpPr>
            <p:cNvPr id="5" name="Group 15"/>
            <p:cNvGrpSpPr>
              <a:grpSpLocks/>
            </p:cNvGrpSpPr>
            <p:nvPr/>
          </p:nvGrpSpPr>
          <p:grpSpPr bwMode="auto">
            <a:xfrm>
              <a:off x="114087" y="219642"/>
              <a:ext cx="2960754" cy="775609"/>
              <a:chOff x="114087" y="219642"/>
              <a:chExt cx="2960754" cy="775609"/>
            </a:xfrm>
          </p:grpSpPr>
          <p:pic>
            <p:nvPicPr>
              <p:cNvPr id="10" name="Picture 9"/>
              <p:cNvPicPr>
                <a:picLocks noChangeAspect="1"/>
              </p:cNvPicPr>
              <p:nvPr/>
            </p:nvPicPr>
            <p:blipFill>
              <a:blip r:embed="rId3"/>
              <a:stretch>
                <a:fillRect/>
              </a:stretch>
            </p:blipFill>
            <p:spPr>
              <a:xfrm rot="16200000">
                <a:off x="260240" y="73489"/>
                <a:ext cx="702776" cy="995082"/>
              </a:xfrm>
              <a:prstGeom prst="ellipse">
                <a:avLst/>
              </a:prstGeom>
              <a:ln>
                <a:noFill/>
              </a:ln>
              <a:effectLst>
                <a:softEdge rad="112500"/>
              </a:effectLst>
            </p:spPr>
          </p:pic>
          <p:pic>
            <p:nvPicPr>
              <p:cNvPr id="11" name="Picture 4" descr="http://prothom-aloblog.com/img/uploads/585450e522f8540e2dc1f3b19b220f54.jpg"/>
              <p:cNvPicPr>
                <a:picLocks noChangeAspect="1" noChangeArrowheads="1"/>
              </p:cNvPicPr>
              <p:nvPr/>
            </p:nvPicPr>
            <p:blipFill>
              <a:blip r:embed="rId4"/>
              <a:srcRect/>
              <a:stretch>
                <a:fillRect/>
              </a:stretch>
            </p:blipFill>
            <p:spPr bwMode="auto">
              <a:xfrm>
                <a:off x="1189851" y="299657"/>
                <a:ext cx="887506" cy="542744"/>
              </a:xfrm>
              <a:prstGeom prst="rect">
                <a:avLst/>
              </a:prstGeom>
              <a:noFill/>
              <a:ln w="9525">
                <a:noFill/>
                <a:miter lim="800000"/>
                <a:headEnd/>
                <a:tailEnd/>
              </a:ln>
            </p:spPr>
          </p:pic>
          <p:pic>
            <p:nvPicPr>
              <p:cNvPr id="12" name="Picture 11"/>
              <p:cNvPicPr>
                <a:picLocks noChangeAspect="1"/>
              </p:cNvPicPr>
              <p:nvPr/>
            </p:nvPicPr>
            <p:blipFill>
              <a:blip r:embed="rId3"/>
              <a:stretch>
                <a:fillRect/>
              </a:stretch>
            </p:blipFill>
            <p:spPr>
              <a:xfrm rot="5400000">
                <a:off x="2225912" y="146323"/>
                <a:ext cx="702775" cy="995082"/>
              </a:xfrm>
              <a:prstGeom prst="ellipse">
                <a:avLst/>
              </a:prstGeom>
              <a:ln>
                <a:noFill/>
              </a:ln>
              <a:effectLst>
                <a:softEdge rad="112500"/>
              </a:effectLst>
            </p:spPr>
          </p:pic>
        </p:grpSp>
        <p:grpSp>
          <p:nvGrpSpPr>
            <p:cNvPr id="6" name="Group 16"/>
            <p:cNvGrpSpPr>
              <a:grpSpLocks/>
            </p:cNvGrpSpPr>
            <p:nvPr/>
          </p:nvGrpSpPr>
          <p:grpSpPr bwMode="auto">
            <a:xfrm>
              <a:off x="6491188" y="197056"/>
              <a:ext cx="2962096" cy="725361"/>
              <a:chOff x="332435" y="197058"/>
              <a:chExt cx="2962096" cy="725361"/>
            </a:xfrm>
          </p:grpSpPr>
          <p:pic>
            <p:nvPicPr>
              <p:cNvPr id="7" name="Picture 6"/>
              <p:cNvPicPr>
                <a:picLocks noChangeAspect="1"/>
              </p:cNvPicPr>
              <p:nvPr/>
            </p:nvPicPr>
            <p:blipFill>
              <a:blip r:embed="rId3"/>
              <a:stretch>
                <a:fillRect/>
              </a:stretch>
            </p:blipFill>
            <p:spPr>
              <a:xfrm rot="16200000">
                <a:off x="479140" y="50353"/>
                <a:ext cx="705416" cy="998825"/>
              </a:xfrm>
              <a:prstGeom prst="ellipse">
                <a:avLst/>
              </a:prstGeom>
              <a:ln>
                <a:noFill/>
              </a:ln>
              <a:effectLst>
                <a:softEdge rad="112500"/>
              </a:effectLst>
            </p:spPr>
          </p:pic>
          <p:pic>
            <p:nvPicPr>
              <p:cNvPr id="8" name="Picture 4" descr="http://prothom-aloblog.com/img/uploads/585450e522f8540e2dc1f3b19b220f54.jpg"/>
              <p:cNvPicPr>
                <a:picLocks noChangeAspect="1" noChangeArrowheads="1"/>
              </p:cNvPicPr>
              <p:nvPr/>
            </p:nvPicPr>
            <p:blipFill>
              <a:blip r:embed="rId4"/>
              <a:srcRect/>
              <a:stretch>
                <a:fillRect/>
              </a:stretch>
            </p:blipFill>
            <p:spPr bwMode="auto">
              <a:xfrm>
                <a:off x="1331261" y="299657"/>
                <a:ext cx="887506" cy="542744"/>
              </a:xfrm>
              <a:prstGeom prst="rect">
                <a:avLst/>
              </a:prstGeom>
              <a:noFill/>
              <a:ln w="9525">
                <a:noFill/>
                <a:miter lim="800000"/>
                <a:headEnd/>
                <a:tailEnd/>
              </a:ln>
            </p:spPr>
          </p:pic>
          <p:pic>
            <p:nvPicPr>
              <p:cNvPr id="9" name="Picture 8"/>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grpSp>
        <p:nvGrpSpPr>
          <p:cNvPr id="13" name="Group 12"/>
          <p:cNvGrpSpPr/>
          <p:nvPr/>
        </p:nvGrpSpPr>
        <p:grpSpPr>
          <a:xfrm>
            <a:off x="5280292" y="1922973"/>
            <a:ext cx="1658985" cy="1402483"/>
            <a:chOff x="6291293" y="1750672"/>
            <a:chExt cx="2015039" cy="1660190"/>
          </a:xfrm>
        </p:grpSpPr>
        <p:pic>
          <p:nvPicPr>
            <p:cNvPr id="14" name="Picture 2" descr="E:\MOTIAR\Flower\A_Pair_Kids_Making_Paper_Cutouts_Royalty_Free_Clipart_Picture_110305-168188-86105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91293" y="1750672"/>
              <a:ext cx="2015039" cy="14692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98178" y="3046531"/>
              <a:ext cx="1317193" cy="364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1400" dirty="0" smtClean="0">
                  <a:solidFill>
                    <a:schemeClr val="tx1"/>
                  </a:solidFill>
                </a:rPr>
                <a:t>সময়-৫ মিঃ</a:t>
              </a:r>
              <a:endParaRPr lang="en-US" sz="1400" dirty="0">
                <a:solidFill>
                  <a:schemeClr val="tx1"/>
                </a:solidFill>
              </a:endParaRPr>
            </a:p>
          </p:txBody>
        </p:sp>
      </p:grpSp>
      <p:sp>
        <p:nvSpPr>
          <p:cNvPr id="16" name="TextBox 15"/>
          <p:cNvSpPr txBox="1"/>
          <p:nvPr/>
        </p:nvSpPr>
        <p:spPr>
          <a:xfrm>
            <a:off x="2684496" y="3352418"/>
            <a:ext cx="7227141"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smtClean="0">
                <a:ln w="11430">
                  <a:solidFill>
                    <a:srgbClr val="002060"/>
                  </a:solidFill>
                </a:ln>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১। জীবন ধারনের জন্য মানুষের প্রথম ও প্রধান চাহিদা </a:t>
            </a:r>
          </a:p>
          <a:p>
            <a:r>
              <a:rPr lang="bn-IN" sz="3200" b="1" spc="50" dirty="0">
                <a:ln w="11430">
                  <a:solidFill>
                    <a:srgbClr val="002060"/>
                  </a:solidFill>
                </a:ln>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a:t>
            </a:r>
            <a:r>
              <a:rPr lang="bn-IN" sz="3200" b="1" spc="50" dirty="0" smtClean="0">
                <a:ln w="11430">
                  <a:solidFill>
                    <a:srgbClr val="002060"/>
                  </a:solidFill>
                </a:ln>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   কি?</a:t>
            </a:r>
          </a:p>
          <a:p>
            <a:r>
              <a:rPr lang="bn-IN" sz="3200" b="1" spc="50" dirty="0" smtClean="0">
                <a:ln w="11430">
                  <a:solidFill>
                    <a:srgbClr val="002060"/>
                  </a:solidFill>
                </a:ln>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২। উর্বর মাটিতে সাধারনত কী ধরনের বসতি গড়ে উঠে?</a:t>
            </a:r>
            <a:endParaRPr lang="en-US" sz="2800" b="1" spc="50" dirty="0">
              <a:ln w="11430">
                <a:solidFill>
                  <a:srgbClr val="002060"/>
                </a:solidFill>
              </a:ln>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5533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6"/>
                                        </p:tgtEl>
                                        <p:attrNameLst>
                                          <p:attrName>ppt_y</p:attrName>
                                        </p:attrNameLst>
                                      </p:cBhvr>
                                      <p:tavLst>
                                        <p:tav tm="0">
                                          <p:val>
                                            <p:strVal val="#ppt_y"/>
                                          </p:val>
                                        </p:tav>
                                        <p:tav tm="100000">
                                          <p:val>
                                            <p:strVal val="#ppt_y"/>
                                          </p:val>
                                        </p:tav>
                                      </p:tavLst>
                                    </p:anim>
                                    <p:anim calcmode="lin" valueType="num">
                                      <p:cBhvr>
                                        <p:cTn id="2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ounded Rectangle 1"/>
          <p:cNvSpPr/>
          <p:nvPr/>
        </p:nvSpPr>
        <p:spPr>
          <a:xfrm>
            <a:off x="2486987" y="246398"/>
            <a:ext cx="7301346" cy="1066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মানব বসতির জন্য প্রতিরক্ষার অবদান</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69871" y="1693026"/>
            <a:ext cx="3957205" cy="246018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577" t="12115" r="577" b="6154"/>
          <a:stretch/>
        </p:blipFill>
        <p:spPr>
          <a:xfrm>
            <a:off x="6734241" y="1693026"/>
            <a:ext cx="3957204" cy="2460180"/>
          </a:xfrm>
          <a:prstGeom prst="rect">
            <a:avLst/>
          </a:prstGeom>
        </p:spPr>
      </p:pic>
      <p:sp>
        <p:nvSpPr>
          <p:cNvPr id="6" name="Rounded Rectangle 5"/>
          <p:cNvSpPr/>
          <p:nvPr/>
        </p:nvSpPr>
        <p:spPr>
          <a:xfrm>
            <a:off x="645296" y="4336086"/>
            <a:ext cx="10984729" cy="21361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600" dirty="0" smtClean="0">
                <a:latin typeface="NikoshBAN" panose="02000000000000000000" pitchFamily="2" charset="0"/>
                <a:cs typeface="NikoshBAN" panose="02000000000000000000" pitchFamily="2" charset="0"/>
              </a:rPr>
              <a:t>প্রাচীনকালে প্রতিরক্ষার সুবিধার জন্যই মানুষ পুঞ্জিভূত বসতি স্থাপন করে। বহিরাগত শত্রুর আক্রমন বা বন‍্য জন্তুর হাত থেকে রক্ষা পাওয়ার জন্যই মানুষ একত্রে বসবাস করত। কারন প্রাচীনকালে আত্মরক্ষার জন্য কোনো আধুনিক অস্ত্রের প্রচলন ছিল না।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594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bg/>
                                          </p:spTgt>
                                        </p:tgtEl>
                                        <p:attrNameLst>
                                          <p:attrName>style.visibility</p:attrName>
                                        </p:attrNameLst>
                                      </p:cBhvr>
                                      <p:to>
                                        <p:strVal val="visible"/>
                                      </p:to>
                                    </p:set>
                                    <p:animEffect transition="in" filter="wipe(left)">
                                      <p:cBhvr>
                                        <p:cTn id="24" dur="500"/>
                                        <p:tgtEl>
                                          <p:spTgt spid="6">
                                            <p:bg/>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accent4">
                <a:lumMod val="5000"/>
                <a:lumOff val="95000"/>
              </a:schemeClr>
            </a:gs>
            <a:gs pos="67000">
              <a:schemeClr val="accent4">
                <a:lumMod val="45000"/>
                <a:lumOff val="55000"/>
              </a:schemeClr>
            </a:gs>
            <a:gs pos="83000">
              <a:schemeClr val="accent4">
                <a:lumMod val="45000"/>
                <a:lumOff val="55000"/>
              </a:schemeClr>
            </a:gs>
            <a:gs pos="94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210629" y="209763"/>
            <a:ext cx="6584066" cy="628217"/>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মানব বসতির জন্য </a:t>
            </a:r>
            <a:r>
              <a:rPr lang="bn-IN" sz="3600" dirty="0" smtClean="0">
                <a:latin typeface="NikoshBAN" panose="02000000000000000000" pitchFamily="2" charset="0"/>
                <a:cs typeface="NikoshBAN" panose="02000000000000000000" pitchFamily="2" charset="0"/>
              </a:rPr>
              <a:t>পশু চারণ ভূমির ভুমিকা</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82" y="1261627"/>
            <a:ext cx="5133263" cy="3000884"/>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ounded Rectangle 4"/>
          <p:cNvSpPr/>
          <p:nvPr/>
        </p:nvSpPr>
        <p:spPr>
          <a:xfrm>
            <a:off x="1255783" y="4862080"/>
            <a:ext cx="9775898" cy="153872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পশুচারন এলাকায় সাধারনত ছড়ানো বসতি দেখা যায়। পশুচারনের জন্য বড় বড় এলাকার দরকার হয়। ফলে নিজেদের সুবিধার জন্য তারা বিক্ষিপ্ত ভাবে বসতি স্থাপন করে থাকে।</a:t>
            </a:r>
            <a:endParaRPr lang="en-US" sz="32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213" y="1195206"/>
            <a:ext cx="5214938" cy="3067305"/>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908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ou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otDmnd">
          <a:fgClr>
            <a:schemeClr val="accent1"/>
          </a:fgClr>
          <a:bgClr>
            <a:schemeClr val="bg1"/>
          </a:bgClr>
        </a:pattFill>
        <a:effectLst/>
      </p:bgPr>
    </p:bg>
    <p:spTree>
      <p:nvGrpSpPr>
        <p:cNvPr id="1" name=""/>
        <p:cNvGrpSpPr/>
        <p:nvPr/>
      </p:nvGrpSpPr>
      <p:grpSpPr>
        <a:xfrm>
          <a:off x="0" y="0"/>
          <a:ext cx="0" cy="0"/>
          <a:chOff x="0" y="0"/>
          <a:chExt cx="0" cy="0"/>
        </a:xfrm>
      </p:grpSpPr>
      <p:sp>
        <p:nvSpPr>
          <p:cNvPr id="2" name="Rounded Rectangle 1"/>
          <p:cNvSpPr/>
          <p:nvPr/>
        </p:nvSpPr>
        <p:spPr>
          <a:xfrm>
            <a:off x="1915818" y="165402"/>
            <a:ext cx="8440510" cy="1066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3200" dirty="0" smtClean="0">
                <a:solidFill>
                  <a:srgbClr val="002060"/>
                </a:solidFill>
              </a:rPr>
              <a:t>মানব বসতির জন্য</a:t>
            </a:r>
            <a:r>
              <a:rPr lang="en-US" sz="3200" dirty="0" smtClean="0">
                <a:solidFill>
                  <a:srgbClr val="002060"/>
                </a:solidFill>
              </a:rPr>
              <a:t> </a:t>
            </a:r>
            <a:r>
              <a:rPr lang="en-US" sz="3200" dirty="0" err="1" smtClean="0">
                <a:solidFill>
                  <a:srgbClr val="002060"/>
                </a:solidFill>
              </a:rPr>
              <a:t>যোগাযোগ</a:t>
            </a:r>
            <a:r>
              <a:rPr lang="bn-IN" sz="3200" dirty="0" smtClean="0">
                <a:solidFill>
                  <a:srgbClr val="002060"/>
                </a:solidFill>
              </a:rPr>
              <a:t> ক্ষেত্রের </a:t>
            </a:r>
            <a:r>
              <a:rPr lang="en-US" sz="3200" dirty="0" smtClean="0">
                <a:solidFill>
                  <a:srgbClr val="002060"/>
                </a:solidFill>
              </a:rPr>
              <a:t> </a:t>
            </a:r>
            <a:r>
              <a:rPr lang="en-US" sz="3200" dirty="0" err="1" smtClean="0">
                <a:solidFill>
                  <a:srgbClr val="002060"/>
                </a:solidFill>
              </a:rPr>
              <a:t>অবদান</a:t>
            </a:r>
            <a:r>
              <a:rPr lang="en-US" sz="3200" dirty="0" smtClean="0">
                <a:solidFill>
                  <a:srgbClr val="002060"/>
                </a:solidFill>
              </a:rPr>
              <a:t> </a:t>
            </a:r>
            <a:endParaRPr lang="en-US" sz="3200" dirty="0">
              <a:solidFill>
                <a:srgbClr val="00206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9354" y="1452809"/>
            <a:ext cx="2292928" cy="44353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315" y="1452808"/>
            <a:ext cx="3435926" cy="4435373"/>
          </a:xfrm>
          <a:prstGeom prst="rect">
            <a:avLst/>
          </a:prstGeom>
        </p:spPr>
      </p:pic>
      <p:sp>
        <p:nvSpPr>
          <p:cNvPr id="5" name="Rounded Rectangle 4"/>
          <p:cNvSpPr/>
          <p:nvPr/>
        </p:nvSpPr>
        <p:spPr>
          <a:xfrm>
            <a:off x="7398327" y="1452808"/>
            <a:ext cx="4364182" cy="46135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প্রাচীনকাল থেকে যাতায়াত ব্যবস্থার ঊপর ভিত্তি করে বসতি গড়ে উঠেছে। যেমন-নদীতীরবর্তী স্থানে নৌচলাচলের এবং সমতলভূমিতে যাতায়াতের সুবিধা থাকায় এরূপ স্থানগুলোতে পুঞ্জিভূত বসতি গরে উঠেছে।</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564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wdUpDiag">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1571" y="406572"/>
            <a:ext cx="4584744" cy="276803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24025" y="406572"/>
            <a:ext cx="4584744" cy="2768039"/>
          </a:xfrm>
          <a:prstGeom prst="rect">
            <a:avLst/>
          </a:prstGeom>
        </p:spPr>
      </p:pic>
      <p:sp>
        <p:nvSpPr>
          <p:cNvPr id="5" name="Rectangle 4"/>
          <p:cNvSpPr/>
          <p:nvPr/>
        </p:nvSpPr>
        <p:spPr>
          <a:xfrm>
            <a:off x="2124222" y="3967089"/>
            <a:ext cx="7399606" cy="21523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মিশরের নীল নদের তীরবরতী আলেকজান্দ্রিয়া ও তাজিকিস্থানের সমতল ভুমিতে সমরকন্দ নগরের উৎপত্তি হয়েছে।</a:t>
            </a:r>
            <a:endParaRPr lang="en-US" dirty="0"/>
          </a:p>
        </p:txBody>
      </p:sp>
    </p:spTree>
    <p:extLst>
      <p:ext uri="{BB962C8B-B14F-4D97-AF65-F5344CB8AC3E}">
        <p14:creationId xmlns:p14="http://schemas.microsoft.com/office/powerpoint/2010/main" val="6140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solidDmnd">
          <a:fgClr>
            <a:schemeClr val="accent1"/>
          </a:fgClr>
          <a:bgClr>
            <a:schemeClr val="bg1"/>
          </a:bgClr>
        </a:pattFill>
        <a:effectLst/>
      </p:bgPr>
    </p:bg>
    <p:spTree>
      <p:nvGrpSpPr>
        <p:cNvPr id="1" name=""/>
        <p:cNvGrpSpPr/>
        <p:nvPr/>
      </p:nvGrpSpPr>
      <p:grpSpPr>
        <a:xfrm>
          <a:off x="0" y="0"/>
          <a:ext cx="0" cy="0"/>
          <a:chOff x="0" y="0"/>
          <a:chExt cx="0" cy="0"/>
        </a:xfrm>
      </p:grpSpPr>
      <p:sp>
        <p:nvSpPr>
          <p:cNvPr id="2" name="Rounded Rectangle 1"/>
          <p:cNvSpPr/>
          <p:nvPr/>
        </p:nvSpPr>
        <p:spPr>
          <a:xfrm>
            <a:off x="5317694" y="277944"/>
            <a:ext cx="2138183" cy="1066800"/>
          </a:xfrm>
          <a:prstGeom prst="round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3200" dirty="0" smtClean="0"/>
              <a:t>মূল্যায়ন </a:t>
            </a:r>
            <a:endParaRPr lang="en-US" sz="3200" dirty="0">
              <a:latin typeface="NikoshBAN" panose="02000000000000000000" pitchFamily="2" charset="0"/>
              <a:cs typeface="NikoshBAN" panose="02000000000000000000" pitchFamily="2" charset="0"/>
            </a:endParaRPr>
          </a:p>
        </p:txBody>
      </p:sp>
      <p:sp>
        <p:nvSpPr>
          <p:cNvPr id="3" name="Rounded Rectangle 2"/>
          <p:cNvSpPr/>
          <p:nvPr/>
        </p:nvSpPr>
        <p:spPr>
          <a:xfrm>
            <a:off x="10058400" y="759654"/>
            <a:ext cx="1801091" cy="502387"/>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bn-IN" dirty="0" smtClean="0">
                <a:solidFill>
                  <a:schemeClr val="bg1"/>
                </a:solidFill>
              </a:rPr>
              <a:t>সময়ঃ৬মিনিট</a:t>
            </a:r>
            <a:endParaRPr lang="en-US" dirty="0">
              <a:solidFill>
                <a:schemeClr val="bg1"/>
              </a:solidFill>
            </a:endParaRPr>
          </a:p>
        </p:txBody>
      </p:sp>
      <p:sp>
        <p:nvSpPr>
          <p:cNvPr id="4" name="Round Same Side Corner Rectangle 3"/>
          <p:cNvSpPr/>
          <p:nvPr/>
        </p:nvSpPr>
        <p:spPr>
          <a:xfrm>
            <a:off x="2699983" y="1743966"/>
            <a:ext cx="7105199" cy="4670901"/>
          </a:xfrm>
          <a:prstGeom prst="round2SameRect">
            <a:avLst/>
          </a:prstGeom>
          <a:solidFill>
            <a:srgbClr val="002060"/>
          </a:solidFill>
        </p:spPr>
        <p:style>
          <a:lnRef idx="1">
            <a:schemeClr val="accent2"/>
          </a:lnRef>
          <a:fillRef idx="3">
            <a:schemeClr val="accent2"/>
          </a:fillRef>
          <a:effectRef idx="2">
            <a:schemeClr val="accent2"/>
          </a:effectRef>
          <a:fontRef idx="minor">
            <a:schemeClr val="lt1"/>
          </a:fontRef>
        </p:style>
        <p:txBody>
          <a:bodyPr rtlCol="0" anchor="ctr"/>
          <a:lstStyle/>
          <a:p>
            <a:pPr>
              <a:spcBef>
                <a:spcPts val="1200"/>
              </a:spcBef>
              <a:spcAft>
                <a:spcPts val="1200"/>
              </a:spcAft>
            </a:pPr>
            <a:r>
              <a:rPr lang="bn-IN" sz="2800" dirty="0" smtClean="0"/>
              <a:t>১। কোন ভূমিতে কৃষি কাজ সহজে করা </a:t>
            </a:r>
          </a:p>
          <a:p>
            <a:pPr>
              <a:spcBef>
                <a:spcPts val="1200"/>
              </a:spcBef>
              <a:spcAft>
                <a:spcPts val="1200"/>
              </a:spcAft>
            </a:pPr>
            <a:r>
              <a:rPr lang="bn-IN" sz="2800" dirty="0"/>
              <a:t> </a:t>
            </a:r>
            <a:r>
              <a:rPr lang="bn-IN" sz="2800" dirty="0" smtClean="0"/>
              <a:t>    যায়?</a:t>
            </a:r>
          </a:p>
          <a:p>
            <a:pPr>
              <a:spcBef>
                <a:spcPts val="1200"/>
              </a:spcBef>
              <a:spcAft>
                <a:spcPts val="1200"/>
              </a:spcAft>
            </a:pPr>
            <a:r>
              <a:rPr lang="bn-IN" sz="2800" dirty="0" smtClean="0"/>
              <a:t>২। পানিয় জলের প্রাপ্যতার উপর নির্ভর</a:t>
            </a:r>
          </a:p>
          <a:p>
            <a:pPr>
              <a:spcBef>
                <a:spcPts val="1200"/>
              </a:spcBef>
              <a:spcAft>
                <a:spcPts val="1200"/>
              </a:spcAft>
            </a:pPr>
            <a:r>
              <a:rPr lang="bn-IN" sz="2800" dirty="0"/>
              <a:t> </a:t>
            </a:r>
            <a:r>
              <a:rPr lang="bn-IN" sz="2800" dirty="0" smtClean="0"/>
              <a:t>    করে কোন ধরনের বসতি গড়ে উঠে?</a:t>
            </a:r>
          </a:p>
          <a:p>
            <a:pPr>
              <a:spcBef>
                <a:spcPts val="1200"/>
              </a:spcBef>
              <a:spcAft>
                <a:spcPts val="1200"/>
              </a:spcAft>
            </a:pPr>
            <a:r>
              <a:rPr lang="bn-IN" sz="2800" dirty="0" smtClean="0"/>
              <a:t>৩। প্রাচীনকালে কিসের উপর ভিত্তি করে</a:t>
            </a:r>
          </a:p>
          <a:p>
            <a:pPr>
              <a:spcBef>
                <a:spcPts val="1200"/>
              </a:spcBef>
              <a:spcAft>
                <a:spcPts val="1200"/>
              </a:spcAft>
            </a:pPr>
            <a:r>
              <a:rPr lang="bn-IN" sz="2800" dirty="0"/>
              <a:t> </a:t>
            </a:r>
            <a:r>
              <a:rPr lang="bn-IN" sz="2800" dirty="0" smtClean="0"/>
              <a:t>    বসতি গড়ে উঠেছে ? </a:t>
            </a:r>
            <a:endParaRPr lang="en-US" sz="2800" dirty="0"/>
          </a:p>
        </p:txBody>
      </p:sp>
    </p:spTree>
    <p:extLst>
      <p:ext uri="{BB962C8B-B14F-4D97-AF65-F5344CB8AC3E}">
        <p14:creationId xmlns:p14="http://schemas.microsoft.com/office/powerpoint/2010/main" val="306282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421445" y="988972"/>
            <a:ext cx="7880685" cy="4535905"/>
          </a:xfrm>
          <a:prstGeom prst="rect">
            <a:avLst/>
          </a:prstGeom>
          <a:ln w="7620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01221" y="1161826"/>
            <a:ext cx="2847838" cy="851654"/>
          </a:xfrm>
          <a:prstGeom prst="rect">
            <a:avLst/>
          </a:prstGeom>
          <a:ln w="88900" cap="sq" cmpd="thickThin">
            <a:solidFill>
              <a:srgbClr val="000000"/>
            </a:solidFill>
            <a:prstDash val="solid"/>
            <a:miter lim="800000"/>
          </a:ln>
          <a:effectLst>
            <a:innerShdw blurRad="76200">
              <a:srgbClr val="000000"/>
            </a:innerShdw>
          </a:effectLst>
        </p:spPr>
      </p:pic>
      <p:grpSp>
        <p:nvGrpSpPr>
          <p:cNvPr id="4" name="Group 3"/>
          <p:cNvGrpSpPr/>
          <p:nvPr/>
        </p:nvGrpSpPr>
        <p:grpSpPr>
          <a:xfrm>
            <a:off x="7784327" y="1161826"/>
            <a:ext cx="2323404" cy="1909782"/>
            <a:chOff x="3352800" y="762000"/>
            <a:chExt cx="3581400" cy="3017520"/>
          </a:xfrm>
        </p:grpSpPr>
        <p:pic>
          <p:nvPicPr>
            <p:cNvPr id="5" name="Picture 4" descr="home-icon.jpg"/>
            <p:cNvPicPr>
              <a:picLocks noChangeAspect="1"/>
            </p:cNvPicPr>
            <p:nvPr/>
          </p:nvPicPr>
          <p:blipFill>
            <a:blip r:embed="rId3">
              <a:biLevel thresh="50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352800" y="762000"/>
              <a:ext cx="3581400" cy="2865120"/>
            </a:xfrm>
            <a:prstGeom prst="ellipse">
              <a:avLst/>
            </a:prstGeom>
            <a:ln w="34925">
              <a:solidFill>
                <a:schemeClr val="tx1"/>
              </a:solidFill>
            </a:ln>
            <a:effectLst>
              <a:softEdge rad="112500"/>
            </a:effectLst>
          </p:spPr>
        </p:pic>
        <p:sp>
          <p:nvSpPr>
            <p:cNvPr id="6" name="Oval 5"/>
            <p:cNvSpPr/>
            <p:nvPr/>
          </p:nvSpPr>
          <p:spPr>
            <a:xfrm>
              <a:off x="3581400" y="762000"/>
              <a:ext cx="3352800" cy="301752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2646219" y="3445216"/>
            <a:ext cx="7475367" cy="1323439"/>
          </a:xfrm>
          <a:prstGeom prst="rect">
            <a:avLst/>
          </a:prstGeom>
          <a:solidFill>
            <a:schemeClr val="accent6">
              <a:lumMod val="20000"/>
              <a:lumOff val="80000"/>
            </a:schemeClr>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solidFill>
                    <a:srgbClr val="7030A0"/>
                  </a:solidFill>
                </a:ln>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১। প্রাচীনকালে নদীরতীরে জনবসতি গড়ে</a:t>
            </a:r>
          </a:p>
          <a:p>
            <a:r>
              <a:rPr lang="bn-IN" sz="4000" b="1" spc="50" dirty="0">
                <a:ln w="11430">
                  <a:solidFill>
                    <a:srgbClr val="7030A0"/>
                  </a:solidFill>
                </a:ln>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bn-IN" sz="4000" b="1" spc="50" dirty="0" smtClean="0">
                <a:ln w="11430">
                  <a:solidFill>
                    <a:srgbClr val="7030A0"/>
                  </a:solidFill>
                </a:ln>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উঠেছিল কেন? </a:t>
            </a:r>
            <a:endParaRPr lang="en-US" sz="3600" b="1" spc="50" dirty="0">
              <a:ln w="11430">
                <a:solidFill>
                  <a:srgbClr val="7030A0"/>
                </a:solidFill>
              </a:ln>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01624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anim calcmode="lin" valueType="num">
                                      <p:cBhvr>
                                        <p:cTn id="2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horzBrick">
          <a:fgClr>
            <a:schemeClr val="tx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354"/>
          </a:xfrm>
          <a:prstGeom prst="rect">
            <a:avLst/>
          </a:prstGeom>
        </p:spPr>
      </p:pic>
      <p:sp>
        <p:nvSpPr>
          <p:cNvPr id="5" name="TextBox 4"/>
          <p:cNvSpPr txBox="1"/>
          <p:nvPr/>
        </p:nvSpPr>
        <p:spPr>
          <a:xfrm>
            <a:off x="3657597" y="4812399"/>
            <a:ext cx="5500255" cy="1200329"/>
          </a:xfrm>
          <a:prstGeom prst="rect">
            <a:avLst/>
          </a:prstGeom>
          <a:ln w="76200">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600" dirty="0" smtClean="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এসো ২০২০ সাল মুজিব বর্ষে বঙ্গবন্ধুর সোনার বাংলা গড়ার দৃপ্ত শপথ নেই</a:t>
            </a:r>
            <a:endParaRPr lang="en-US" sz="3600"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6" name="TextBox 5"/>
          <p:cNvSpPr txBox="1"/>
          <p:nvPr/>
        </p:nvSpPr>
        <p:spPr>
          <a:xfrm>
            <a:off x="3657597" y="4812398"/>
            <a:ext cx="5695406" cy="1200329"/>
          </a:xfrm>
          <a:prstGeom prst="rect">
            <a:avLst/>
          </a:prstGeom>
          <a:solidFill>
            <a:schemeClr val="tx1"/>
          </a:solidFill>
          <a:ln w="57150">
            <a:solidFill>
              <a:srgbClr val="002060"/>
            </a:solidFill>
          </a:ln>
        </p:spPr>
        <p:txBody>
          <a:bodyPr wrap="square" rtlCol="0">
            <a:spAutoFit/>
          </a:bodyPr>
          <a:lstStyle/>
          <a:p>
            <a:pPr algn="ctr"/>
            <a:r>
              <a:rPr lang="bn-BD" sz="7200" dirty="0" smtClean="0">
                <a:solidFill>
                  <a:schemeClr val="bg1"/>
                </a:solidFill>
                <a:latin typeface="NikoshBAN" pitchFamily="2" charset="0"/>
                <a:cs typeface="NikoshBAN" pitchFamily="2" charset="0"/>
              </a:rPr>
              <a:t>আল্লাহ হাফেজ</a:t>
            </a:r>
            <a:endParaRPr lang="en-US" sz="72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09086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17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3"/>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r="2684" b="14461"/>
          <a:stretch/>
        </p:blipFill>
        <p:spPr>
          <a:xfrm>
            <a:off x="1735901" y="1055076"/>
            <a:ext cx="2464720" cy="2166425"/>
          </a:xfrm>
          <a:prstGeom prst="ellipse">
            <a:avLst/>
          </a:prstGeom>
          <a:ln>
            <a:noFill/>
          </a:ln>
          <a:effectLst>
            <a:softEdge rad="112500"/>
          </a:effectLst>
        </p:spPr>
      </p:pic>
      <p:sp>
        <p:nvSpPr>
          <p:cNvPr id="5" name="Rounded Rectangle 4"/>
          <p:cNvSpPr/>
          <p:nvPr/>
        </p:nvSpPr>
        <p:spPr>
          <a:xfrm>
            <a:off x="594313" y="3221501"/>
            <a:ext cx="4693013" cy="284167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400"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আবদুল</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বাসেত</a:t>
            </a:r>
            <a:endParaRPr lang="en-US" sz="4000" b="1" dirty="0" smtClean="0">
              <a:latin typeface="NikoshBAN" panose="02000000000000000000" pitchFamily="2" charset="0"/>
              <a:cs typeface="NikoshBAN" panose="02000000000000000000" pitchFamily="2" charset="0"/>
            </a:endParaRPr>
          </a:p>
          <a:p>
            <a:pPr algn="ctr"/>
            <a:r>
              <a:rPr lang="en-US" sz="2400" dirty="0" err="1" smtClean="0">
                <a:latin typeface="NikoshBAN" panose="02000000000000000000" pitchFamily="2" charset="0"/>
                <a:cs typeface="NikoshBAN" panose="02000000000000000000" pitchFamily="2" charset="0"/>
              </a:rPr>
              <a:t>সহ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শিক্ষক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আই.সি.টি</a:t>
            </a:r>
            <a:r>
              <a:rPr lang="en-US" sz="2400" dirty="0" smtClean="0">
                <a:latin typeface="NikoshBAN" panose="02000000000000000000" pitchFamily="2" charset="0"/>
                <a:cs typeface="NikoshBAN" panose="02000000000000000000" pitchFamily="2" charset="0"/>
              </a:rPr>
              <a:t>)</a:t>
            </a:r>
          </a:p>
          <a:p>
            <a:pPr algn="ctr"/>
            <a:r>
              <a:rPr lang="en-US" sz="2400" dirty="0" err="1" smtClean="0">
                <a:latin typeface="NikoshBAN" panose="02000000000000000000" pitchFamily="2" charset="0"/>
                <a:cs typeface="NikoshBAN" panose="02000000000000000000" pitchFamily="2" charset="0"/>
              </a:rPr>
              <a:t>সাতমোড়া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উচ্চ</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বিদ্যালয়</a:t>
            </a:r>
            <a:endParaRPr lang="en-US" sz="2400" dirty="0" smtClean="0">
              <a:latin typeface="NikoshBAN" panose="02000000000000000000" pitchFamily="2" charset="0"/>
              <a:cs typeface="NikoshBAN" panose="02000000000000000000" pitchFamily="2" charset="0"/>
            </a:endParaRPr>
          </a:p>
          <a:p>
            <a:pPr algn="ctr"/>
            <a:r>
              <a:rPr lang="en-US" sz="2400" dirty="0" err="1" smtClean="0">
                <a:latin typeface="NikoshBAN" panose="02000000000000000000" pitchFamily="2" charset="0"/>
                <a:cs typeface="NikoshBAN" panose="02000000000000000000" pitchFamily="2" charset="0"/>
              </a:rPr>
              <a:t>সেলঃ</a:t>
            </a:r>
            <a:r>
              <a:rPr lang="en-US" sz="2400" dirty="0" smtClean="0">
                <a:latin typeface="NikoshBAN" panose="02000000000000000000" pitchFamily="2" charset="0"/>
                <a:cs typeface="NikoshBAN" panose="02000000000000000000" pitchFamily="2" charset="0"/>
              </a:rPr>
              <a:t> ০১৭১০৯৯৮৩৩৩</a:t>
            </a:r>
          </a:p>
          <a:p>
            <a:pPr algn="ctr"/>
            <a:r>
              <a:rPr lang="en-US" sz="2400" dirty="0" smtClean="0">
                <a:latin typeface="NikoshBAN" panose="02000000000000000000" pitchFamily="2" charset="0"/>
                <a:cs typeface="NikoshBAN" panose="02000000000000000000" pitchFamily="2" charset="0"/>
              </a:rPr>
              <a:t>ইমেইলঃshsab</a:t>
            </a:r>
            <a:r>
              <a:rPr lang="en-US" sz="2400" dirty="0" smtClean="0">
                <a:latin typeface="Adobe Garamond Pro" panose="02020502060506020403" pitchFamily="18" charset="0"/>
                <a:cs typeface="NikoshBAN" panose="02000000000000000000" pitchFamily="2" charset="0"/>
              </a:rPr>
              <a:t>1972</a:t>
            </a:r>
            <a:r>
              <a:rPr lang="en-US" sz="2400" dirty="0" smtClean="0">
                <a:latin typeface="NikoshBAN" panose="02000000000000000000" pitchFamily="2" charset="0"/>
                <a:cs typeface="NikoshBAN" panose="02000000000000000000" pitchFamily="2" charset="0"/>
              </a:rPr>
              <a:t>@gmail.com</a:t>
            </a:r>
            <a:endParaRPr lang="en-US" sz="2400" dirty="0">
              <a:latin typeface="NikoshBAN" panose="02000000000000000000" pitchFamily="2" charset="0"/>
              <a:cs typeface="NikoshBAN" panose="02000000000000000000" pitchFamily="2" charset="0"/>
            </a:endParaRPr>
          </a:p>
        </p:txBody>
      </p:sp>
      <p:sp>
        <p:nvSpPr>
          <p:cNvPr id="6" name="Flowchart: Alternate Process 5"/>
          <p:cNvSpPr/>
          <p:nvPr/>
        </p:nvSpPr>
        <p:spPr>
          <a:xfrm>
            <a:off x="5956232" y="2152357"/>
            <a:ext cx="4951827" cy="3910818"/>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a:solidFill>
                  <a:srgbClr val="C00000"/>
                </a:solidFill>
                <a:latin typeface="NikoshBAN" panose="02000000000000000000" pitchFamily="2" charset="0"/>
                <a:cs typeface="NikoshBAN" panose="02000000000000000000" pitchFamily="2" charset="0"/>
              </a:rPr>
              <a:t>বিষয়</a:t>
            </a:r>
            <a:r>
              <a:rPr lang="en-US" sz="3200" dirty="0">
                <a:solidFill>
                  <a:srgbClr val="C00000"/>
                </a:solidFill>
                <a:latin typeface="NikoshBAN" panose="02000000000000000000" pitchFamily="2" charset="0"/>
                <a:cs typeface="NikoshBAN" panose="02000000000000000000" pitchFamily="2" charset="0"/>
              </a:rPr>
              <a:t>:</a:t>
            </a:r>
            <a:r>
              <a:rPr lang="bn-IN" sz="3200" dirty="0">
                <a:solidFill>
                  <a:srgbClr val="C00000"/>
                </a:solidFill>
                <a:latin typeface="NikoshBAN" panose="02000000000000000000" pitchFamily="2" charset="0"/>
                <a:cs typeface="NikoshBAN" panose="02000000000000000000" pitchFamily="2" charset="0"/>
              </a:rPr>
              <a:t> </a:t>
            </a:r>
            <a:r>
              <a:rPr lang="bn-IN" sz="3200" dirty="0" smtClean="0">
                <a:solidFill>
                  <a:srgbClr val="C00000"/>
                </a:solidFill>
                <a:latin typeface="NikoshBAN" panose="02000000000000000000" pitchFamily="2" charset="0"/>
                <a:cs typeface="NikoshBAN" panose="02000000000000000000" pitchFamily="2" charset="0"/>
              </a:rPr>
              <a:t>ভুগোল ও  পরিবেশ   </a:t>
            </a:r>
            <a:endParaRPr lang="bn-IN" sz="3200" dirty="0">
              <a:solidFill>
                <a:srgbClr val="C00000"/>
              </a:solidFill>
              <a:latin typeface="NikoshBAN" panose="02000000000000000000" pitchFamily="2" charset="0"/>
              <a:cs typeface="NikoshBAN" panose="02000000000000000000" pitchFamily="2" charset="0"/>
            </a:endParaRPr>
          </a:p>
          <a:p>
            <a:pPr algn="ctr"/>
            <a:r>
              <a:rPr lang="bn-IN" sz="3200" dirty="0" smtClean="0">
                <a:solidFill>
                  <a:srgbClr val="C00000"/>
                </a:solidFill>
                <a:latin typeface="NikoshBAN" panose="02000000000000000000" pitchFamily="2" charset="0"/>
                <a:cs typeface="NikoshBAN" panose="02000000000000000000" pitchFamily="2" charset="0"/>
              </a:rPr>
              <a:t>শ্রেণিঃ নবম-দশম</a:t>
            </a:r>
            <a:endParaRPr lang="en-US" sz="3200" dirty="0">
              <a:solidFill>
                <a:srgbClr val="C00000"/>
              </a:solidFill>
              <a:latin typeface="NikoshBAN" panose="02000000000000000000" pitchFamily="2" charset="0"/>
              <a:cs typeface="NikoshBAN" panose="02000000000000000000" pitchFamily="2" charset="0"/>
            </a:endParaRPr>
          </a:p>
          <a:p>
            <a:pPr algn="ctr"/>
            <a:r>
              <a:rPr lang="en-US" sz="3200" dirty="0" err="1" smtClean="0">
                <a:solidFill>
                  <a:srgbClr val="C00000"/>
                </a:solidFill>
                <a:latin typeface="NikoshBAN" panose="02000000000000000000" pitchFamily="2" charset="0"/>
                <a:cs typeface="NikoshBAN" panose="02000000000000000000" pitchFamily="2" charset="0"/>
              </a:rPr>
              <a:t>অধ্যায়</a:t>
            </a:r>
            <a:r>
              <a:rPr lang="bn-IN" sz="3200" dirty="0" smtClean="0">
                <a:solidFill>
                  <a:srgbClr val="C00000"/>
                </a:solidFill>
                <a:latin typeface="NikoshBAN" panose="02000000000000000000" pitchFamily="2" charset="0"/>
                <a:cs typeface="NikoshBAN" panose="02000000000000000000" pitchFamily="2" charset="0"/>
              </a:rPr>
              <a:t>ঃ অষ্টম</a:t>
            </a:r>
            <a:endParaRPr lang="bn-IN" sz="3200" dirty="0">
              <a:solidFill>
                <a:srgbClr val="C00000"/>
              </a:solidFill>
              <a:latin typeface="NikoshBAN" panose="02000000000000000000" pitchFamily="2" charset="0"/>
              <a:cs typeface="NikoshBAN" panose="02000000000000000000" pitchFamily="2" charset="0"/>
            </a:endParaRPr>
          </a:p>
          <a:p>
            <a:pPr algn="ctr"/>
            <a:r>
              <a:rPr lang="bn-IN" sz="3200" dirty="0">
                <a:solidFill>
                  <a:srgbClr val="C00000"/>
                </a:solidFill>
                <a:latin typeface="NikoshBAN" panose="02000000000000000000" pitchFamily="2" charset="0"/>
                <a:cs typeface="NikoshBAN" panose="02000000000000000000" pitchFamily="2" charset="0"/>
              </a:rPr>
              <a:t>সময়ঃ ৫০ </a:t>
            </a:r>
            <a:r>
              <a:rPr lang="bn-IN" sz="3200" dirty="0" smtClean="0">
                <a:solidFill>
                  <a:srgbClr val="C00000"/>
                </a:solidFill>
                <a:latin typeface="NikoshBAN" panose="02000000000000000000" pitchFamily="2" charset="0"/>
                <a:cs typeface="NikoshBAN" panose="02000000000000000000" pitchFamily="2" charset="0"/>
              </a:rPr>
              <a:t>মিনিট।</a:t>
            </a:r>
          </a:p>
          <a:p>
            <a:pPr algn="ctr"/>
            <a:r>
              <a:rPr lang="bn-IN" sz="3200" dirty="0" smtClean="0">
                <a:solidFill>
                  <a:srgbClr val="C00000"/>
                </a:solidFill>
                <a:latin typeface="NikoshBAN" panose="02000000000000000000" pitchFamily="2" charset="0"/>
                <a:cs typeface="NikoshBAN" panose="02000000000000000000" pitchFamily="2" charset="0"/>
              </a:rPr>
              <a:t>তারিখঃ</a:t>
            </a:r>
            <a:r>
              <a:rPr lang="en-US" sz="3200" dirty="0" smtClean="0">
                <a:solidFill>
                  <a:srgbClr val="C00000"/>
                </a:solidFill>
                <a:latin typeface="NikoshBAN" panose="02000000000000000000" pitchFamily="2" charset="0"/>
                <a:cs typeface="NikoshBAN" panose="02000000000000000000" pitchFamily="2" charset="0"/>
              </a:rPr>
              <a:t> 30</a:t>
            </a:r>
            <a:r>
              <a:rPr lang="bn-IN" sz="3200" dirty="0" smtClean="0">
                <a:solidFill>
                  <a:srgbClr val="C00000"/>
                </a:solidFill>
                <a:latin typeface="NikoshBAN" panose="02000000000000000000" pitchFamily="2" charset="0"/>
                <a:cs typeface="NikoshBAN" panose="02000000000000000000" pitchFamily="2" charset="0"/>
              </a:rPr>
              <a:t>/৬/২০২০</a:t>
            </a:r>
            <a:endParaRPr lang="en-US" dirty="0">
              <a:solidFill>
                <a:srgbClr val="C00000"/>
              </a:solidFill>
              <a:latin typeface="NikoshBAN" panose="02000000000000000000" pitchFamily="2" charset="0"/>
              <a:cs typeface="NikoshBAN" panose="02000000000000000000" pitchFamily="2" charset="0"/>
            </a:endParaRPr>
          </a:p>
        </p:txBody>
      </p:sp>
      <p:sp>
        <p:nvSpPr>
          <p:cNvPr id="7" name="Rounded Rectangle 6"/>
          <p:cNvSpPr/>
          <p:nvPr/>
        </p:nvSpPr>
        <p:spPr>
          <a:xfrm>
            <a:off x="5463863" y="271883"/>
            <a:ext cx="2443829" cy="783193"/>
          </a:xfrm>
          <a:prstGeom prst="roundRect">
            <a:avLst/>
          </a:prstGeom>
        </p:spPr>
        <p:style>
          <a:lnRef idx="0">
            <a:scrgbClr r="0" g="0" b="0"/>
          </a:lnRef>
          <a:fillRef idx="1003">
            <a:schemeClr val="lt2"/>
          </a:fillRef>
          <a:effectRef idx="0">
            <a:scrgbClr r="0" g="0" b="0"/>
          </a:effectRef>
          <a:fontRef idx="major"/>
        </p:style>
        <p:txBody>
          <a:bodyPr wrap="square" lIns="91440" tIns="45720" rIns="91440" bIns="45720">
            <a:spAutoFit/>
          </a:bodyPr>
          <a:lstStyle/>
          <a:p>
            <a:pPr algn="ctr"/>
            <a:r>
              <a:rPr lang="en-US" sz="4000" b="1" cap="none" spc="50" dirty="0" err="1" smtClean="0">
                <a:ln w="0">
                  <a:solidFill>
                    <a:srgbClr val="002060"/>
                  </a:solidFill>
                </a:ln>
                <a:solidFill>
                  <a:srgbClr val="FFC000"/>
                </a:solidFill>
                <a:effectLst>
                  <a:innerShdw blurRad="63500" dist="50800" dir="13500000">
                    <a:srgbClr val="000000">
                      <a:alpha val="50000"/>
                    </a:srgbClr>
                  </a:innerShdw>
                </a:effectLst>
              </a:rPr>
              <a:t>পরিচিতি</a:t>
            </a:r>
            <a:endParaRPr lang="en-US" sz="4000" b="1" cap="none" spc="50" dirty="0">
              <a:ln w="0">
                <a:solidFill>
                  <a:srgbClr val="002060"/>
                </a:solidFill>
              </a:ln>
              <a:solidFill>
                <a:srgbClr val="FFC00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2696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6">
                                            <p:bg/>
                                          </p:spTgt>
                                        </p:tgtEl>
                                        <p:attrNameLst>
                                          <p:attrName>style.visibility</p:attrName>
                                        </p:attrNameLst>
                                      </p:cBhvr>
                                      <p:to>
                                        <p:strVal val="visible"/>
                                      </p:to>
                                    </p:set>
                                    <p:animEffect transition="in" filter="wedge">
                                      <p:cBhvr>
                                        <p:cTn id="26" dur="2000"/>
                                        <p:tgtEl>
                                          <p:spTgt spid="6">
                                            <p:bg/>
                                          </p:spTgt>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edge">
                                      <p:cBhvr>
                                        <p:cTn id="29" dur="2000"/>
                                        <p:tgtEl>
                                          <p:spTgt spid="6">
                                            <p:txEl>
                                              <p:pRg st="0" end="0"/>
                                            </p:txEl>
                                          </p:spTgt>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edge">
                                      <p:cBhvr>
                                        <p:cTn id="32" dur="2000"/>
                                        <p:tgtEl>
                                          <p:spTgt spid="6">
                                            <p:txEl>
                                              <p:pRg st="1" end="1"/>
                                            </p:txEl>
                                          </p:spTgt>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edge">
                                      <p:cBhvr>
                                        <p:cTn id="35" dur="2000"/>
                                        <p:tgtEl>
                                          <p:spTgt spid="6">
                                            <p:txEl>
                                              <p:pRg st="2" end="2"/>
                                            </p:txEl>
                                          </p:spTgt>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wedge">
                                      <p:cBhvr>
                                        <p:cTn id="38" dur="2000"/>
                                        <p:tgtEl>
                                          <p:spTgt spid="6">
                                            <p:txEl>
                                              <p:pRg st="3" end="3"/>
                                            </p:txEl>
                                          </p:spTgt>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wedge">
                                      <p:cBhvr>
                                        <p:cTn id="4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chemeClr val="accent4">
                <a:lumMod val="0"/>
                <a:lumOff val="100000"/>
              </a:schemeClr>
            </a:gs>
            <a:gs pos="59000">
              <a:schemeClr val="accent4">
                <a:lumMod val="0"/>
                <a:lumOff val="100000"/>
              </a:schemeClr>
            </a:gs>
            <a:gs pos="72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ounded Rectangle 5"/>
          <p:cNvSpPr/>
          <p:nvPr/>
        </p:nvSpPr>
        <p:spPr>
          <a:xfrm>
            <a:off x="1376795" y="255444"/>
            <a:ext cx="9568295" cy="60760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Notched Right Arrow 6"/>
          <p:cNvSpPr/>
          <p:nvPr/>
        </p:nvSpPr>
        <p:spPr>
          <a:xfrm>
            <a:off x="2443878" y="635579"/>
            <a:ext cx="3832231" cy="1323974"/>
          </a:xfrm>
          <a:prstGeom prst="notch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dirty="0" smtClean="0">
                <a:latin typeface="NikoshBAN" panose="02000000000000000000" pitchFamily="2" charset="0"/>
                <a:cs typeface="NikoshBAN" panose="02000000000000000000" pitchFamily="2" charset="0"/>
              </a:rPr>
              <a:t>এসো কিছু ছবি দেখি</a:t>
            </a:r>
            <a:endParaRPr lang="en-US" sz="36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9621" y="2224710"/>
            <a:ext cx="4752975" cy="26480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155" y="2235534"/>
            <a:ext cx="4752975" cy="2648086"/>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34689" y="2150380"/>
            <a:ext cx="4752975" cy="2657475"/>
          </a:xfrm>
          <a:prstGeom prst="rect">
            <a:avLst/>
          </a:prstGeom>
        </p:spPr>
      </p:pic>
      <p:sp>
        <p:nvSpPr>
          <p:cNvPr id="10" name="Bevel 9"/>
          <p:cNvSpPr/>
          <p:nvPr/>
        </p:nvSpPr>
        <p:spPr>
          <a:xfrm>
            <a:off x="3527241" y="4894443"/>
            <a:ext cx="5525443" cy="896021"/>
          </a:xfrm>
          <a:prstGeom prst="bevel">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এই</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ছবিতে</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আমরা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দেখতে</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পাচ্ছি</a:t>
            </a:r>
            <a:r>
              <a:rPr lang="en-US" sz="3600" b="1" dirty="0" smtClean="0">
                <a:solidFill>
                  <a:schemeClr val="tx1"/>
                </a:solidFill>
                <a:latin typeface="NikoshBAN" panose="02000000000000000000" pitchFamily="2" charset="0"/>
                <a:cs typeface="NikoshBAN" panose="02000000000000000000" pitchFamily="2" charset="0"/>
              </a:rPr>
              <a:t>?</a:t>
            </a:r>
            <a:endParaRPr lang="en-US" sz="2800" b="1" dirty="0">
              <a:solidFill>
                <a:schemeClr val="tx1"/>
              </a:solidFill>
              <a:latin typeface="NikoshBAN" panose="02000000000000000000" pitchFamily="2" charset="0"/>
              <a:cs typeface="NikoshBAN" panose="02000000000000000000" pitchFamily="2" charset="0"/>
            </a:endParaRPr>
          </a:p>
        </p:txBody>
      </p:sp>
      <p:sp>
        <p:nvSpPr>
          <p:cNvPr id="11" name="Bevel 10"/>
          <p:cNvSpPr/>
          <p:nvPr/>
        </p:nvSpPr>
        <p:spPr>
          <a:xfrm>
            <a:off x="3513386" y="4872796"/>
            <a:ext cx="5525443" cy="896021"/>
          </a:xfrm>
          <a:prstGeom prst="bevel">
            <a:avLst/>
          </a:prstGeom>
          <a:solidFill>
            <a:schemeClr val="accent6">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সমতল</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ভূমিতে</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প্রচুর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ফসল</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ফলেছে</a:t>
            </a:r>
            <a:r>
              <a:rPr lang="en-US" sz="3600" b="1" dirty="0" smtClean="0">
                <a:solidFill>
                  <a:schemeClr val="tx1"/>
                </a:solidFill>
                <a:latin typeface="NikoshBAN" panose="02000000000000000000" pitchFamily="2" charset="0"/>
                <a:cs typeface="NikoshBAN" panose="02000000000000000000" pitchFamily="2" charset="0"/>
              </a:rPr>
              <a:t>।</a:t>
            </a:r>
            <a:endParaRPr lang="en-US" sz="2800" b="1" dirty="0">
              <a:solidFill>
                <a:schemeClr val="tx1"/>
              </a:solidFill>
              <a:latin typeface="NikoshBAN" panose="02000000000000000000" pitchFamily="2" charset="0"/>
              <a:cs typeface="NikoshBAN" panose="02000000000000000000" pitchFamily="2" charset="0"/>
            </a:endParaRPr>
          </a:p>
        </p:txBody>
      </p:sp>
      <p:sp>
        <p:nvSpPr>
          <p:cNvPr id="13" name="Bevel 12"/>
          <p:cNvSpPr/>
          <p:nvPr/>
        </p:nvSpPr>
        <p:spPr>
          <a:xfrm>
            <a:off x="3527241" y="4851149"/>
            <a:ext cx="5525443" cy="896021"/>
          </a:xfrm>
          <a:prstGeom prst="bevel">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এই</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ছবিতে</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আমরা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দেখতে</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পাচ্ছি</a:t>
            </a:r>
            <a:r>
              <a:rPr lang="en-US" sz="3600" b="1" dirty="0" smtClean="0">
                <a:solidFill>
                  <a:schemeClr val="tx1"/>
                </a:solidFill>
                <a:latin typeface="NikoshBAN" panose="02000000000000000000" pitchFamily="2" charset="0"/>
                <a:cs typeface="NikoshBAN" panose="02000000000000000000" pitchFamily="2" charset="0"/>
              </a:rPr>
              <a:t>?</a:t>
            </a:r>
            <a:endParaRPr lang="en-US" sz="2800" b="1" dirty="0">
              <a:solidFill>
                <a:schemeClr val="tx1"/>
              </a:solidFill>
              <a:latin typeface="NikoshBAN" panose="02000000000000000000" pitchFamily="2" charset="0"/>
              <a:cs typeface="NikoshBAN" panose="02000000000000000000" pitchFamily="2" charset="0"/>
            </a:endParaRPr>
          </a:p>
        </p:txBody>
      </p:sp>
      <p:sp>
        <p:nvSpPr>
          <p:cNvPr id="14" name="Bevel 13"/>
          <p:cNvSpPr/>
          <p:nvPr/>
        </p:nvSpPr>
        <p:spPr>
          <a:xfrm>
            <a:off x="1674808" y="4813479"/>
            <a:ext cx="8972267" cy="1146139"/>
          </a:xfrm>
          <a:prstGeom prst="bevel">
            <a:avLst/>
          </a:prstGeom>
          <a:solidFill>
            <a:schemeClr val="accent6">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পাহাড়ী অ</a:t>
            </a:r>
            <a:r>
              <a:rPr lang="en-US" sz="3600" b="1" dirty="0" err="1" smtClean="0">
                <a:solidFill>
                  <a:schemeClr val="tx1"/>
                </a:solidFill>
                <a:latin typeface="NikoshBAN" panose="02000000000000000000" pitchFamily="2" charset="0"/>
                <a:cs typeface="NikoshBAN" panose="02000000000000000000" pitchFamily="2" charset="0"/>
              </a:rPr>
              <a:t>সমতল</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ভূমিতে</a:t>
            </a:r>
            <a:r>
              <a:rPr lang="en-US" sz="3600" b="1" dirty="0" smtClean="0">
                <a:solidFill>
                  <a:schemeClr val="tx1"/>
                </a:solidFill>
                <a:latin typeface="NikoshBAN" panose="02000000000000000000" pitchFamily="2" charset="0"/>
                <a:cs typeface="NikoshBAN" panose="02000000000000000000" pitchFamily="2" charset="0"/>
              </a:rPr>
              <a:t> </a:t>
            </a:r>
            <a:r>
              <a:rPr lang="bn-IN" sz="3600" b="1" dirty="0" smtClean="0">
                <a:solidFill>
                  <a:schemeClr val="tx1"/>
                </a:solidFill>
                <a:latin typeface="NikoshBAN" panose="02000000000000000000" pitchFamily="2" charset="0"/>
                <a:cs typeface="NikoshBAN" panose="02000000000000000000" pitchFamily="2" charset="0"/>
              </a:rPr>
              <a:t>একেকটা বাড়ী অনেক দূরে দূরে অবস্থিত </a:t>
            </a:r>
            <a:endParaRPr lang="en-US" sz="2800" b="1" dirty="0">
              <a:solidFill>
                <a:schemeClr val="tx1"/>
              </a:solidFill>
              <a:latin typeface="NikoshBAN" panose="02000000000000000000" pitchFamily="2" charset="0"/>
              <a:cs typeface="NikoshBAN" panose="02000000000000000000" pitchFamily="2" charset="0"/>
            </a:endParaRPr>
          </a:p>
        </p:txBody>
      </p:sp>
      <p:sp>
        <p:nvSpPr>
          <p:cNvPr id="15" name="Bevel 14"/>
          <p:cNvSpPr/>
          <p:nvPr/>
        </p:nvSpPr>
        <p:spPr>
          <a:xfrm>
            <a:off x="1674807" y="4854661"/>
            <a:ext cx="8972267" cy="1104957"/>
          </a:xfrm>
          <a:prstGeom prst="bevel">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smtClean="0">
                <a:solidFill>
                  <a:schemeClr val="tx1"/>
                </a:solidFill>
                <a:latin typeface="NikoshBAN" panose="02000000000000000000" pitchFamily="2" charset="0"/>
                <a:cs typeface="NikoshBAN" panose="02000000000000000000" pitchFamily="2" charset="0"/>
              </a:rPr>
              <a:t>এই</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ছবিতে</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আমরা</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কি</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দেখতে</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পাচ্ছি</a:t>
            </a:r>
            <a:r>
              <a:rPr lang="en-US" sz="4800" b="1" dirty="0" smtClean="0">
                <a:solidFill>
                  <a:schemeClr val="tx1"/>
                </a:solidFill>
                <a:latin typeface="NikoshBAN" panose="02000000000000000000" pitchFamily="2" charset="0"/>
                <a:cs typeface="NikoshBAN" panose="02000000000000000000" pitchFamily="2" charset="0"/>
              </a:rPr>
              <a:t>?</a:t>
            </a:r>
            <a:endParaRPr lang="en-US" sz="4000" b="1" dirty="0">
              <a:solidFill>
                <a:schemeClr val="tx1"/>
              </a:solidFill>
              <a:latin typeface="NikoshBAN" panose="02000000000000000000" pitchFamily="2" charset="0"/>
              <a:cs typeface="NikoshBAN" panose="02000000000000000000" pitchFamily="2" charset="0"/>
            </a:endParaRPr>
          </a:p>
        </p:txBody>
      </p:sp>
      <p:sp>
        <p:nvSpPr>
          <p:cNvPr id="16" name="Bevel 15"/>
          <p:cNvSpPr/>
          <p:nvPr/>
        </p:nvSpPr>
        <p:spPr>
          <a:xfrm>
            <a:off x="1674806" y="4834454"/>
            <a:ext cx="8972267" cy="1156963"/>
          </a:xfrm>
          <a:prstGeom prst="bevel">
            <a:avLst/>
          </a:prstGeom>
          <a:solidFill>
            <a:schemeClr val="accent6">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নদী তীরবর্তী </a:t>
            </a:r>
            <a:r>
              <a:rPr lang="en-US" sz="3600" b="1" dirty="0" err="1" smtClean="0">
                <a:solidFill>
                  <a:schemeClr val="tx1"/>
                </a:solidFill>
                <a:latin typeface="NikoshBAN" panose="02000000000000000000" pitchFamily="2" charset="0"/>
                <a:cs typeface="NikoshBAN" panose="02000000000000000000" pitchFamily="2" charset="0"/>
              </a:rPr>
              <a:t>সমতল</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ভূমিতে</a:t>
            </a:r>
            <a:r>
              <a:rPr lang="en-US" sz="3600" b="1" dirty="0" smtClean="0">
                <a:solidFill>
                  <a:schemeClr val="tx1"/>
                </a:solidFill>
                <a:latin typeface="NikoshBAN" panose="02000000000000000000" pitchFamily="2" charset="0"/>
                <a:cs typeface="NikoshBAN" panose="02000000000000000000" pitchFamily="2" charset="0"/>
              </a:rPr>
              <a:t> </a:t>
            </a:r>
            <a:r>
              <a:rPr lang="bn-IN" sz="3600" b="1" dirty="0" smtClean="0">
                <a:solidFill>
                  <a:schemeClr val="tx1"/>
                </a:solidFill>
                <a:latin typeface="NikoshBAN" panose="02000000000000000000" pitchFamily="2" charset="0"/>
                <a:cs typeface="NikoshBAN" panose="02000000000000000000" pitchFamily="2" charset="0"/>
              </a:rPr>
              <a:t>অনেক ফসল ফলে এবং যাতায়াত ও সুবিধা</a:t>
            </a:r>
            <a:endParaRPr lang="en-US" sz="2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710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out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out)">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ox(out)">
                                      <p:cBhvr>
                                        <p:cTn id="5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484910" y="595744"/>
            <a:ext cx="4738254" cy="52322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 pitchFamily="2" charset="0"/>
                <a:cs typeface="Nikosh" pitchFamily="2" charset="0"/>
              </a:rPr>
              <a:t>আজকের</a:t>
            </a: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 pitchFamily="2" charset="0"/>
                <a:cs typeface="Nikosh" pitchFamily="2" charset="0"/>
              </a:rPr>
              <a:t> </a:t>
            </a:r>
            <a:r>
              <a:rPr lang="en-US" sz="28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 pitchFamily="2" charset="0"/>
                <a:cs typeface="Nikosh" pitchFamily="2" charset="0"/>
              </a:rPr>
              <a:t>আলোচ্য</a:t>
            </a: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 pitchFamily="2" charset="0"/>
                <a:cs typeface="Nikosh" pitchFamily="2" charset="0"/>
              </a:rPr>
              <a:t> </a:t>
            </a:r>
            <a:r>
              <a:rPr lang="en-US" sz="28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 pitchFamily="2" charset="0"/>
                <a:cs typeface="Nikosh" pitchFamily="2" charset="0"/>
              </a:rPr>
              <a:t>বিষয়</a:t>
            </a:r>
            <a:r>
              <a:rPr lang="bn-IN"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 pitchFamily="2" charset="0"/>
                <a:cs typeface="Nikosh" pitchFamily="2" charset="0"/>
              </a:rPr>
              <a:t>--</a:t>
            </a:r>
            <a:endPar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 pitchFamily="2" charset="0"/>
              <a:cs typeface="Nikosh" pitchFamily="2" charset="0"/>
            </a:endParaRPr>
          </a:p>
        </p:txBody>
      </p:sp>
      <p:sp>
        <p:nvSpPr>
          <p:cNvPr id="4" name="TextBox 3"/>
          <p:cNvSpPr txBox="1"/>
          <p:nvPr/>
        </p:nvSpPr>
        <p:spPr>
          <a:xfrm>
            <a:off x="1565564" y="2415990"/>
            <a:ext cx="7883235" cy="1754326"/>
          </a:xfrm>
          <a:prstGeom prst="rect">
            <a:avLst/>
          </a:prstGeom>
          <a:solidFill>
            <a:srgbClr val="FFFF00"/>
          </a:solidFill>
        </p:spPr>
        <p:style>
          <a:lnRef idx="2">
            <a:schemeClr val="accent2"/>
          </a:lnRef>
          <a:fillRef idx="1001">
            <a:schemeClr val="lt2"/>
          </a:fillRef>
          <a:effectRef idx="0">
            <a:schemeClr val="accent2"/>
          </a:effectRef>
          <a:fontRef idx="minor">
            <a:schemeClr val="dk1"/>
          </a:fontRef>
        </p:style>
        <p:txBody>
          <a:bodyPr wrap="square" rtlCol="0">
            <a:spAutoFit/>
          </a:bodyPr>
          <a:lstStyle/>
          <a:p>
            <a:pPr algn="ctr"/>
            <a:r>
              <a:rPr lang="bn-IN" sz="4800" dirty="0" smtClean="0">
                <a:ln w="0">
                  <a:solidFill>
                    <a:srgbClr val="FFFF00"/>
                  </a:solidFill>
                </a:ln>
                <a:solidFill>
                  <a:srgbClr val="FF0000"/>
                </a:solidFill>
                <a:effectLst>
                  <a:outerShdw blurRad="38100" dist="19050" dir="2700000" algn="tl" rotWithShape="0">
                    <a:schemeClr val="dk1">
                      <a:alpha val="40000"/>
                    </a:schemeClr>
                  </a:outerShdw>
                </a:effectLst>
              </a:rPr>
              <a:t>মানব বসতি </a:t>
            </a:r>
          </a:p>
          <a:p>
            <a:r>
              <a:rPr lang="bn-IN" sz="6000" dirty="0" smtClean="0">
                <a:ln w="0"/>
                <a:solidFill>
                  <a:srgbClr val="0070C0"/>
                </a:solidFill>
                <a:effectLst>
                  <a:outerShdw blurRad="38100" dist="25400" dir="5400000" algn="ctr" rotWithShape="0">
                    <a:srgbClr val="6E747A">
                      <a:alpha val="43000"/>
                    </a:srgbClr>
                  </a:outerShdw>
                </a:effectLst>
              </a:rPr>
              <a:t>বসতি স্থাপনের নিয়ামক </a:t>
            </a:r>
          </a:p>
        </p:txBody>
      </p:sp>
    </p:spTree>
    <p:extLst>
      <p:ext uri="{BB962C8B-B14F-4D97-AF65-F5344CB8AC3E}">
        <p14:creationId xmlns:p14="http://schemas.microsoft.com/office/powerpoint/2010/main" val="236320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4">
                                            <p:bg/>
                                          </p:spTgt>
                                        </p:tgtEl>
                                        <p:attrNameLst>
                                          <p:attrName>style.visibility</p:attrName>
                                        </p:attrNameLst>
                                      </p:cBhvr>
                                      <p:to>
                                        <p:strVal val="visible"/>
                                      </p:to>
                                    </p:set>
                                    <p:animEffect transition="in" filter="wedge">
                                      <p:cBhvr>
                                        <p:cTn id="16" dur="2000"/>
                                        <p:tgtEl>
                                          <p:spTgt spid="4">
                                            <p:bg/>
                                          </p:spTgt>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edge">
                                      <p:cBhvr>
                                        <p:cTn id="19" dur="2000"/>
                                        <p:tgtEl>
                                          <p:spTgt spid="4">
                                            <p:txEl>
                                              <p:pRg st="0" end="0"/>
                                            </p:txEl>
                                          </p:spTgt>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edge">
                                      <p:cBhvr>
                                        <p:cTn id="2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ounded Rectangle 1"/>
          <p:cNvSpPr/>
          <p:nvPr/>
        </p:nvSpPr>
        <p:spPr>
          <a:xfrm>
            <a:off x="1900572" y="468110"/>
            <a:ext cx="8507989" cy="5807945"/>
          </a:xfrm>
          <a:prstGeom prst="roundRect">
            <a:avLst/>
          </a:prstGeom>
          <a:solidFill>
            <a:schemeClr val="accent4">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3" name="TextBox 2"/>
          <p:cNvSpPr txBox="1"/>
          <p:nvPr/>
        </p:nvSpPr>
        <p:spPr>
          <a:xfrm>
            <a:off x="2457727" y="1062219"/>
            <a:ext cx="3448147" cy="584775"/>
          </a:xfrm>
          <a:prstGeom prst="rect">
            <a:avLst/>
          </a:prstGeom>
          <a:solidFill>
            <a:schemeClr val="bg2"/>
          </a:solidFill>
        </p:spPr>
        <p:style>
          <a:lnRef idx="0">
            <a:schemeClr val="accent5"/>
          </a:lnRef>
          <a:fillRef idx="3">
            <a:schemeClr val="accent5"/>
          </a:fillRef>
          <a:effectRef idx="3">
            <a:schemeClr val="accent5"/>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 পাঠ শেষে শিক্ষার্থীরা--- </a:t>
            </a:r>
            <a:endPar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3171060" y="2048644"/>
            <a:ext cx="6469228"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Ø"/>
            </a:pPr>
            <a:r>
              <a:rPr lang="bn-IN" sz="36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bn-IN" sz="40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বসতি স্থাপনের নিয়ামক সমূহ সম্পর্কে জানতে পারবে।</a:t>
            </a:r>
            <a:endParaRPr lang="en-US" sz="40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5" name="TextBox 4"/>
          <p:cNvSpPr txBox="1"/>
          <p:nvPr/>
        </p:nvSpPr>
        <p:spPr>
          <a:xfrm>
            <a:off x="3101778" y="3773733"/>
            <a:ext cx="6748471" cy="1323439"/>
          </a:xfrm>
          <a:prstGeom prst="rect">
            <a:avLst/>
          </a:prstGeom>
          <a:solidFill>
            <a:schemeClr val="bg1"/>
          </a:solidFill>
        </p:spPr>
        <p:style>
          <a:lnRef idx="1">
            <a:schemeClr val="dk1"/>
          </a:lnRef>
          <a:fillRef idx="3">
            <a:schemeClr val="dk1"/>
          </a:fillRef>
          <a:effectRef idx="2">
            <a:schemeClr val="dk1"/>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Ø"/>
            </a:pPr>
            <a:r>
              <a:rPr lang="bn-IN" sz="4000" b="1" spc="50" dirty="0" smtClean="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বসতি স্থাপনের নিয়ামক সমূহ ব্যাখ্যা করতে পারবে।</a:t>
            </a:r>
            <a:endParaRPr lang="en-US" sz="4400" b="1" spc="50" dirty="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78594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 calcmode="lin" valueType="num">
                                      <p:cBhvr>
                                        <p:cTn id="3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6" y="1177635"/>
            <a:ext cx="4762500" cy="24765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492" y="1177635"/>
            <a:ext cx="4762500" cy="24765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141887" y="323558"/>
            <a:ext cx="6907237" cy="584775"/>
          </a:xfrm>
          <a:prstGeom prst="rect">
            <a:avLst/>
          </a:prstGeom>
          <a:solidFill>
            <a:srgbClr val="FFFF00"/>
          </a:solidFill>
        </p:spPr>
        <p:txBody>
          <a:bodyPr wrap="square" rtlCol="0">
            <a:spAutoFit/>
          </a:bodyPr>
          <a:lstStyle/>
          <a:p>
            <a:r>
              <a:rPr lang="bn-IN" sz="3200" dirty="0" smtClean="0"/>
              <a:t>মানব বসতির জন্য ভূপ্রকৃতির অবদান </a:t>
            </a:r>
            <a:endParaRPr lang="en-US" sz="3200" dirty="0"/>
          </a:p>
        </p:txBody>
      </p:sp>
      <p:sp>
        <p:nvSpPr>
          <p:cNvPr id="6" name="Flowchart: Alternate Process 5"/>
          <p:cNvSpPr/>
          <p:nvPr/>
        </p:nvSpPr>
        <p:spPr>
          <a:xfrm>
            <a:off x="295422" y="4023361"/>
            <a:ext cx="11000934" cy="2616590"/>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dirty="0" smtClean="0"/>
              <a:t>জনবসতি গড়ে ওঠার পেছনে  ভূপ্রকৃতি ব্যাপকভাবে প্রভাব বিস্তার করে। সমতল ভূমিতে কৃষি কাজ সহজে করা যায়, কিন্তু পাহাড়ী এলাকার ভূমি অসমতল হওয়ায় কৃষি কাজ করা তেমন সম্ভব হয় না। ফলে যাতায়াতের সুবিধার জন্য কৃষি জমির নিকটে জনবসতি তৈরি হয়। বাংলাদেশের পার্বত্য চট্টগ্রাম অঞ্চলে বসতির ঘনত্ব সমতল ভূমির  তুলনায় কম।</a:t>
            </a:r>
          </a:p>
        </p:txBody>
      </p:sp>
    </p:spTree>
    <p:extLst>
      <p:ext uri="{BB962C8B-B14F-4D97-AF65-F5344CB8AC3E}">
        <p14:creationId xmlns:p14="http://schemas.microsoft.com/office/powerpoint/2010/main" val="280037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690254" y="572939"/>
            <a:ext cx="8409709" cy="584775"/>
          </a:xfrm>
          <a:prstGeom prst="rect">
            <a:avLst/>
          </a:prstGeom>
          <a:solidFill>
            <a:srgbClr val="FFFF00"/>
          </a:solidFill>
        </p:spPr>
        <p:txBody>
          <a:bodyPr wrap="square" rtlCol="0">
            <a:spAutoFit/>
          </a:bodyPr>
          <a:lstStyle/>
          <a:p>
            <a:r>
              <a:rPr lang="bn-IN" sz="3200" dirty="0" smtClean="0"/>
              <a:t>মানব বসতির জন্য পানীয় জলের সহজ লভ্যতা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723" y="1316586"/>
            <a:ext cx="4374128" cy="259643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Flowchart: Alternate Process 4"/>
          <p:cNvSpPr/>
          <p:nvPr/>
        </p:nvSpPr>
        <p:spPr>
          <a:xfrm>
            <a:off x="1080651" y="4392330"/>
            <a:ext cx="10099965" cy="2147015"/>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400" dirty="0" smtClean="0"/>
              <a:t>জীবন ধারনের জন্য মানুষের প্রথম ও প্রধান চাহিদা হলো বিশুদ্ধ পানীয় জল। এজন্যই নির্দিষ্ট  জল প্রাপ্যতার স্থানে মানুষ বসতি গড়ে তুলে। মরুময় এবং উপময় অঞ্চলে ঝরনা অথবা প্রাকৃতিক কূপের চারদিকে মানুষ সংঘবদ্ধ হয়ে বসতি স্থাপন করে ।পানিয় জলের প্রাপ্যতার উপর নির্ভর করে গড়ে ওঠা এই সমস্ত বসতিকে আর্দ্র অঞ্চলের বসতি বলা হয়।</a:t>
            </a:r>
            <a:endParaRPr lang="en-US" sz="2400" dirty="0"/>
          </a:p>
        </p:txBody>
      </p:sp>
      <p:grpSp>
        <p:nvGrpSpPr>
          <p:cNvPr id="9" name="Group 8"/>
          <p:cNvGrpSpPr/>
          <p:nvPr/>
        </p:nvGrpSpPr>
        <p:grpSpPr>
          <a:xfrm>
            <a:off x="1080651" y="1316585"/>
            <a:ext cx="4374128" cy="2741010"/>
            <a:chOff x="1690256" y="826367"/>
            <a:chExt cx="4170218" cy="3085821"/>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r="9848" b="-164"/>
            <a:stretch/>
          </p:blipFill>
          <p:spPr>
            <a:xfrm>
              <a:off x="1690256" y="826367"/>
              <a:ext cx="4170218" cy="3085821"/>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nip Same Side Corner Rectangle 7"/>
            <p:cNvSpPr/>
            <p:nvPr/>
          </p:nvSpPr>
          <p:spPr>
            <a:xfrm>
              <a:off x="1925782" y="1130004"/>
              <a:ext cx="1579418" cy="449413"/>
            </a:xfrm>
            <a:prstGeom prst="snip2Same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896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752265" y="1068283"/>
            <a:ext cx="8783781" cy="4535905"/>
          </a:xfrm>
          <a:prstGeom prst="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4973881" y="1419049"/>
            <a:ext cx="2031060" cy="70788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একক কাজ</a:t>
            </a:r>
            <a:endParaRPr lang="en-US" sz="4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8713065" y="1188216"/>
            <a:ext cx="1594461"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400" b="1" dirty="0" smtClean="0">
                <a:ln w="11430"/>
                <a:effectLst>
                  <a:outerShdw blurRad="50800" dist="39000" dir="5460000" algn="tl">
                    <a:srgbClr val="000000">
                      <a:alpha val="38000"/>
                    </a:srgbClr>
                  </a:outerShdw>
                </a:effectLst>
                <a:latin typeface="NikoshBAN" pitchFamily="2" charset="0"/>
                <a:cs typeface="NikoshBAN" pitchFamily="2" charset="0"/>
              </a:rPr>
              <a:t>সময় – ৫ মিঃ</a:t>
            </a:r>
            <a:endParaRPr lang="en-US" sz="2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1995056" y="2393293"/>
            <a:ext cx="7481453"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Ø"/>
            </a:pPr>
            <a:r>
              <a:rPr lang="bn-IN" sz="4000" b="1" spc="50" dirty="0" smtClean="0">
                <a:ln w="11430">
                  <a:solidFill>
                    <a:srgbClr val="0070C0"/>
                  </a:solidFill>
                </a:ln>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পাঠ্যপুস্তকে আমরা কয়টি বসতি স্থাপনের নিয়ামক সম্পর্কে জানতে পারি? বসতি স্থাপনের নিয়ামক গুলোর নাম লিখ।</a:t>
            </a:r>
            <a:endParaRPr lang="en-US" sz="4400" b="1" spc="50" dirty="0">
              <a:ln w="11430">
                <a:solidFill>
                  <a:srgbClr val="0070C0"/>
                </a:solidFill>
              </a:ln>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92428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
                                        </p:tgtEl>
                                        <p:attrNameLst>
                                          <p:attrName>ppt_y</p:attrName>
                                        </p:attrNameLst>
                                      </p:cBhvr>
                                      <p:tavLst>
                                        <p:tav tm="0">
                                          <p:val>
                                            <p:strVal val="#ppt_y"/>
                                          </p:val>
                                        </p:tav>
                                        <p:tav tm="100000">
                                          <p:val>
                                            <p:strVal val="#ppt_y"/>
                                          </p:val>
                                        </p:tav>
                                      </p:tavLst>
                                    </p:anim>
                                    <p:anim calcmode="lin" valueType="num">
                                      <p:cBhvr>
                                        <p:cTn id="3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ounded Rectangle 1"/>
          <p:cNvSpPr/>
          <p:nvPr/>
        </p:nvSpPr>
        <p:spPr>
          <a:xfrm>
            <a:off x="2852430" y="126350"/>
            <a:ext cx="7301346" cy="1066800"/>
          </a:xfrm>
          <a:prstGeom prst="roundRe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4000" b="1" dirty="0">
                <a:latin typeface="NikoshBAN" panose="02000000000000000000" pitchFamily="2" charset="0"/>
                <a:cs typeface="NikoshBAN" panose="02000000000000000000" pitchFamily="2" charset="0"/>
              </a:rPr>
              <a:t>মানব বসতির জন্য </a:t>
            </a:r>
            <a:r>
              <a:rPr lang="en-US" sz="4000" b="1" dirty="0" err="1" smtClean="0">
                <a:latin typeface="NikoshBAN" panose="02000000000000000000" pitchFamily="2" charset="0"/>
                <a:cs typeface="NikoshBAN" panose="02000000000000000000" pitchFamily="2" charset="0"/>
              </a:rPr>
              <a:t>উর্বর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মাটির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ভূমিকা</a:t>
            </a:r>
            <a:endParaRPr lang="en-US" sz="32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231" y="1612575"/>
            <a:ext cx="4067644" cy="2172504"/>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81119" y="1608801"/>
            <a:ext cx="4164369" cy="218304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025159" y="4117592"/>
            <a:ext cx="8044698" cy="22097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400" dirty="0" smtClean="0"/>
              <a:t>মাটির উর্বরা শক্তির উপর নির্ভর করে বসতি স্থাপন করা হয়। উর্বর মাটিতে পুঞ্জিভূত জনবসতি গড়ে উঠে, কিন্তু মাটি অনুর্বর হলে বিক্ষিপ্ত জনবসতি গড়ে উঠে। মাটির প্রভাবে জার্মানি,পোল্যান্ড,নরওয়ে,সুইডেন প্রভৃতি দেশে বিক্ষিপ্ত জনবসতির সৃষ্টি হয়েছে।</a:t>
            </a:r>
            <a:endParaRPr lang="en-US" sz="2400" dirty="0"/>
          </a:p>
        </p:txBody>
      </p:sp>
      <p:sp>
        <p:nvSpPr>
          <p:cNvPr id="12" name="Rectangle 11"/>
          <p:cNvSpPr/>
          <p:nvPr/>
        </p:nvSpPr>
        <p:spPr>
          <a:xfrm>
            <a:off x="1481910" y="3919473"/>
            <a:ext cx="9406493" cy="1981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3" name="Rectangle 12"/>
          <p:cNvSpPr/>
          <p:nvPr/>
        </p:nvSpPr>
        <p:spPr>
          <a:xfrm flipV="1">
            <a:off x="1481910" y="6327368"/>
            <a:ext cx="9406493" cy="1995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46366" y="3791841"/>
            <a:ext cx="132275" cy="29694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086865" y="3737740"/>
            <a:ext cx="115267" cy="30641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6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522</Words>
  <Application>Microsoft Office PowerPoint</Application>
  <PresentationFormat>Widescreen</PresentationFormat>
  <Paragraphs>58</Paragraphs>
  <Slides>17</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Adobe Garamond Pro</vt:lpstr>
      <vt:lpstr>Arial</vt:lpstr>
      <vt:lpstr>Calibri</vt:lpstr>
      <vt:lpstr>Calibri Light</vt:lpstr>
      <vt:lpstr>Nikosh</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Knight Sani</dc:creator>
  <cp:lastModifiedBy>Asif Knight Sani</cp:lastModifiedBy>
  <cp:revision>107</cp:revision>
  <dcterms:created xsi:type="dcterms:W3CDTF">2020-06-29T04:17:51Z</dcterms:created>
  <dcterms:modified xsi:type="dcterms:W3CDTF">2020-06-30T15:23:13Z</dcterms:modified>
</cp:coreProperties>
</file>