
<file path=[Content_Types].xml><?xml version="1.0" encoding="utf-8"?>
<Types xmlns="http://schemas.openxmlformats.org/package/2006/content-types">
  <Default Extension="mp3" ContentType="audio/m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83" r:id="rId11"/>
    <p:sldId id="264" r:id="rId12"/>
    <p:sldId id="265" r:id="rId13"/>
    <p:sldId id="286" r:id="rId14"/>
    <p:sldId id="284" r:id="rId15"/>
    <p:sldId id="267" r:id="rId16"/>
    <p:sldId id="278" r:id="rId17"/>
    <p:sldId id="266" r:id="rId18"/>
    <p:sldId id="279" r:id="rId19"/>
    <p:sldId id="268" r:id="rId20"/>
    <p:sldId id="269" r:id="rId21"/>
    <p:sldId id="280" r:id="rId22"/>
    <p:sldId id="281" r:id="rId23"/>
    <p:sldId id="272" r:id="rId24"/>
    <p:sldId id="273" r:id="rId25"/>
    <p:sldId id="271" r:id="rId26"/>
    <p:sldId id="274" r:id="rId27"/>
    <p:sldId id="276" r:id="rId28"/>
    <p:sldId id="275" r:id="rId29"/>
    <p:sldId id="270" r:id="rId30"/>
    <p:sldId id="282" r:id="rId31"/>
    <p:sldId id="27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55" autoAdjust="0"/>
  </p:normalViewPr>
  <p:slideViewPr>
    <p:cSldViewPr snapToGrid="0">
      <p:cViewPr varScale="1">
        <p:scale>
          <a:sx n="64" d="100"/>
          <a:sy n="64" d="100"/>
        </p:scale>
        <p:origin x="7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EE6E-19FF-429D-A5C7-2BB32A936F32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BD03-F62F-4257-BC3F-657BF876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7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EE6E-19FF-429D-A5C7-2BB32A936F32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BD03-F62F-4257-BC3F-657BF876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0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EE6E-19FF-429D-A5C7-2BB32A936F32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BD03-F62F-4257-BC3F-657BF876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2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EE6E-19FF-429D-A5C7-2BB32A936F32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BD03-F62F-4257-BC3F-657BF876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6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EE6E-19FF-429D-A5C7-2BB32A936F32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BD03-F62F-4257-BC3F-657BF876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0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EE6E-19FF-429D-A5C7-2BB32A936F32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BD03-F62F-4257-BC3F-657BF876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0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EE6E-19FF-429D-A5C7-2BB32A936F32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BD03-F62F-4257-BC3F-657BF876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2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EE6E-19FF-429D-A5C7-2BB32A936F32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BD03-F62F-4257-BC3F-657BF876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1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EE6E-19FF-429D-A5C7-2BB32A936F32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BD03-F62F-4257-BC3F-657BF876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3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EE6E-19FF-429D-A5C7-2BB32A936F32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BD03-F62F-4257-BC3F-657BF876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5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EE6E-19FF-429D-A5C7-2BB32A936F32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BD03-F62F-4257-BC3F-657BF876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7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DEE6E-19FF-429D-A5C7-2BB32A936F32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FBD03-F62F-4257-BC3F-657BF876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95" y="206477"/>
            <a:ext cx="9596282" cy="650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936" y="5338161"/>
            <a:ext cx="1140160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She knows that it’s a nice day because she puts her hand on the glass of the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window.It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is very warm.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341" t="16820" r="22571" b="5711"/>
          <a:stretch/>
        </p:blipFill>
        <p:spPr>
          <a:xfrm>
            <a:off x="3866283" y="206477"/>
            <a:ext cx="4482912" cy="490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9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936" y="5338161"/>
            <a:ext cx="1140160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She opens the window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and the singing of the birds fills the room.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7143"/>
          <a:stretch/>
        </p:blipFill>
        <p:spPr>
          <a:xfrm>
            <a:off x="5790759" y="253062"/>
            <a:ext cx="5929295" cy="4458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857" t="13387" r="7971" b="10059"/>
          <a:stretch/>
        </p:blipFill>
        <p:spPr>
          <a:xfrm>
            <a:off x="1160206" y="253062"/>
            <a:ext cx="3903406" cy="47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4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064" t="4422" r="1174" b="5505"/>
          <a:stretch/>
        </p:blipFill>
        <p:spPr>
          <a:xfrm flipH="1">
            <a:off x="8465572" y="397462"/>
            <a:ext cx="2723537" cy="4612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4112" y="5392201"/>
            <a:ext cx="1163359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She can smell the flowers outside her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room.They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smell sweet and fresh.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29" y="324464"/>
            <a:ext cx="6469401" cy="4758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59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65" y="404043"/>
            <a:ext cx="9110809" cy="4079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7573" y="5253053"/>
            <a:ext cx="1163359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After Maria gets dressed and has her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breakfast,she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puts her books in her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bag.She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is ready for school.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009" y="5583968"/>
            <a:ext cx="1160670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Maria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 a lot like any other students in her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neighbourhood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She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goes to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school and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likes to be with her friends.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29" y="256576"/>
            <a:ext cx="5721913" cy="50921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1069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9" t="369" r="-529" b="8341"/>
          <a:stretch/>
        </p:blipFill>
        <p:spPr>
          <a:xfrm>
            <a:off x="1185063" y="304799"/>
            <a:ext cx="9974550" cy="4385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63953" y="4915374"/>
            <a:ext cx="1101677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But Maria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cannot see the beautiful spring day. She can’t see the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flowers,the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blue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sky,or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the singing birds.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3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5" y="174524"/>
            <a:ext cx="5577812" cy="6295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263147" y="174524"/>
            <a:ext cx="530942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She can’t see the new green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leaves on the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trees.she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can’t see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these because she is visually impaired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064" t="4422" r="1174" b="5505"/>
          <a:stretch/>
        </p:blipFill>
        <p:spPr>
          <a:xfrm flipH="1">
            <a:off x="6902243" y="2746631"/>
            <a:ext cx="3185653" cy="363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64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23550" y="5527586"/>
            <a:ext cx="890367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 has been unable to see since she was born.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25" y="298654"/>
            <a:ext cx="7736322" cy="433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5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 r="3508"/>
          <a:stretch/>
        </p:blipFill>
        <p:spPr>
          <a:xfrm>
            <a:off x="6606875" y="153843"/>
            <a:ext cx="5123009" cy="6581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8872" y="3665446"/>
            <a:ext cx="606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Open at page 74 and follow me.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Put your finger under the lines.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8694" y="419192"/>
            <a:ext cx="6182432" cy="1351129"/>
            <a:chOff x="-2653" y="485714"/>
            <a:chExt cx="8775510" cy="1351129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" name="Flowchart: Alternate Process 4"/>
            <p:cNvSpPr/>
            <p:nvPr/>
          </p:nvSpPr>
          <p:spPr>
            <a:xfrm>
              <a:off x="-2653" y="485714"/>
              <a:ext cx="8775510" cy="1351129"/>
            </a:xfrm>
            <a:prstGeom prst="flowChartAlternateProcess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87105" y="837451"/>
              <a:ext cx="7383438" cy="84860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3600" b="1" dirty="0" smtClean="0">
                  <a:solidFill>
                    <a:sysClr val="windowText" lastClr="000000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Teacher’s reading</a:t>
              </a:r>
              <a:endParaRPr lang="en-US" sz="3600" b="1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700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6708063">
            <a:off x="-629800" y="1619424"/>
            <a:ext cx="5553041" cy="2891468"/>
            <a:chOff x="628406" y="2000889"/>
            <a:chExt cx="9078603" cy="2738105"/>
          </a:xfrm>
        </p:grpSpPr>
        <p:sp>
          <p:nvSpPr>
            <p:cNvPr id="3" name="Flowchart: Multidocument 2"/>
            <p:cNvSpPr/>
            <p:nvPr/>
          </p:nvSpPr>
          <p:spPr>
            <a:xfrm rot="21015166">
              <a:off x="786935" y="2000889"/>
              <a:ext cx="8584011" cy="2738105"/>
            </a:xfrm>
            <a:prstGeom prst="flowChartMultidocument">
              <a:avLst/>
            </a:prstGeom>
            <a:solidFill>
              <a:srgbClr val="E965CD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 rot="21091937">
              <a:off x="628406" y="2226898"/>
              <a:ext cx="9078603" cy="1496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Student’s</a:t>
              </a:r>
              <a:r>
                <a:rPr lang="en-US" sz="7200" dirty="0" smtClean="0">
                  <a:latin typeface="NikoshBAN" pitchFamily="2" charset="0"/>
                  <a:cs typeface="NikoshBAN" pitchFamily="2" charset="0"/>
                </a:rPr>
                <a:t> reading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136" y="644079"/>
            <a:ext cx="5678431" cy="31755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7591" y="4743272"/>
            <a:ext cx="6650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Follow him/her and put your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finger under the lines.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12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2955" y="587478"/>
            <a:ext cx="11366089" cy="5486399"/>
            <a:chOff x="76200" y="381000"/>
            <a:chExt cx="8839201" cy="5486399"/>
          </a:xfrm>
        </p:grpSpPr>
        <p:sp>
          <p:nvSpPr>
            <p:cNvPr id="3" name="Rectangle 2"/>
            <p:cNvSpPr/>
            <p:nvPr/>
          </p:nvSpPr>
          <p:spPr>
            <a:xfrm>
              <a:off x="2029748" y="381000"/>
              <a:ext cx="3878703" cy="769441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TEACHERS  IDENTITY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76200" y="2378225"/>
              <a:ext cx="5334000" cy="347787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4400" b="1" spc="200" dirty="0">
                <a:ln w="29210">
                  <a:solidFill>
                    <a:srgbClr val="FFFF00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b="1" spc="200" dirty="0" err="1" smtClean="0">
                  <a:ln w="29210">
                    <a:solidFill>
                      <a:srgbClr val="FFFF00"/>
                    </a:solidFill>
                  </a:ln>
                  <a:solidFill>
                    <a:schemeClr val="accent3">
                      <a:satMod val="200000"/>
                      <a:alpha val="5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Biplob</a:t>
              </a:r>
              <a:r>
                <a:rPr lang="en-US" sz="4400" b="1" spc="200" dirty="0" smtClean="0">
                  <a:ln w="29210">
                    <a:solidFill>
                      <a:srgbClr val="FFFF00"/>
                    </a:solidFill>
                  </a:ln>
                  <a:solidFill>
                    <a:schemeClr val="accent3">
                      <a:satMod val="200000"/>
                      <a:alpha val="5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spc="200" dirty="0">
                  <a:ln w="29210">
                    <a:solidFill>
                      <a:srgbClr val="FFFF00"/>
                    </a:solidFill>
                  </a:ln>
                  <a:solidFill>
                    <a:schemeClr val="accent3">
                      <a:satMod val="200000"/>
                      <a:alpha val="5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Kumar Das</a:t>
              </a:r>
            </a:p>
            <a:p>
              <a:pPr algn="ctr"/>
              <a:r>
                <a:rPr lang="en-US" sz="4400" b="1" spc="200" dirty="0">
                  <a:ln w="29210">
                    <a:solidFill>
                      <a:srgbClr val="FFFF00"/>
                    </a:solidFill>
                  </a:ln>
                  <a:solidFill>
                    <a:schemeClr val="accent3">
                      <a:satMod val="200000"/>
                      <a:alpha val="5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Assistant teacher </a:t>
              </a:r>
            </a:p>
            <a:p>
              <a:pPr algn="ctr"/>
              <a:r>
                <a:rPr lang="en-US" sz="4400" b="1" spc="200" dirty="0" err="1">
                  <a:ln w="29210">
                    <a:solidFill>
                      <a:srgbClr val="FFFF00"/>
                    </a:solidFill>
                  </a:ln>
                  <a:solidFill>
                    <a:schemeClr val="accent3">
                      <a:satMod val="200000"/>
                      <a:alpha val="5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Lutia</a:t>
              </a:r>
              <a:r>
                <a:rPr lang="en-US" sz="4400" b="1" spc="200" dirty="0">
                  <a:ln w="29210">
                    <a:solidFill>
                      <a:srgbClr val="FFFF00"/>
                    </a:solidFill>
                  </a:ln>
                  <a:solidFill>
                    <a:schemeClr val="accent3">
                      <a:satMod val="200000"/>
                      <a:alpha val="5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spc="200" dirty="0" err="1">
                  <a:ln w="29210">
                    <a:solidFill>
                      <a:srgbClr val="FFFF00"/>
                    </a:solidFill>
                  </a:ln>
                  <a:solidFill>
                    <a:schemeClr val="accent3">
                      <a:satMod val="200000"/>
                      <a:alpha val="5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Govt</a:t>
              </a:r>
              <a:r>
                <a:rPr lang="en-US" sz="4400" b="1" spc="200" dirty="0">
                  <a:ln w="29210">
                    <a:solidFill>
                      <a:srgbClr val="FFFF00"/>
                    </a:solidFill>
                  </a:ln>
                  <a:solidFill>
                    <a:schemeClr val="accent3">
                      <a:satMod val="200000"/>
                      <a:alpha val="5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G P S</a:t>
              </a:r>
            </a:p>
            <a:p>
              <a:pPr algn="ctr"/>
              <a:r>
                <a:rPr lang="en-US" sz="4400" b="1" spc="200" dirty="0" err="1">
                  <a:ln w="29210">
                    <a:solidFill>
                      <a:srgbClr val="FFFF00"/>
                    </a:solidFill>
                  </a:ln>
                  <a:solidFill>
                    <a:schemeClr val="accent3">
                      <a:satMod val="200000"/>
                      <a:alpha val="5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Lohagara,Narail</a:t>
              </a:r>
              <a:r>
                <a:rPr lang="en-US" b="1" spc="200" dirty="0">
                  <a:ln w="29210">
                    <a:solidFill>
                      <a:srgbClr val="FFFF00"/>
                    </a:solidFill>
                  </a:ln>
                  <a:solidFill>
                    <a:schemeClr val="accent3">
                      <a:satMod val="200000"/>
                      <a:alpha val="5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5" t="17830" r="8333" b="38021"/>
            <a:stretch/>
          </p:blipFill>
          <p:spPr>
            <a:xfrm>
              <a:off x="5791201" y="1828800"/>
              <a:ext cx="3124200" cy="403859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51461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623" y="355679"/>
            <a:ext cx="3380592" cy="6876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5837" tIns="32918" rIns="65837" bIns="32918" rtlCol="0">
            <a:spAutoFit/>
          </a:bodyPr>
          <a:lstStyle/>
          <a:p>
            <a:r>
              <a:rPr lang="en-US" sz="3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see some </a:t>
            </a:r>
            <a:endParaRPr lang="en-US" sz="35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4155354" y="211038"/>
            <a:ext cx="7703217" cy="980707"/>
          </a:xfrm>
          <a:prstGeom prst="doubleWave">
            <a:avLst>
              <a:gd name="adj1" fmla="val 6250"/>
              <a:gd name="adj2" fmla="val -869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65837" tIns="32918" rIns="65837" bIns="32918" rtlCol="0" anchor="ctr"/>
          <a:lstStyle/>
          <a:p>
            <a:pPr algn="ctr"/>
            <a:r>
              <a:rPr lang="en-US" sz="29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9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 words &amp; word meaning</a:t>
            </a:r>
            <a:endParaRPr lang="en-US" sz="29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91553" y="1619360"/>
            <a:ext cx="9795416" cy="4155440"/>
            <a:chOff x="891553" y="1619360"/>
            <a:chExt cx="9795416" cy="4155440"/>
          </a:xfrm>
        </p:grpSpPr>
        <p:sp>
          <p:nvSpPr>
            <p:cNvPr id="5" name="TextBox 4"/>
            <p:cNvSpPr txBox="1"/>
            <p:nvPr/>
          </p:nvSpPr>
          <p:spPr>
            <a:xfrm>
              <a:off x="894521" y="1619360"/>
              <a:ext cx="2513117" cy="599680"/>
            </a:xfrm>
            <a:prstGeom prst="rect">
              <a:avLst/>
            </a:prstGeom>
            <a:noFill/>
          </p:spPr>
          <p:txBody>
            <a:bodyPr wrap="square" lIns="65837" tIns="32918" rIns="65837" bIns="32918" rtlCol="0">
              <a:spAutoFit/>
            </a:bodyPr>
            <a:lstStyle/>
            <a:p>
              <a:pPr algn="ctr"/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Beautiful</a:t>
              </a:r>
              <a:endPara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3703628" y="1812357"/>
              <a:ext cx="365544" cy="21368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837" tIns="32918" rIns="65837" bIns="32918"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78215" y="1788249"/>
              <a:ext cx="6697291" cy="421675"/>
            </a:xfrm>
            <a:prstGeom prst="rect">
              <a:avLst/>
            </a:prstGeom>
            <a:noFill/>
          </p:spPr>
          <p:txBody>
            <a:bodyPr wrap="square" lIns="65837" tIns="32918" rIns="65837" bIns="32918" rtlCol="0">
              <a:spAutoFit/>
            </a:bodyPr>
            <a:lstStyle/>
            <a:p>
              <a:pPr algn="ctr"/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Nice to look at.</a:t>
              </a:r>
              <a:endParaRPr lang="en-US" sz="1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1553" y="2435442"/>
              <a:ext cx="2252014" cy="599680"/>
            </a:xfrm>
            <a:prstGeom prst="rect">
              <a:avLst/>
            </a:prstGeom>
            <a:noFill/>
          </p:spPr>
          <p:txBody>
            <a:bodyPr wrap="square" lIns="65837" tIns="32918" rIns="65837" bIns="32918" rtlCol="0">
              <a:spAutoFit/>
            </a:bodyPr>
            <a:lstStyle/>
            <a:p>
              <a:pPr algn="ctr"/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Spring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718637" y="2534213"/>
              <a:ext cx="365544" cy="2136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837" tIns="32918" rIns="65837" bIns="32918"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94120" y="2519335"/>
              <a:ext cx="6592849" cy="421675"/>
            </a:xfrm>
            <a:prstGeom prst="rect">
              <a:avLst/>
            </a:prstGeom>
            <a:noFill/>
          </p:spPr>
          <p:txBody>
            <a:bodyPr wrap="square" lIns="65837" tIns="32918" rIns="65837" bIns="32918" rtlCol="0">
              <a:spAutoFit/>
            </a:bodyPr>
            <a:lstStyle/>
            <a:p>
              <a:pPr algn="ctr"/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Name of a season.</a:t>
              </a:r>
              <a:endParaRPr lang="en-US" sz="1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1553" y="3176475"/>
              <a:ext cx="2252014" cy="1113919"/>
            </a:xfrm>
            <a:prstGeom prst="rect">
              <a:avLst/>
            </a:prstGeom>
            <a:noFill/>
          </p:spPr>
          <p:txBody>
            <a:bodyPr wrap="square" lIns="65837" tIns="32918" rIns="65837" bIns="32918" rtlCol="0">
              <a:spAutoFit/>
            </a:bodyPr>
            <a:lstStyle/>
            <a:p>
              <a:pPr algn="ctr"/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Visually impaired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789810" y="3455240"/>
              <a:ext cx="365544" cy="2064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837" tIns="32918" rIns="65837" bIns="32918"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41596" y="3311759"/>
              <a:ext cx="5992313" cy="421675"/>
            </a:xfrm>
            <a:prstGeom prst="rect">
              <a:avLst/>
            </a:prstGeom>
            <a:noFill/>
          </p:spPr>
          <p:txBody>
            <a:bodyPr wrap="square" lIns="65837" tIns="32918" rIns="65837" bIns="32918" rtlCol="0">
              <a:spAutoFit/>
            </a:bodyPr>
            <a:lstStyle/>
            <a:p>
              <a:pPr algn="ctr"/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Cannot see anything.</a:t>
              </a:r>
              <a:endParaRPr lang="en-US" sz="1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901409" y="4668719"/>
              <a:ext cx="365544" cy="1926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837" tIns="32918" rIns="65837" bIns="32918"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70329" y="4524677"/>
              <a:ext cx="4934845" cy="328089"/>
            </a:xfrm>
            <a:prstGeom prst="rect">
              <a:avLst/>
            </a:prstGeom>
            <a:noFill/>
          </p:spPr>
          <p:txBody>
            <a:bodyPr wrap="square" lIns="65837" tIns="32918" rIns="65837" bIns="32918" rtlCol="0">
              <a:spAutoFit/>
            </a:bodyPr>
            <a:lstStyle/>
            <a:p>
              <a:pPr algn="ctr"/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area that you are in.</a:t>
              </a:r>
              <a:endParaRPr lang="en-US" sz="1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60786" y="4571347"/>
              <a:ext cx="2146852" cy="3873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N</a:t>
              </a: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eighbourhood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60786" y="5387429"/>
              <a:ext cx="2146852" cy="3873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Warm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3838103" y="5552533"/>
              <a:ext cx="365544" cy="1926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837" tIns="32918" rIns="65837" bIns="32918"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70328" y="5417069"/>
              <a:ext cx="4934845" cy="328089"/>
            </a:xfrm>
            <a:prstGeom prst="rect">
              <a:avLst/>
            </a:prstGeom>
            <a:noFill/>
          </p:spPr>
          <p:txBody>
            <a:bodyPr wrap="square" lIns="65837" tIns="32918" rIns="65837" bIns="32918" rtlCol="0">
              <a:spAutoFit/>
            </a:bodyPr>
            <a:lstStyle/>
            <a:p>
              <a:pPr algn="ctr"/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temperature.</a:t>
              </a:r>
              <a:endParaRPr lang="en-US" sz="1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47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967" y="157317"/>
            <a:ext cx="11036433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Fill in the gaps with the bellow words. Extra one is given.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135041"/>
              </p:ext>
            </p:extLst>
          </p:nvPr>
        </p:nvGraphicFramePr>
        <p:xfrm>
          <a:off x="545967" y="1036231"/>
          <a:ext cx="1021052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2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2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2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773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smell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nice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see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feel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impaired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3720" y="1908895"/>
            <a:ext cx="8929718" cy="458587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0" indent="-857250">
              <a:buAutoNum type="romanLcParenBoth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857250" indent="-857250">
              <a:buAutoNum type="romanLcParenBoth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She knows that it is a ………… day.</a:t>
            </a:r>
          </a:p>
          <a:p>
            <a:pPr marL="857250" indent="-857250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857250" indent="-8572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(ii)   She can ……...…. the flowers.</a:t>
            </a:r>
          </a:p>
          <a:p>
            <a:pPr marL="857250" indent="-857250">
              <a:buAutoNum type="romanLcParenBoth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857250" indent="-8572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(iii)  She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cannot see these because she is visually…….......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857250" indent="-857250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857250" indent="-8572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(iv)  Maria can not ………… the spring day.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10336696" y="1929353"/>
            <a:ext cx="1590261" cy="536713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nice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10336696" y="3065591"/>
            <a:ext cx="1590261" cy="536713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smell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9795492" y="4201829"/>
            <a:ext cx="2328110" cy="536713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impaired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9961361" y="5596917"/>
            <a:ext cx="1590261" cy="536713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see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7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43203 0.0391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61875 0.0240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37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-0.56953 0.1018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50898 0.0171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56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855" y="398344"/>
            <a:ext cx="335758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Ask and answer: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781" y="1609489"/>
            <a:ext cx="9144000" cy="39703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1.How is day?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It’s beautiful spring day.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Why can’t Maria see?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Because she is visually impaired.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How does Maria feel a nice day?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Because she can smell the flowers and feel soft warmth of the sun.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9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6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6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1777" y="408589"/>
            <a:ext cx="2718619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air Work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967" y="408589"/>
            <a:ext cx="4275023" cy="2000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914" y="2854438"/>
            <a:ext cx="2091076" cy="3332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712710" y="2282942"/>
            <a:ext cx="5555791" cy="3904315"/>
            <a:chOff x="712710" y="2282942"/>
            <a:chExt cx="5555791" cy="3904315"/>
          </a:xfrm>
        </p:grpSpPr>
        <p:sp>
          <p:nvSpPr>
            <p:cNvPr id="5" name="Rectangle 4"/>
            <p:cNvSpPr/>
            <p:nvPr/>
          </p:nvSpPr>
          <p:spPr>
            <a:xfrm>
              <a:off x="712710" y="2282942"/>
              <a:ext cx="5071004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Rearrange the sentences:</a:t>
              </a:r>
            </a:p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1. beautiful, it’s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a ,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day,spring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2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710" y="3433465"/>
              <a:ext cx="32469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2. is,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very,it,warm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12710" y="4254604"/>
              <a:ext cx="50545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3. can,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smell,she,flowers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the. </a:t>
              </a:r>
              <a:endParaRPr lang="en-US" sz="3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2710" y="4928543"/>
              <a:ext cx="44520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4.ready,school,she,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for,is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33011" y="5602482"/>
              <a:ext cx="55354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5.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has,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to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,she,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been,unable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see.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77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7017" y="378542"/>
            <a:ext cx="45720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21" y="278778"/>
            <a:ext cx="4021087" cy="23232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206" t="4112" r="10299" b="6030"/>
          <a:stretch/>
        </p:blipFill>
        <p:spPr>
          <a:xfrm>
            <a:off x="9458632" y="2871019"/>
            <a:ext cx="1917292" cy="3736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3148" y="2965110"/>
            <a:ext cx="7480645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Make sentences with the bellow words.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54890" y="4075787"/>
            <a:ext cx="5429288" cy="1789339"/>
            <a:chOff x="714348" y="4714884"/>
            <a:chExt cx="5429288" cy="1789339"/>
          </a:xfrm>
        </p:grpSpPr>
        <p:sp>
          <p:nvSpPr>
            <p:cNvPr id="7" name="TextBox 6"/>
            <p:cNvSpPr txBox="1"/>
            <p:nvPr/>
          </p:nvSpPr>
          <p:spPr>
            <a:xfrm>
              <a:off x="714348" y="4714884"/>
              <a:ext cx="5072098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Group A- beautiful, happy 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4348" y="5286388"/>
              <a:ext cx="4929222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Group B - Smell, nice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4348" y="5857892"/>
              <a:ext cx="5429288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Group C – leaves,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colours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376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6200000">
            <a:off x="-1687795" y="3192221"/>
            <a:ext cx="5857916" cy="64633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Answer sheet of group work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17803" y="410814"/>
            <a:ext cx="8643998" cy="5946116"/>
            <a:chOff x="142844" y="642918"/>
            <a:chExt cx="8643998" cy="5946116"/>
          </a:xfrm>
        </p:grpSpPr>
        <p:sp>
          <p:nvSpPr>
            <p:cNvPr id="5" name="TextBox 4"/>
            <p:cNvSpPr txBox="1"/>
            <p:nvPr/>
          </p:nvSpPr>
          <p:spPr>
            <a:xfrm>
              <a:off x="214282" y="642918"/>
              <a:ext cx="1928826" cy="64633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Group A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4282" y="1357298"/>
              <a:ext cx="82868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Beautiful –         It’s a beautiful bird.</a:t>
              </a:r>
            </a:p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Happy -        I am very happy.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 descr="gif bird 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2156" y="1429174"/>
              <a:ext cx="422948" cy="4286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s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3518" y="1837611"/>
              <a:ext cx="428638" cy="51800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285720" y="2574695"/>
              <a:ext cx="1785950" cy="646331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Group B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2844" y="3360951"/>
              <a:ext cx="86439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Smell -                  She can smell flowers.</a:t>
              </a:r>
            </a:p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Nice -        It is a nice bird.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10" descr="smelling flow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 flipV="1">
              <a:off x="2118736" y="3268571"/>
              <a:ext cx="510751" cy="68100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 descr="bird 5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 flipV="1">
              <a:off x="1178695" y="3840826"/>
              <a:ext cx="544078" cy="51493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85720" y="4643446"/>
              <a:ext cx="1785950" cy="64633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Group C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5720" y="5572140"/>
              <a:ext cx="85011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Leaves -               These are green leaves.</a:t>
              </a:r>
            </a:p>
            <a:p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Colours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-            These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colour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pencils are good.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14" descr="GreenLeavesDTL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V="1">
              <a:off x="1928799" y="5554923"/>
              <a:ext cx="714380" cy="51027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 descr="colours 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28804" y="6184486"/>
              <a:ext cx="571504" cy="40454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2907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0458" y="368257"/>
            <a:ext cx="4535129" cy="12855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Evaluation</a:t>
            </a:r>
          </a:p>
          <a:p>
            <a:pPr algn="ctr"/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443"/>
          <a:stretch/>
        </p:blipFill>
        <p:spPr>
          <a:xfrm>
            <a:off x="9118817" y="304799"/>
            <a:ext cx="2450755" cy="3730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1080458" y="2760020"/>
            <a:ext cx="9010963" cy="3410972"/>
            <a:chOff x="1766258" y="2292881"/>
            <a:chExt cx="9010963" cy="3410972"/>
          </a:xfrm>
        </p:grpSpPr>
        <p:sp>
          <p:nvSpPr>
            <p:cNvPr id="4" name="Rectangle 3"/>
            <p:cNvSpPr/>
            <p:nvPr/>
          </p:nvSpPr>
          <p:spPr>
            <a:xfrm>
              <a:off x="1766258" y="2292881"/>
              <a:ext cx="5814797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Fill in the blanks:</a:t>
              </a:r>
            </a:p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1.It’s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a beautiful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----------------day.</a:t>
              </a:r>
              <a:endParaRPr lang="en-US" sz="32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82451" y="3334074"/>
              <a:ext cx="39613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2.It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is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very--------------.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04252" y="3872658"/>
              <a:ext cx="799930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3.She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can smell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the------------outside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her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room. </a:t>
              </a:r>
              <a:endParaRPr lang="en-US" sz="3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04252" y="4421408"/>
              <a:ext cx="647164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4.She likes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to be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-----------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her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friends.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82451" y="5119078"/>
              <a:ext cx="899477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5.She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has been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--------------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to see since she was born.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599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content pic\some pic\qu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787" y="481780"/>
            <a:ext cx="6553200" cy="61333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87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032385" y="610456"/>
            <a:ext cx="4522839" cy="1317523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Home Work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625" y="211855"/>
            <a:ext cx="3888965" cy="2594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957" r="15063" b="4793"/>
          <a:stretch/>
        </p:blipFill>
        <p:spPr>
          <a:xfrm>
            <a:off x="9370142" y="3000553"/>
            <a:ext cx="1740310" cy="3616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1276" y="4238149"/>
            <a:ext cx="7098891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Write a short composition about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 visually impaired.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4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104" y="240194"/>
            <a:ext cx="7356199" cy="629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471" y="1305232"/>
            <a:ext cx="11621729" cy="427809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Lessons identity</a:t>
            </a:r>
          </a:p>
          <a:p>
            <a:pPr algn="ctr"/>
            <a:r>
              <a:rPr lang="en-US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Class-5</a:t>
            </a:r>
          </a:p>
          <a:p>
            <a:pPr algn="ctr"/>
            <a:r>
              <a:rPr lang="en-US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Heading-Life is beautiful</a:t>
            </a:r>
            <a:endParaRPr lang="en-US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Part Of  the Lesson-</a:t>
            </a:r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(It’s a beautiful---was born.)</a:t>
            </a:r>
          </a:p>
          <a:p>
            <a:pPr algn="ctr"/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Unit:20,Lesson:(1-2)</a:t>
            </a:r>
            <a:endParaRPr lang="en-US" sz="4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Time:50 minutes</a:t>
            </a:r>
          </a:p>
        </p:txBody>
      </p:sp>
    </p:spTree>
    <p:extLst>
      <p:ext uri="{BB962C8B-B14F-4D97-AF65-F5344CB8AC3E}">
        <p14:creationId xmlns:p14="http://schemas.microsoft.com/office/powerpoint/2010/main" val="193156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6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43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28799" y="78658"/>
            <a:ext cx="7128387" cy="11097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smtClean="0">
                <a:solidFill>
                  <a:srgbClr val="00B050"/>
                </a:solidFill>
              </a:rPr>
              <a:t>      Learning  outcomes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8697" y="981970"/>
            <a:ext cx="8883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indent="0">
              <a:buNone/>
            </a:pP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todays lessons students will be able to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5574" y="1773222"/>
            <a:ext cx="10825316" cy="495520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Listening: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.2.1 understand and enjoy simple stories.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1.1.1 Speaking: say words ,phrases and sentences with proper sounds and stress.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1.5.1 Reading: read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words phrases and sentences 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 the text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with proper 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pronunciation , stress and intonation.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10.2 Writing: write short description of object.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8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68826" y="304799"/>
            <a:ext cx="3716593" cy="6017343"/>
          </a:xfrm>
          <a:prstGeom prst="downArrow">
            <a:avLst>
              <a:gd name="adj1" fmla="val 7376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Review </a:t>
            </a: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of</a:t>
            </a: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Previous</a:t>
            </a: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lessons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41242" y="1659109"/>
            <a:ext cx="7598474" cy="3308721"/>
            <a:chOff x="134284" y="1276615"/>
            <a:chExt cx="7600951" cy="2829137"/>
          </a:xfrm>
          <a:solidFill>
            <a:srgbClr val="FFFF00"/>
          </a:solidFill>
        </p:grpSpPr>
        <p:sp>
          <p:nvSpPr>
            <p:cNvPr id="4" name="TextBox 3"/>
            <p:cNvSpPr txBox="1"/>
            <p:nvPr/>
          </p:nvSpPr>
          <p:spPr>
            <a:xfrm>
              <a:off x="194310" y="2438400"/>
              <a:ext cx="5570220" cy="448471"/>
            </a:xfrm>
            <a:prstGeom prst="rect">
              <a:avLst/>
            </a:prstGeom>
            <a:grpFill/>
          </p:spPr>
          <p:txBody>
            <a:bodyPr wrap="square" lIns="78373" tIns="39187" rIns="78373" bIns="39187" rtlCol="0">
              <a:spAutoFit/>
            </a:bodyPr>
            <a:lstStyle/>
            <a:p>
              <a:r>
                <a:rPr lang="en-US" sz="2100" dirty="0" smtClean="0">
                  <a:latin typeface="Times New Roman" pitchFamily="18" charset="0"/>
                  <a:cs typeface="Times New Roman" pitchFamily="18" charset="0"/>
                </a:rPr>
                <a:t>3.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Babul’s father had a grocery shop 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4284" y="1276615"/>
              <a:ext cx="7600951" cy="2829137"/>
              <a:chOff x="171449" y="1157728"/>
              <a:chExt cx="7600951" cy="2829137"/>
            </a:xfrm>
            <a:grpFill/>
          </p:grpSpPr>
          <p:sp>
            <p:nvSpPr>
              <p:cNvPr id="6" name="TextBox 5"/>
              <p:cNvSpPr txBox="1"/>
              <p:nvPr/>
            </p:nvSpPr>
            <p:spPr>
              <a:xfrm>
                <a:off x="171449" y="1157728"/>
                <a:ext cx="7219950" cy="448471"/>
              </a:xfrm>
              <a:prstGeom prst="rect">
                <a:avLst/>
              </a:prstGeom>
              <a:grpFill/>
            </p:spPr>
            <p:txBody>
              <a:bodyPr wrap="square" lIns="78373" tIns="39187" rIns="78373" bIns="39187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1 Babul and his family live on the island of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Dublar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Char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391400" y="1188720"/>
                <a:ext cx="381000" cy="402305"/>
              </a:xfrm>
              <a:prstGeom prst="rect">
                <a:avLst/>
              </a:prstGeom>
              <a:grpFill/>
            </p:spPr>
            <p:txBody>
              <a:bodyPr wrap="square" lIns="78373" tIns="39187" rIns="78373" bIns="39187" rtlCol="0">
                <a:spAutoFit/>
              </a:bodyPr>
              <a:lstStyle/>
              <a:p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en-US" sz="21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8600" y="1752600"/>
                <a:ext cx="4857750" cy="402305"/>
              </a:xfrm>
              <a:prstGeom prst="rect">
                <a:avLst/>
              </a:prstGeom>
              <a:grpFill/>
            </p:spPr>
            <p:txBody>
              <a:bodyPr wrap="square" lIns="78373" tIns="39187" rIns="78373" bIns="39187" rtlCol="0">
                <a:spAutoFit/>
              </a:bodyPr>
              <a:lstStyle/>
              <a:p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2. Babul’s Mother Worked at  Dairy Firm.</a:t>
                </a:r>
                <a:endParaRPr lang="en-US" sz="21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flipH="1">
                <a:off x="5181600" y="1752600"/>
                <a:ext cx="533400" cy="402305"/>
              </a:xfrm>
              <a:prstGeom prst="rect">
                <a:avLst/>
              </a:prstGeom>
              <a:grpFill/>
            </p:spPr>
            <p:txBody>
              <a:bodyPr wrap="square" lIns="78373" tIns="39187" rIns="78373" bIns="39187" rtlCol="0">
                <a:spAutoFit/>
              </a:bodyPr>
              <a:lstStyle/>
              <a:p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en-US" sz="21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922520" y="2438401"/>
                <a:ext cx="323387" cy="402305"/>
              </a:xfrm>
              <a:prstGeom prst="rect">
                <a:avLst/>
              </a:prstGeom>
              <a:grpFill/>
            </p:spPr>
            <p:txBody>
              <a:bodyPr wrap="square" lIns="78373" tIns="39187" rIns="78373" bIns="39187" rtlCol="0">
                <a:spAutoFit/>
              </a:bodyPr>
              <a:lstStyle/>
              <a:p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en-US" sz="21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8600" y="2971800"/>
                <a:ext cx="5181600" cy="1015065"/>
              </a:xfrm>
              <a:prstGeom prst="rect">
                <a:avLst/>
              </a:prstGeom>
              <a:grpFill/>
            </p:spPr>
            <p:txBody>
              <a:bodyPr wrap="square" lIns="78373" tIns="39187" rIns="78373" bIns="39187" rtlCol="0">
                <a:spAutoFit/>
              </a:bodyPr>
              <a:lstStyle/>
              <a:p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 Then Babul was 8 years old.</a:t>
                </a:r>
              </a:p>
              <a:p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5. Everyone was afraid.          T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724400" y="3048000"/>
                <a:ext cx="304800" cy="343993"/>
              </a:xfrm>
              <a:prstGeom prst="rect">
                <a:avLst/>
              </a:prstGeom>
              <a:grpFill/>
            </p:spPr>
            <p:txBody>
              <a:bodyPr wrap="square" lIns="78373" tIns="39187" rIns="78373" bIns="39187" rtlCol="0">
                <a:spAutoFit/>
              </a:bodyPr>
              <a:lstStyle/>
              <a:p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118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052" y="373626"/>
            <a:ext cx="8305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prstTxWarp prst="textWave2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Let us, we sing a song </a:t>
            </a:r>
            <a:endParaRPr lang="en-US" sz="36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7238" y="1324896"/>
            <a:ext cx="8686799" cy="1182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Wave2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Good morning good morning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Good Morning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3014" y="3593456"/>
            <a:ext cx="2438400" cy="1371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194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726" t="2258" r="10196" b="4172"/>
          <a:stretch/>
        </p:blipFill>
        <p:spPr>
          <a:xfrm>
            <a:off x="678424" y="442720"/>
            <a:ext cx="1602660" cy="27443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7512"/>
          <a:stretch/>
        </p:blipFill>
        <p:spPr>
          <a:xfrm>
            <a:off x="3117240" y="442720"/>
            <a:ext cx="4542089" cy="2744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5396"/>
          <a:stretch/>
        </p:blipFill>
        <p:spPr>
          <a:xfrm>
            <a:off x="8430612" y="333722"/>
            <a:ext cx="2080072" cy="2962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b="4715"/>
          <a:stretch/>
        </p:blipFill>
        <p:spPr>
          <a:xfrm>
            <a:off x="875485" y="3837653"/>
            <a:ext cx="3975533" cy="2651638"/>
          </a:xfrm>
          <a:prstGeom prst="rect">
            <a:avLst/>
          </a:prstGeom>
        </p:spPr>
      </p:pic>
      <p:sp>
        <p:nvSpPr>
          <p:cNvPr id="2" name="Round Same Side Corner Rectangle 1"/>
          <p:cNvSpPr/>
          <p:nvPr/>
        </p:nvSpPr>
        <p:spPr>
          <a:xfrm>
            <a:off x="5329085" y="4021394"/>
            <a:ext cx="6341806" cy="232041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hat can you see in these pictures?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5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648929" y="206477"/>
            <a:ext cx="1956619" cy="1799303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So</a:t>
            </a:r>
            <a:endParaRPr lang="en-US" sz="4000" dirty="0"/>
          </a:p>
        </p:txBody>
      </p:sp>
      <p:sp>
        <p:nvSpPr>
          <p:cNvPr id="3" name="Cloud Callout 2"/>
          <p:cNvSpPr/>
          <p:nvPr/>
        </p:nvSpPr>
        <p:spPr>
          <a:xfrm>
            <a:off x="2330246" y="2320414"/>
            <a:ext cx="5869859" cy="4178709"/>
          </a:xfrm>
          <a:prstGeom prst="cloudCallout">
            <a:avLst>
              <a:gd name="adj1" fmla="val -69650"/>
              <a:gd name="adj2" fmla="val -5171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Todays lesson is 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Life is beautiful!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726" t="2258" r="10196" b="4172"/>
          <a:stretch/>
        </p:blipFill>
        <p:spPr>
          <a:xfrm>
            <a:off x="8717673" y="1309231"/>
            <a:ext cx="2938197" cy="48911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47511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5640" y="5628174"/>
            <a:ext cx="1171021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It’s a beautiful spring day. Maria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getes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up early feeling happy.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47135" y="257180"/>
            <a:ext cx="10417277" cy="4950276"/>
            <a:chOff x="1047136" y="178522"/>
            <a:chExt cx="10127226" cy="4950276"/>
          </a:xfrm>
        </p:grpSpPr>
        <p:pic>
          <p:nvPicPr>
            <p:cNvPr id="4" name="Picture 3" descr="IMG_020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7136" y="178522"/>
              <a:ext cx="10127226" cy="49502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0726" t="2258" r="10196" b="4172"/>
            <a:stretch/>
          </p:blipFill>
          <p:spPr>
            <a:xfrm>
              <a:off x="4699820" y="178522"/>
              <a:ext cx="2856388" cy="4891148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4162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695</Words>
  <Application>Microsoft Office PowerPoint</Application>
  <PresentationFormat>Widescreen</PresentationFormat>
  <Paragraphs>126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93</cp:revision>
  <dcterms:created xsi:type="dcterms:W3CDTF">2020-06-25T17:22:06Z</dcterms:created>
  <dcterms:modified xsi:type="dcterms:W3CDTF">2020-06-29T17:20:53Z</dcterms:modified>
</cp:coreProperties>
</file>