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2"/>
  </p:notesMasterIdLst>
  <p:sldIdLst>
    <p:sldId id="257" r:id="rId2"/>
    <p:sldId id="284" r:id="rId3"/>
    <p:sldId id="286" r:id="rId4"/>
    <p:sldId id="283" r:id="rId5"/>
    <p:sldId id="285" r:id="rId6"/>
    <p:sldId id="260" r:id="rId7"/>
    <p:sldId id="261" r:id="rId8"/>
    <p:sldId id="264" r:id="rId9"/>
    <p:sldId id="266" r:id="rId10"/>
    <p:sldId id="267" r:id="rId11"/>
    <p:sldId id="269" r:id="rId12"/>
    <p:sldId id="270" r:id="rId13"/>
    <p:sldId id="272" r:id="rId14"/>
    <p:sldId id="273" r:id="rId15"/>
    <p:sldId id="276" r:id="rId16"/>
    <p:sldId id="297" r:id="rId17"/>
    <p:sldId id="278" r:id="rId18"/>
    <p:sldId id="302" r:id="rId19"/>
    <p:sldId id="279" r:id="rId20"/>
    <p:sldId id="281" r:id="rId21"/>
    <p:sldId id="303" r:id="rId22"/>
    <p:sldId id="282" r:id="rId23"/>
    <p:sldId id="288" r:id="rId24"/>
    <p:sldId id="294" r:id="rId25"/>
    <p:sldId id="304" r:id="rId26"/>
    <p:sldId id="305" r:id="rId27"/>
    <p:sldId id="289" r:id="rId28"/>
    <p:sldId id="309" r:id="rId29"/>
    <p:sldId id="307" r:id="rId30"/>
    <p:sldId id="308" r:id="rId31"/>
    <p:sldId id="291" r:id="rId32"/>
    <p:sldId id="292" r:id="rId33"/>
    <p:sldId id="298" r:id="rId34"/>
    <p:sldId id="310" r:id="rId35"/>
    <p:sldId id="299" r:id="rId36"/>
    <p:sldId id="313" r:id="rId37"/>
    <p:sldId id="312" r:id="rId38"/>
    <p:sldId id="311" r:id="rId39"/>
    <p:sldId id="301" r:id="rId40"/>
    <p:sldId id="300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4780E3-1859-48C8-A2B9-0D5A71406ACC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48402-C660-4505-90CD-8B60F42ED1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48402-C660-4505-90CD-8B60F42ED1C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48402-C660-4505-90CD-8B60F42ED1C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48402-C660-4505-90CD-8B60F42ED1C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48402-C660-4505-90CD-8B60F42ED1C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48402-C660-4505-90CD-8B60F42ED1C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received_87280791985932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91440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867400"/>
            <a:ext cx="85812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এছাড়া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তাঁরা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মাংস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সবজির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480060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endParaRPr lang="en-US" sz="54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95600" y="4791669"/>
            <a:ext cx="3124200" cy="945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মাংস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7400" y="479167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endParaRPr lang="en-US" sz="5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 descr="P3_Lead.jpg">
            <a:extLst>
              <a:ext uri="{FF2B5EF4-FFF2-40B4-BE49-F238E27FC236}">
                <a16:creationId xmlns:a16="http://schemas.microsoft.com/office/drawing/2014/main" xmlns="" id="{2AF57ABF-F896-4534-BCE7-89D2C46A4D08}"/>
              </a:ext>
            </a:extLst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943600" y="0"/>
            <a:ext cx="3200400" cy="4670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FE2B295-24BE-48CA-80D3-65D2F78581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334043" cy="48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 descr="img_9119.jpg">
            <a:extLst>
              <a:ext uri="{FF2B5EF4-FFF2-40B4-BE49-F238E27FC236}">
                <a16:creationId xmlns:a16="http://schemas.microsoft.com/office/drawing/2014/main" xmlns="" id="{1D38A0D5-D9DA-4F5D-9630-BC48A9CBEDF5}"/>
              </a:ext>
            </a:extLst>
          </p:cNvPr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352800" y="0"/>
            <a:ext cx="2575560" cy="472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53456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নালিতা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পাটগাছের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রান্না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indehhhh.jpg">
            <a:extLst>
              <a:ext uri="{FF2B5EF4-FFF2-40B4-BE49-F238E27FC236}">
                <a16:creationId xmlns:a16="http://schemas.microsoft.com/office/drawing/2014/main" xmlns="" id="{25C29A7B-17AC-46CC-AC53-593D7C8BEA1B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33400"/>
            <a:ext cx="4343400" cy="4800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685800"/>
            <a:ext cx="4800600" cy="4800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105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943600"/>
            <a:ext cx="91158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তাঁদের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পেশা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f3b6c424634702a76ef9967e718a3ba5.jpg">
            <a:extLst>
              <a:ext uri="{FF2B5EF4-FFF2-40B4-BE49-F238E27FC236}">
                <a16:creationId xmlns:a16="http://schemas.microsoft.com/office/drawing/2014/main" xmlns="" id="{50E4E4F8-30BF-485C-A4ED-99E9222A965E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2971800"/>
            <a:ext cx="4419600" cy="2819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5800" y="2971800"/>
            <a:ext cx="4648200" cy="2819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0"/>
            <a:ext cx="495300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0960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এছাড়াও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ধরা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বাগানের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Picture2.jpg">
            <a:extLst>
              <a:ext uri="{FF2B5EF4-FFF2-40B4-BE49-F238E27FC236}">
                <a16:creationId xmlns="" xmlns:a16="http://schemas.microsoft.com/office/drawing/2014/main" id="{9E7DA5B5-D6D7-457E-A1DF-DB5137B78DBF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4495800" cy="59436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594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298832"/>
            <a:ext cx="9296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কুটির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শিল্পসহ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থাকেন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mahabiswa_1324200866_31-33_santiniketan.jpg">
            <a:extLst>
              <a:ext uri="{FF2B5EF4-FFF2-40B4-BE49-F238E27FC236}">
                <a16:creationId xmlns:a16="http://schemas.microsoft.com/office/drawing/2014/main" xmlns="" id="{ED2D9E6B-BE42-4647-A0BD-2021C9007502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81000" y="228600"/>
            <a:ext cx="8077200" cy="48006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5562601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সাঁওতাল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মেয়েরা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খন্ড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পড়েন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“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পানচি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“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পাড়হাট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83636"/>
            <a:ext cx="8715510" cy="5050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ছেলেরা আগে ধুতি পরতেন।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 গেঞ্জি ও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শার্ট, লুঙ্গি পরেন।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SantalDance.jpg">
            <a:extLst>
              <a:ext uri="{FF2B5EF4-FFF2-40B4-BE49-F238E27FC236}">
                <a16:creationId xmlns:a16="http://schemas.microsoft.com/office/drawing/2014/main" xmlns="" id="{5EDDB414-40BA-47F0-83C8-A4DCB3DC51ED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4495800" cy="579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0"/>
            <a:ext cx="4572000" cy="579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686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211669"/>
            <a:ext cx="9115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সাঁওতালরা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সাঁওতালদের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৫টি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1143000"/>
            <a:ext cx="8382000" cy="4978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santo-1.jpg">
            <a:extLst>
              <a:ext uri="{FF2B5EF4-FFF2-40B4-BE49-F238E27FC236}">
                <a16:creationId xmlns="" xmlns:a16="http://schemas.microsoft.com/office/drawing/2014/main" id="{619CDDF8-BD1E-4C1E-827A-8D5CB8201A5A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685800"/>
            <a:ext cx="4724400" cy="50292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4g.jpg">
            <a:extLst>
              <a:ext uri="{FF2B5EF4-FFF2-40B4-BE49-F238E27FC236}">
                <a16:creationId xmlns:a16="http://schemas.microsoft.com/office/drawing/2014/main" xmlns="" id="{C5D40A18-16B4-4B24-B06E-36CFD58491A9}"/>
              </a:ext>
            </a:extLst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24400" y="703384"/>
            <a:ext cx="4419600" cy="500575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28600" y="5638800"/>
            <a:ext cx="8549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তোলার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উৎসবকে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সোহরায়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E03F91B-208E-4BAD-8DC6-291DCE93D502}"/>
              </a:ext>
            </a:extLst>
          </p:cNvPr>
          <p:cNvSpPr/>
          <p:nvPr/>
        </p:nvSpPr>
        <p:spPr>
          <a:xfrm>
            <a:off x="1295400" y="1"/>
            <a:ext cx="6441830" cy="6857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সোহরায়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endParaRPr lang="x-none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5715000"/>
            <a:ext cx="8549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মাঘ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সিম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বানানোর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খড়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কুড়ানোর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basanto-1.jpg">
            <a:extLst>
              <a:ext uri="{FF2B5EF4-FFF2-40B4-BE49-F238E27FC236}">
                <a16:creationId xmlns="" xmlns:a16="http://schemas.microsoft.com/office/drawing/2014/main" id="{619CDDF8-BD1E-4C1E-827A-8D5CB8201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971800"/>
            <a:ext cx="4422952" cy="27432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4g.jpg">
            <a:extLst>
              <a:ext uri="{FF2B5EF4-FFF2-40B4-BE49-F238E27FC236}">
                <a16:creationId xmlns:a16="http://schemas.microsoft.com/office/drawing/2014/main" xmlns="" id="{3338C7C3-7D9A-4215-817E-84A9DB8CA00D}"/>
              </a:ext>
            </a:extLst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876801" y="2971800"/>
            <a:ext cx="4267200" cy="272327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7.jpg.jpg">
            <a:extLst>
              <a:ext uri="{FF2B5EF4-FFF2-40B4-BE49-F238E27FC236}">
                <a16:creationId xmlns:a16="http://schemas.microsoft.com/office/drawing/2014/main" xmlns="" id="{C1ABC03B-863A-43DE-8FD2-EB4877398006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590800" y="685800"/>
            <a:ext cx="4191000" cy="2286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E03F91B-208E-4BAD-8DC6-291DCE93D502}"/>
              </a:ext>
            </a:extLst>
          </p:cNvPr>
          <p:cNvSpPr/>
          <p:nvPr/>
        </p:nvSpPr>
        <p:spPr>
          <a:xfrm>
            <a:off x="1371600" y="0"/>
            <a:ext cx="644183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মাঘ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সিম</a:t>
            </a:r>
            <a:endParaRPr lang="x-none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191000" cy="4906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নুর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হোসেন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তানৈক্যপাড়া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প্রা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মাটিরাঙ্গা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, </a:t>
            </a:r>
          </a:p>
          <a:p>
            <a:pPr>
              <a:buNone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খাগড়াছড়ি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পার্বত্য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জেলা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495800" cy="5257800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en-US" sz="128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1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2800" dirty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sz="4600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11200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11200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11200" dirty="0" err="1"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en-US" sz="11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US" sz="11200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11200" dirty="0">
                <a:latin typeface="NikoshBAN" pitchFamily="2" charset="0"/>
                <a:cs typeface="NikoshBAN" pitchFamily="2" charset="0"/>
              </a:rPr>
              <a:t> -</a:t>
            </a:r>
            <a:r>
              <a:rPr lang="en-US" sz="11200" dirty="0" err="1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11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1200" dirty="0" err="1">
                <a:latin typeface="NikoshBAN" pitchFamily="2" charset="0"/>
                <a:cs typeface="NikoshBAN" pitchFamily="2" charset="0"/>
              </a:rPr>
              <a:t>বিশ্ব</a:t>
            </a:r>
            <a:r>
              <a:rPr lang="en-US" sz="11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dirty="0" err="1"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11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GB" sz="11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GB" sz="11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- ৩ (</a:t>
            </a:r>
            <a:r>
              <a:rPr lang="en-GB" sz="11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GB" sz="11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1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GB" sz="11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GB" sz="11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নৃ-গোষ্টী</a:t>
            </a:r>
            <a:r>
              <a:rPr lang="en-GB" sz="11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)।</a:t>
            </a:r>
            <a:endParaRPr lang="en-US" sz="11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11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11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dirty="0" err="1"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11200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11200" dirty="0" err="1" smtClean="0">
                <a:latin typeface="NikoshBAN" pitchFamily="2" charset="0"/>
                <a:cs typeface="NikoshBAN" pitchFamily="2" charset="0"/>
              </a:rPr>
              <a:t>সাঁওতাল</a:t>
            </a:r>
            <a:r>
              <a:rPr lang="en-US" sz="11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11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GB" sz="11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পৃষ্টা</a:t>
            </a:r>
            <a:r>
              <a:rPr lang="en-GB" sz="11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GB" sz="11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১৪</a:t>
            </a:r>
            <a:endParaRPr lang="en-GB" sz="11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943894" y="4076700"/>
            <a:ext cx="464740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3124200" y="4114800"/>
            <a:ext cx="2590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2818606" y="4114800"/>
            <a:ext cx="2591594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Horizontal Scroll 32"/>
          <p:cNvSpPr/>
          <p:nvPr/>
        </p:nvSpPr>
        <p:spPr>
          <a:xfrm>
            <a:off x="2133600" y="0"/>
            <a:ext cx="5105400" cy="990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100766045_607019986688305_1929069528612864000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977" y="1676400"/>
            <a:ext cx="1541618" cy="1905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9800" y="1676400"/>
            <a:ext cx="1643448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5486400"/>
            <a:ext cx="8549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বসন্তের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দিনের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ফাল্গুন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উৎসব।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464246221.jpg">
            <a:extLst>
              <a:ext uri="{FF2B5EF4-FFF2-40B4-BE49-F238E27FC236}">
                <a16:creationId xmlns="" xmlns:a16="http://schemas.microsoft.com/office/drawing/2014/main" id="{AE1723C2-E63A-44AF-A400-65D4E5388B46}"/>
              </a:ext>
            </a:extLst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28600" y="685800"/>
            <a:ext cx="4343400" cy="48006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152" y="838200"/>
            <a:ext cx="4498848" cy="4605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E03F91B-208E-4BAD-8DC6-291DCE93D502}"/>
              </a:ext>
            </a:extLst>
          </p:cNvPr>
          <p:cNvSpPr/>
          <p:nvPr/>
        </p:nvSpPr>
        <p:spPr>
          <a:xfrm>
            <a:off x="1295401" y="0"/>
            <a:ext cx="6441830" cy="801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ফাল্গুন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endParaRPr lang="x-none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0323" y="4824046"/>
            <a:ext cx="85496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আষাঢ়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মাসে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সাঁওতালরা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মুরগি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এন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পূজা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উৎসবের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কংসিম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”।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4g.jpg">
            <a:extLst>
              <a:ext uri="{FF2B5EF4-FFF2-40B4-BE49-F238E27FC236}">
                <a16:creationId xmlns="" xmlns:a16="http://schemas.microsoft.com/office/drawing/2014/main" id="{5CC772B6-F87D-49BA-B841-4B9BF69C200E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23446" y="609600"/>
            <a:ext cx="4665785" cy="42672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609601"/>
            <a:ext cx="4495801" cy="431409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E03F91B-208E-4BAD-8DC6-291DCE93D502}"/>
              </a:ext>
            </a:extLst>
          </p:cNvPr>
          <p:cNvSpPr/>
          <p:nvPr/>
        </p:nvSpPr>
        <p:spPr>
          <a:xfrm>
            <a:off x="1295401" y="0"/>
            <a:ext cx="6441830" cy="533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কংসিম</a:t>
            </a:r>
            <a:endParaRPr lang="x-none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181600"/>
            <a:ext cx="91626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ফসলের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বারোয়ারি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হাড়িয়ার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সিম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উৎসবে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basanto-1.jpg">
            <a:extLst>
              <a:ext uri="{FF2B5EF4-FFF2-40B4-BE49-F238E27FC236}">
                <a16:creationId xmlns:a16="http://schemas.microsoft.com/office/drawing/2014/main" xmlns="" id="{F4D1E728-A2E6-42D8-8434-639571CC4D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lum contrast="20000"/>
          </a:blip>
          <a:stretch>
            <a:fillRect/>
          </a:stretch>
        </p:blipFill>
        <p:spPr>
          <a:xfrm>
            <a:off x="0" y="838200"/>
            <a:ext cx="4474464" cy="42672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838200"/>
            <a:ext cx="4648200" cy="4343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E03F91B-208E-4BAD-8DC6-291DCE93D502}"/>
              </a:ext>
            </a:extLst>
          </p:cNvPr>
          <p:cNvSpPr/>
          <p:nvPr/>
        </p:nvSpPr>
        <p:spPr>
          <a:xfrm>
            <a:off x="1447800" y="0"/>
            <a:ext cx="6441830" cy="9026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হাড়িয়ার</a:t>
            </a:r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সিম</a:t>
            </a:r>
            <a:endParaRPr lang="x-none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AF2DA5A-4B18-497D-B4AE-0F08F022DE25}"/>
              </a:ext>
            </a:extLst>
          </p:cNvPr>
          <p:cNvSpPr txBox="1"/>
          <p:nvPr/>
        </p:nvSpPr>
        <p:spPr>
          <a:xfrm>
            <a:off x="0" y="1219200"/>
            <a:ext cx="30480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</a:rPr>
              <a:t>শিক্ষকের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আদর্শ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পাঠ</a:t>
            </a:r>
            <a:r>
              <a:rPr lang="en-US" sz="4400" b="1" dirty="0">
                <a:solidFill>
                  <a:srgbClr val="002060"/>
                </a:solidFill>
              </a:rPr>
              <a:t> ।</a:t>
            </a:r>
            <a:endParaRPr lang="en-US" sz="3200" b="1" dirty="0"/>
          </a:p>
          <a:p>
            <a:endParaRPr lang="en-US" sz="3200" b="1" dirty="0"/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ইয়ের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১4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পৃষ্টা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খ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xmlns="" id="{F2B227E3-558F-490B-B3BB-07FF3809A48B}"/>
              </a:ext>
            </a:extLst>
          </p:cNvPr>
          <p:cNvSpPr/>
          <p:nvPr/>
        </p:nvSpPr>
        <p:spPr>
          <a:xfrm>
            <a:off x="3048000" y="2223938"/>
            <a:ext cx="533400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7AC9914-8152-4197-AADD-75C6C3378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2657" y="0"/>
            <a:ext cx="513342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A10FA3F-BF67-4947-A94C-377FFE5E5C82}"/>
              </a:ext>
            </a:extLst>
          </p:cNvPr>
          <p:cNvSpPr txBox="1"/>
          <p:nvPr/>
        </p:nvSpPr>
        <p:spPr>
          <a:xfrm>
            <a:off x="1143000" y="457200"/>
            <a:ext cx="662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002060"/>
                </a:solidFill>
              </a:rPr>
              <a:t>একক</a:t>
            </a:r>
            <a:r>
              <a:rPr lang="en-US" sz="6000" b="1" dirty="0">
                <a:solidFill>
                  <a:srgbClr val="002060"/>
                </a:solidFill>
              </a:rPr>
              <a:t> </a:t>
            </a:r>
            <a:r>
              <a:rPr lang="en-US" sz="6000" b="1" dirty="0" err="1">
                <a:solidFill>
                  <a:srgbClr val="002060"/>
                </a:solidFill>
              </a:rPr>
              <a:t>কাজ</a:t>
            </a:r>
            <a:endParaRPr lang="en-US" sz="6000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01CF7A6-0973-4636-9C57-EB5164CDF7F5}"/>
              </a:ext>
            </a:extLst>
          </p:cNvPr>
          <p:cNvSpPr txBox="1"/>
          <p:nvPr/>
        </p:nvSpPr>
        <p:spPr>
          <a:xfrm>
            <a:off x="5181600" y="1295400"/>
            <a:ext cx="3659357" cy="7340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86905" tIns="43452" rIns="86905" bIns="43452" rtlCol="0">
            <a:spAutoFit/>
          </a:bodyPr>
          <a:lstStyle/>
          <a:p>
            <a:pPr algn="ctr"/>
            <a:r>
              <a:rPr lang="bn-BD" sz="42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 সংযোগ</a:t>
            </a:r>
            <a:endParaRPr lang="en-US" sz="4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creenshot_2020-05-29-20-05-18-389_com.miui.gallery.png">
            <a:extLst>
              <a:ext uri="{FF2B5EF4-FFF2-40B4-BE49-F238E27FC236}">
                <a16:creationId xmlns:a16="http://schemas.microsoft.com/office/drawing/2014/main" xmlns="" id="{D67D85E4-5D28-43E0-B1CB-BF8C38B75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75" y="1295400"/>
            <a:ext cx="3736392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xmlns="" id="{E514EA69-65AF-4F04-97BC-9B99C47548E4}"/>
              </a:ext>
            </a:extLst>
          </p:cNvPr>
          <p:cNvSpPr/>
          <p:nvPr/>
        </p:nvSpPr>
        <p:spPr>
          <a:xfrm>
            <a:off x="3839002" y="3124200"/>
            <a:ext cx="4572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C4AE49C-EC74-47D5-B330-147CD1929032}"/>
              </a:ext>
            </a:extLst>
          </p:cNvPr>
          <p:cNvSpPr/>
          <p:nvPr/>
        </p:nvSpPr>
        <p:spPr>
          <a:xfrm>
            <a:off x="4324895" y="2362201"/>
            <a:ext cx="481910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পাঠ্যবইয়ের</a:t>
            </a:r>
            <a:endParaRPr lang="bn-BD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১4</a:t>
            </a:r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নির্ধারিত অংশটুকু </a:t>
            </a:r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নিরবে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504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DD6F5AB-37B4-4FC9-8C3A-69D61FA04089}"/>
              </a:ext>
            </a:extLst>
          </p:cNvPr>
          <p:cNvSpPr txBox="1"/>
          <p:nvPr/>
        </p:nvSpPr>
        <p:spPr>
          <a:xfrm>
            <a:off x="-12510" y="152400"/>
            <a:ext cx="9144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smtClean="0">
                <a:latin typeface="NikoshBAN" pitchFamily="2" charset="0"/>
                <a:cs typeface="NikoshBAN" pitchFamily="2" charset="0"/>
                <a:sym typeface="Wingdings"/>
              </a:rPr>
              <a:t>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as-IN" sz="5400" b="1" dirty="0">
                <a:latin typeface="NikoshBAN" pitchFamily="2" charset="0"/>
                <a:cs typeface="NikoshBAN" pitchFamily="2" charset="0"/>
              </a:rPr>
              <a:t>ন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ি</a:t>
            </a:r>
            <a:r>
              <a:rPr lang="as-IN" sz="5400" b="1" dirty="0">
                <a:latin typeface="NikoshBAN" pitchFamily="2" charset="0"/>
                <a:cs typeface="NikoshBAN" pitchFamily="2" charset="0"/>
              </a:rPr>
              <a:t>চ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ে</a:t>
            </a:r>
            <a:r>
              <a:rPr lang="as-IN" sz="54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5400" b="1" dirty="0">
                <a:latin typeface="NikoshBAN" pitchFamily="2" charset="0"/>
                <a:cs typeface="NikoshBAN" pitchFamily="2" charset="0"/>
              </a:rPr>
              <a:t>প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sz="54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শ্ন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গুল</a:t>
            </a:r>
            <a:r>
              <a:rPr lang="as-IN" sz="5400" b="1" dirty="0">
                <a:latin typeface="NikoshBAN" pitchFamily="2" charset="0"/>
                <a:cs typeface="NikoshBAN" pitchFamily="2" charset="0"/>
              </a:rPr>
              <a:t>ো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উ</a:t>
            </a:r>
            <a:r>
              <a:rPr lang="as-IN" sz="5400" b="1" dirty="0">
                <a:latin typeface="NikoshBAN" pitchFamily="2" charset="0"/>
                <a:cs typeface="NikoshBAN" pitchFamily="2" charset="0"/>
              </a:rPr>
              <a:t>ত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sz="5400" b="1" dirty="0">
                <a:latin typeface="NikoshBAN" pitchFamily="2" charset="0"/>
                <a:cs typeface="NikoshBAN" pitchFamily="2" charset="0"/>
              </a:rPr>
              <a:t>ত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র </a:t>
            </a:r>
            <a:r>
              <a:rPr lang="as-IN" sz="5400" b="1" dirty="0">
                <a:latin typeface="NikoshBAN" pitchFamily="2" charset="0"/>
                <a:cs typeface="NikoshBAN" pitchFamily="2" charset="0"/>
              </a:rPr>
              <a:t>ল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ে</a:t>
            </a:r>
            <a:r>
              <a:rPr lang="as-IN" sz="5400" b="1" dirty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4000" b="1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সাঁওতালদের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খাবারের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b="1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সাঁওতালদের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৩টি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পেশার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b="1" dirty="0" smtClean="0">
                <a:latin typeface="NikoshBAN" pitchFamily="2" charset="0"/>
                <a:cs typeface="NikoshBAN" pitchFamily="2" charset="0"/>
              </a:rPr>
              <a:t>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4000" b="1" dirty="0">
                <a:latin typeface="NikoshBAN" pitchFamily="2" charset="0"/>
                <a:cs typeface="NikoshBAN" pitchFamily="2" charset="0"/>
              </a:rPr>
              <a:t>ম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b="1" dirty="0">
                <a:latin typeface="NikoshBAN" pitchFamily="2" charset="0"/>
                <a:cs typeface="NikoshBAN" pitchFamily="2" charset="0"/>
              </a:rPr>
              <a:t>ল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ে</a:t>
            </a:r>
            <a:r>
              <a:rPr lang="as-IN" sz="4000" b="1" dirty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4000" b="1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সাঁওতালদের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DD6F5AB-37B4-4FC9-8C3A-69D61FA04089}"/>
              </a:ext>
            </a:extLst>
          </p:cNvPr>
          <p:cNvSpPr txBox="1"/>
          <p:nvPr/>
        </p:nvSpPr>
        <p:spPr>
          <a:xfrm>
            <a:off x="-12510" y="1066800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সাঁওতালদের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খাবারের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: 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সাঁওতালদের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খাবারের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“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ভাত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”।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b="1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সাঁওতালদের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৩টি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পেশার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 smtClean="0">
                <a:latin typeface="NikoshBAN" pitchFamily="2" charset="0"/>
                <a:cs typeface="NikoshBAN" pitchFamily="2" charset="0"/>
              </a:rPr>
              <a:t>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ম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ল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ে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: 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সাঁওতালদের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৩টি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পেশার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জেলে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কুটির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b="1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সাঁওতালদের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সাঁওতালদের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৫টি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E03F91B-208E-4BAD-8DC6-291DCE93D502}"/>
              </a:ext>
            </a:extLst>
          </p:cNvPr>
          <p:cNvSpPr/>
          <p:nvPr/>
        </p:nvSpPr>
        <p:spPr>
          <a:xfrm>
            <a:off x="1295401" y="152400"/>
            <a:ext cx="6441830" cy="9026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x-none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5">
            <a:extLst>
              <a:ext uri="{FF2B5EF4-FFF2-40B4-BE49-F238E27FC236}">
                <a16:creationId xmlns:a16="http://schemas.microsoft.com/office/drawing/2014/main" xmlns="" id="{1DB04258-E1D6-4071-A3BC-19117CA6C96E}"/>
              </a:ext>
            </a:extLst>
          </p:cNvPr>
          <p:cNvSpPr/>
          <p:nvPr/>
        </p:nvSpPr>
        <p:spPr>
          <a:xfrm>
            <a:off x="2514600" y="0"/>
            <a:ext cx="38862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54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5400" b="1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ড়ায়</a:t>
            </a:r>
            <a:r>
              <a:rPr lang="en-US" sz="54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DD6F5AB-37B4-4FC9-8C3A-69D61FA04089}"/>
              </a:ext>
            </a:extLst>
          </p:cNvPr>
          <p:cNvSpPr txBox="1"/>
          <p:nvPr/>
        </p:nvSpPr>
        <p:spPr>
          <a:xfrm>
            <a:off x="-12510" y="2895600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>
                <a:latin typeface="NikoshBAN" pitchFamily="2" charset="0"/>
                <a:cs typeface="NikoshBAN" pitchFamily="2" charset="0"/>
                <a:sym typeface="Wingdings"/>
              </a:rPr>
              <a:t>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সাঁওতাল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জনগোষ্ঠীর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চাকমা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মারামা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জনগোষ্ঠীর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জীবনযাত্রার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৩টি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b="1" dirty="0" smtClean="0">
                <a:latin typeface="NikoshBAN" pitchFamily="2" charset="0"/>
                <a:cs typeface="NikoshBAN" pitchFamily="2" charset="0"/>
              </a:rPr>
              <a:t>ল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ে</a:t>
            </a:r>
            <a:r>
              <a:rPr lang="as-IN" sz="4400" b="1" dirty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>
              <a:lnSpc>
                <a:spcPct val="150000"/>
              </a:lnSpc>
            </a:pP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Baby_Boy_Girl4.png">
            <a:extLst>
              <a:ext uri="{FF2B5EF4-FFF2-40B4-BE49-F238E27FC236}">
                <a16:creationId xmlns:a16="http://schemas.microsoft.com/office/drawing/2014/main" xmlns="" id="{D2757443-CFCA-4EF8-80BE-52B904A5DD0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90716" y="963304"/>
            <a:ext cx="4572000" cy="170369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DD6F5AB-37B4-4FC9-8C3A-69D61FA04089}"/>
              </a:ext>
            </a:extLst>
          </p:cNvPr>
          <p:cNvSpPr txBox="1"/>
          <p:nvPr/>
        </p:nvSpPr>
        <p:spPr>
          <a:xfrm>
            <a:off x="-68781" y="436098"/>
            <a:ext cx="9144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smtClean="0">
                <a:latin typeface="NikoshBAN" pitchFamily="2" charset="0"/>
                <a:cs typeface="NikoshBAN" pitchFamily="2" charset="0"/>
                <a:sym typeface="Wingdings"/>
              </a:rPr>
              <a:t>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সাঁওতাল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জনগোষ্ঠীর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চাকমা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মারামা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জনগোষ্ঠীর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৩টি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pPr algn="just">
              <a:lnSpc>
                <a:spcPct val="150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চাকমা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ও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মারমারা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বাশেঁর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“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টঙ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”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বস-বাস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সাঁওতাল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সমতলে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ছনের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টিনের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বস-বাস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lnSpc>
                <a:spcPct val="150000"/>
              </a:lnSpc>
            </a:pP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চাকমা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মারমারা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“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জুম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”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চাষাবাদ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সাঁওতালরা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সনাতন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চাষাবাদ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চাকমা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মারমা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নৃ-গোষ্ঠীর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লোকেরা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পার্বত্য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এলাকায়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বস-বাস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সাঁওতালরা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সমতল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ভূমিতে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বস-বাস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E03F91B-208E-4BAD-8DC6-291DCE93D502}"/>
              </a:ext>
            </a:extLst>
          </p:cNvPr>
          <p:cNvSpPr/>
          <p:nvPr/>
        </p:nvSpPr>
        <p:spPr>
          <a:xfrm>
            <a:off x="1752600" y="0"/>
            <a:ext cx="6441830" cy="679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x-none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DD6F5AB-37B4-4FC9-8C3A-69D61FA04089}"/>
              </a:ext>
            </a:extLst>
          </p:cNvPr>
          <p:cNvSpPr txBox="1"/>
          <p:nvPr/>
        </p:nvSpPr>
        <p:spPr>
          <a:xfrm>
            <a:off x="-11723" y="-10551"/>
            <a:ext cx="9144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>
                <a:latin typeface="NikoshBAN" pitchFamily="2" charset="0"/>
                <a:cs typeface="NikoshBAN" pitchFamily="2" charset="0"/>
                <a:sym typeface="Wingdings"/>
              </a:rPr>
              <a:t>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সাঁওতাল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জনগোষ্ঠীর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জেনেছ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ছকে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থে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৩টি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শিরোনোমে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4800" b="1" dirty="0" smtClean="0">
                <a:latin typeface="NikoshBAN" pitchFamily="2" charset="0"/>
                <a:cs typeface="NikoshBAN" pitchFamily="2" charset="0"/>
              </a:rPr>
              <a:t>ল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ে</a:t>
            </a:r>
            <a:r>
              <a:rPr lang="as-IN" sz="4800" b="1" dirty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8600" y="3601328"/>
          <a:ext cx="8686800" cy="2306712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895600"/>
                <a:gridCol w="2895600"/>
                <a:gridCol w="2895600"/>
              </a:tblGrid>
              <a:tr h="76185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ভাষা</a:t>
                      </a:r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6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খাদ্য</a:t>
                      </a:r>
                      <a:r>
                        <a:rPr lang="en-US" sz="3600" baseline="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6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পেশা</a:t>
                      </a:r>
                      <a:endParaRPr lang="en-US" sz="36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772431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১।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১।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১।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772431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২।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২।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২।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05000" y="228600"/>
            <a:ext cx="5334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b="1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524000"/>
            <a:ext cx="9144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২.৩.১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ংলাদেশের বিভিন্ন ক্ষুদ্র নৃ-জনগোষ্ঠীর নাম বলতে পারবে।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 algn="just">
              <a:lnSpc>
                <a:spcPct val="150000"/>
              </a:lnSpc>
            </a:pP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২.৩.২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চাকমা,মারমা,</a:t>
            </a: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সাঁওতাল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ও মণিপুরিদের সংস্কৃতি </a:t>
            </a:r>
          </a:p>
          <a:p>
            <a:pPr algn="just">
              <a:lnSpc>
                <a:spcPct val="150000"/>
              </a:lnSpc>
            </a:pP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(পোশাক,খাদ্য,ও উৎসব ইত্যাদি) বর্ণনা করতে পারবে।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150000"/>
              </a:lnSpc>
            </a:pPr>
            <a:endParaRPr lang="en-US" sz="4000"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1066800"/>
          <a:ext cx="8534400" cy="510540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844800"/>
                <a:gridCol w="2844800"/>
                <a:gridCol w="2844800"/>
              </a:tblGrid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ভাষা</a:t>
                      </a:r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6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খাদ্য</a:t>
                      </a:r>
                      <a:r>
                        <a:rPr lang="en-US" sz="3600" baseline="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6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পেশা</a:t>
                      </a:r>
                      <a:endParaRPr lang="en-US" sz="36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102182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১। </a:t>
                      </a:r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সাঁওতালদের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নিজস্ব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ভাষা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আছে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১।  </a:t>
                      </a:r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ভাত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১। </a:t>
                      </a:r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কৃষি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102182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২। </a:t>
                      </a:r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সাঁওতালদের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নিজস্ব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বর্ণমালা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আছে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২। </a:t>
                      </a:r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মাছ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২। </a:t>
                      </a:r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জেলে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102182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৩।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৩। </a:t>
                      </a:r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মাংস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ও </a:t>
                      </a:r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সবজি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৩। </a:t>
                      </a:r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চা-শ্রমিক</a:t>
                      </a:r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,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‍</a:t>
                      </a:r>
                      <a:r>
                        <a:rPr lang="en-US" sz="3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কুটির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শিল্প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E03F91B-208E-4BAD-8DC6-291DCE93D502}"/>
              </a:ext>
            </a:extLst>
          </p:cNvPr>
          <p:cNvSpPr/>
          <p:nvPr/>
        </p:nvSpPr>
        <p:spPr>
          <a:xfrm>
            <a:off x="1295401" y="152400"/>
            <a:ext cx="6441830" cy="9026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x-none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98A2DA8-8772-4E72-ABB6-00006C034521}"/>
              </a:ext>
            </a:extLst>
          </p:cNvPr>
          <p:cNvSpPr/>
          <p:nvPr/>
        </p:nvSpPr>
        <p:spPr>
          <a:xfrm>
            <a:off x="1981200" y="0"/>
            <a:ext cx="4343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0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as-IN" sz="60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x-none" sz="6000" b="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1538313270158.jpg">
            <a:extLst>
              <a:ext uri="{FF2B5EF4-FFF2-40B4-BE49-F238E27FC236}">
                <a16:creationId xmlns:a16="http://schemas.microsoft.com/office/drawing/2014/main" xmlns="" id="{3B439E75-3DB4-45A7-95ED-1ACB0CF48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14400"/>
            <a:ext cx="5016689" cy="2839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xmlns="" id="{0DE48DEC-5DFC-49B4-9B40-DFB65BD3BD7E}"/>
              </a:ext>
            </a:extLst>
          </p:cNvPr>
          <p:cNvSpPr/>
          <p:nvPr/>
        </p:nvSpPr>
        <p:spPr>
          <a:xfrm>
            <a:off x="5061045" y="2114505"/>
            <a:ext cx="3810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6261F8B-7ED5-4B7C-A165-F3D48824C89D}"/>
              </a:ext>
            </a:extLst>
          </p:cNvPr>
          <p:cNvSpPr txBox="1"/>
          <p:nvPr/>
        </p:nvSpPr>
        <p:spPr>
          <a:xfrm>
            <a:off x="5638800" y="1764548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x-none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xmlns="" id="{D7228499-6816-4421-8726-F0071FEAD3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01927814"/>
              </p:ext>
            </p:extLst>
          </p:nvPr>
        </p:nvGraphicFramePr>
        <p:xfrm>
          <a:off x="381000" y="3893124"/>
          <a:ext cx="8610600" cy="246888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2717800">
                  <a:extLst>
                    <a:ext uri="{9D8B030D-6E8A-4147-A177-3AD203B41FA5}">
                      <a16:colId xmlns:a16="http://schemas.microsoft.com/office/drawing/2014/main" xmlns="" val="1332256401"/>
                    </a:ext>
                  </a:extLst>
                </a:gridCol>
                <a:gridCol w="2946400">
                  <a:extLst>
                    <a:ext uri="{9D8B030D-6E8A-4147-A177-3AD203B41FA5}">
                      <a16:colId xmlns:a16="http://schemas.microsoft.com/office/drawing/2014/main" xmlns="" val="3774066246"/>
                    </a:ext>
                  </a:extLst>
                </a:gridCol>
                <a:gridCol w="2946400">
                  <a:extLst>
                    <a:ext uri="{9D8B030D-6E8A-4147-A177-3AD203B41FA5}">
                      <a16:colId xmlns:a16="http://schemas.microsoft.com/office/drawing/2014/main" xmlns="" val="3385155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0066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</a:t>
                      </a:r>
                      <a:r>
                        <a:rPr lang="as-IN" sz="3600" dirty="0">
                          <a:solidFill>
                            <a:srgbClr val="FF0066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ী</a:t>
                      </a:r>
                      <a:r>
                        <a:rPr lang="en-US" sz="3600" dirty="0">
                          <a:solidFill>
                            <a:srgbClr val="FF0066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as-IN" sz="3600" dirty="0">
                          <a:solidFill>
                            <a:srgbClr val="FF0066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3600" dirty="0">
                          <a:solidFill>
                            <a:srgbClr val="FF0066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rgbClr val="FF0066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যাত্রা</a:t>
                      </a:r>
                      <a:endParaRPr lang="en-US" sz="3600" dirty="0" smtClean="0">
                        <a:solidFill>
                          <a:srgbClr val="FF0066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x-none" sz="3600" dirty="0">
                        <a:solidFill>
                          <a:srgbClr val="FF0066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FF0066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পোশাক</a:t>
                      </a:r>
                      <a:r>
                        <a:rPr lang="en-US" sz="3600" dirty="0">
                          <a:solidFill>
                            <a:srgbClr val="FF0066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x-none" sz="3600" dirty="0">
                        <a:solidFill>
                          <a:srgbClr val="FF0066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FF0066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উৎসব</a:t>
                      </a:r>
                      <a:endParaRPr lang="x-none" sz="3600" dirty="0">
                        <a:solidFill>
                          <a:srgbClr val="FF0066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21602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</a:t>
                      </a:r>
                      <a:endParaRPr lang="x-none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</a:t>
                      </a:r>
                      <a:endParaRPr lang="x-none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</a:t>
                      </a:r>
                      <a:endParaRPr lang="x-none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57684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২।</a:t>
                      </a:r>
                      <a:endParaRPr lang="x-none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২।</a:t>
                      </a:r>
                      <a:endParaRPr lang="x-none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২।</a:t>
                      </a:r>
                      <a:endParaRPr lang="x-none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332429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xmlns="" id="{D7228499-6816-4421-8726-F0071FEAD3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01927814"/>
              </p:ext>
            </p:extLst>
          </p:nvPr>
        </p:nvGraphicFramePr>
        <p:xfrm>
          <a:off x="0" y="1447800"/>
          <a:ext cx="8610600" cy="6947297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2717800">
                  <a:extLst>
                    <a:ext uri="{9D8B030D-6E8A-4147-A177-3AD203B41FA5}">
                      <a16:colId xmlns:a16="http://schemas.microsoft.com/office/drawing/2014/main" xmlns="" val="1332256401"/>
                    </a:ext>
                  </a:extLst>
                </a:gridCol>
                <a:gridCol w="2946400">
                  <a:extLst>
                    <a:ext uri="{9D8B030D-6E8A-4147-A177-3AD203B41FA5}">
                      <a16:colId xmlns:a16="http://schemas.microsoft.com/office/drawing/2014/main" xmlns="" val="3774066246"/>
                    </a:ext>
                  </a:extLst>
                </a:gridCol>
                <a:gridCol w="2946400">
                  <a:extLst>
                    <a:ext uri="{9D8B030D-6E8A-4147-A177-3AD203B41FA5}">
                      <a16:colId xmlns:a16="http://schemas.microsoft.com/office/drawing/2014/main" xmlns="" val="3385155333"/>
                    </a:ext>
                  </a:extLst>
                </a:gridCol>
              </a:tblGrid>
              <a:tr h="1328023">
                <a:tc>
                  <a:txBody>
                    <a:bodyPr/>
                    <a:lstStyle/>
                    <a:p>
                      <a:pPr algn="ctr"/>
                      <a:endParaRPr lang="en-US" sz="3600" dirty="0" smtClean="0">
                        <a:solidFill>
                          <a:srgbClr val="FF0066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en-US" sz="3600" dirty="0" smtClean="0">
                          <a:solidFill>
                            <a:srgbClr val="FF0066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</a:t>
                      </a:r>
                      <a:r>
                        <a:rPr lang="as-IN" sz="3600" dirty="0">
                          <a:solidFill>
                            <a:srgbClr val="FF0066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ী</a:t>
                      </a:r>
                      <a:r>
                        <a:rPr lang="en-US" sz="3600" dirty="0">
                          <a:solidFill>
                            <a:srgbClr val="FF0066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as-IN" sz="3600" dirty="0">
                          <a:solidFill>
                            <a:srgbClr val="FF0066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3600" dirty="0">
                          <a:solidFill>
                            <a:srgbClr val="FF0066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rgbClr val="FF0066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যাত্রা</a:t>
                      </a:r>
                      <a:endParaRPr lang="en-US" sz="3600" dirty="0" smtClean="0">
                        <a:solidFill>
                          <a:srgbClr val="FF0066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x-none" sz="3600" dirty="0">
                        <a:solidFill>
                          <a:srgbClr val="FF0066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 smtClean="0">
                        <a:solidFill>
                          <a:srgbClr val="FF0066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en-US" sz="3600" dirty="0" err="1" smtClean="0">
                          <a:solidFill>
                            <a:srgbClr val="FF0066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পোশাক</a:t>
                      </a:r>
                      <a:r>
                        <a:rPr lang="en-US" sz="3600" dirty="0" smtClean="0">
                          <a:solidFill>
                            <a:srgbClr val="FF0066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x-none" sz="3600" dirty="0">
                        <a:solidFill>
                          <a:srgbClr val="FF0066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 smtClean="0">
                        <a:solidFill>
                          <a:srgbClr val="FF0066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en-US" sz="3600" dirty="0" err="1" smtClean="0">
                          <a:solidFill>
                            <a:srgbClr val="FF0066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উৎসব</a:t>
                      </a:r>
                      <a:endParaRPr lang="x-none" sz="3600" dirty="0">
                        <a:solidFill>
                          <a:srgbClr val="FF0066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21602262"/>
                  </a:ext>
                </a:extLst>
              </a:tr>
              <a:tr h="1940957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১। </a:t>
                      </a:r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কৃষি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মহিলাদের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“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পানচি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”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এবং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“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পাড়হাট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”।</a:t>
                      </a:r>
                      <a:endParaRPr lang="x-none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মাঘ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সিম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হাড়িয়ার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সিম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এর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কংসিম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উৎসব</a:t>
                      </a:r>
                      <a:endParaRPr lang="x-none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57684053"/>
                  </a:ext>
                </a:extLst>
              </a:tr>
              <a:tr h="1328023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২। </a:t>
                      </a:r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জেলে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২। </a:t>
                      </a:r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পুরুষদের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ধুতি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গেঞ্জি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শার্ট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লুঙ্গি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x-none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২।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সোহরায়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উৎসব</a:t>
                      </a:r>
                      <a:endParaRPr lang="x-none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1940957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৩। </a:t>
                      </a:r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চা-শ্রমিক</a:t>
                      </a:r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,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‍</a:t>
                      </a:r>
                      <a:r>
                        <a:rPr lang="en-US" sz="3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কুটির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শিল্প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ফাল্গুন</a:t>
                      </a:r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উৎসব</a:t>
                      </a:r>
                      <a:endParaRPr lang="x-none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33242907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E03F91B-208E-4BAD-8DC6-291DCE93D502}"/>
              </a:ext>
            </a:extLst>
          </p:cNvPr>
          <p:cNvSpPr/>
          <p:nvPr/>
        </p:nvSpPr>
        <p:spPr>
          <a:xfrm>
            <a:off x="1295401" y="152400"/>
            <a:ext cx="6441830" cy="9026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x-none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DDE17500-0C8A-4DE4-8CEE-15C7A40125F1}"/>
              </a:ext>
            </a:extLst>
          </p:cNvPr>
          <p:cNvSpPr/>
          <p:nvPr/>
        </p:nvSpPr>
        <p:spPr>
          <a:xfrm>
            <a:off x="0" y="0"/>
            <a:ext cx="9144000" cy="15240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মানচিত্রে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সাঁওতাল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নৃ-গোষ্ঠী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বস-বাস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x-none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0"/>
            <a:ext cx="4343400" cy="4953000"/>
          </a:xfrm>
          <a:prstGeom prst="rect">
            <a:avLst/>
          </a:prstGeom>
        </p:spPr>
      </p:pic>
      <p:sp>
        <p:nvSpPr>
          <p:cNvPr id="6" name="Flowchart: Alternate Process 5">
            <a:extLst>
              <a:ext uri="{FF2B5EF4-FFF2-40B4-BE49-F238E27FC236}">
                <a16:creationId xmlns="" xmlns:a16="http://schemas.microsoft.com/office/drawing/2014/main" id="{38AED538-B49C-4CAC-84F0-BA9686601749}"/>
              </a:ext>
            </a:extLst>
          </p:cNvPr>
          <p:cNvSpPr/>
          <p:nvPr/>
        </p:nvSpPr>
        <p:spPr>
          <a:xfrm>
            <a:off x="4953000" y="1676400"/>
            <a:ext cx="4038600" cy="4800600"/>
          </a:xfrm>
          <a:prstGeom prst="flowChartAlternateProcess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বাংলাদেশের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কোন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কোন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জেলায়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সাঁওতাল জনগোষ্ঠী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বাস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করে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চিহ্নিত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xmlns="" val="325685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সাওতাল -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19599" cy="685714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rot="5400000">
            <a:off x="1638300" y="3467100"/>
            <a:ext cx="6172200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2A5879A0-6CB3-4412-A80F-868850F88E7E}"/>
              </a:ext>
            </a:extLst>
          </p:cNvPr>
          <p:cNvSpPr/>
          <p:nvPr/>
        </p:nvSpPr>
        <p:spPr>
          <a:xfrm>
            <a:off x="5881468" y="1640058"/>
            <a:ext cx="21675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দিনাজপুর</a:t>
            </a:r>
            <a:endParaRPr lang="en-US" sz="3600" b="1" dirty="0">
              <a:ln w="12700">
                <a:noFill/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2A5879A0-6CB3-4412-A80F-868850F88E7E}"/>
              </a:ext>
            </a:extLst>
          </p:cNvPr>
          <p:cNvSpPr/>
          <p:nvPr/>
        </p:nvSpPr>
        <p:spPr>
          <a:xfrm>
            <a:off x="5943600" y="2514600"/>
            <a:ext cx="21675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n w="12700">
                  <a:noFill/>
                  <a:prstDash val="solid"/>
                </a:ln>
                <a:solidFill>
                  <a:srgbClr val="FF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রাজশাহী</a:t>
            </a:r>
            <a:endParaRPr lang="en-US" sz="3600" b="1" dirty="0">
              <a:ln w="12700">
                <a:noFill/>
                <a:prstDash val="solid"/>
              </a:ln>
              <a:solidFill>
                <a:srgbClr val="FF006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2A5879A0-6CB3-4412-A80F-868850F88E7E}"/>
              </a:ext>
            </a:extLst>
          </p:cNvPr>
          <p:cNvSpPr/>
          <p:nvPr/>
        </p:nvSpPr>
        <p:spPr>
          <a:xfrm>
            <a:off x="5943600" y="3207434"/>
            <a:ext cx="2091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বগুড়া</a:t>
            </a:r>
            <a:endParaRPr lang="en-US" sz="3600" b="1" dirty="0">
              <a:ln w="12700">
                <a:noFill/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2A5879A0-6CB3-4412-A80F-868850F88E7E}"/>
              </a:ext>
            </a:extLst>
          </p:cNvPr>
          <p:cNvSpPr/>
          <p:nvPr/>
        </p:nvSpPr>
        <p:spPr>
          <a:xfrm>
            <a:off x="5867400" y="4876800"/>
            <a:ext cx="21675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নওগাঁ</a:t>
            </a:r>
            <a:endParaRPr lang="en-US" sz="3600" b="1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A5879A0-6CB3-4412-A80F-868850F88E7E}"/>
              </a:ext>
            </a:extLst>
          </p:cNvPr>
          <p:cNvSpPr/>
          <p:nvPr/>
        </p:nvSpPr>
        <p:spPr>
          <a:xfrm>
            <a:off x="5867400" y="609600"/>
            <a:ext cx="21675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রংপুর</a:t>
            </a:r>
            <a:endParaRPr lang="en-US" sz="3600" b="1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2A5879A0-6CB3-4412-A80F-868850F88E7E}"/>
              </a:ext>
            </a:extLst>
          </p:cNvPr>
          <p:cNvSpPr/>
          <p:nvPr/>
        </p:nvSpPr>
        <p:spPr>
          <a:xfrm>
            <a:off x="5943600" y="3962400"/>
            <a:ext cx="281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n w="12700">
                  <a:noFill/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চাপাইনবাবগঞ্জ</a:t>
            </a:r>
            <a:endParaRPr lang="en-US" sz="3600" b="1" dirty="0">
              <a:ln w="12700">
                <a:noFill/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E03F91B-208E-4BAD-8DC6-291DCE93D502}"/>
              </a:ext>
            </a:extLst>
          </p:cNvPr>
          <p:cNvSpPr/>
          <p:nvPr/>
        </p:nvSpPr>
        <p:spPr>
          <a:xfrm>
            <a:off x="1295401" y="0"/>
            <a:ext cx="6441830" cy="6858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x-none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E03F91B-208E-4BAD-8DC6-291DCE93D502}"/>
              </a:ext>
            </a:extLst>
          </p:cNvPr>
          <p:cNvSpPr/>
          <p:nvPr/>
        </p:nvSpPr>
        <p:spPr>
          <a:xfrm>
            <a:off x="2438400" y="152400"/>
            <a:ext cx="4267200" cy="9026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x-none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D9149CF-A70F-40EC-85ED-E10969D7F701}"/>
              </a:ext>
            </a:extLst>
          </p:cNvPr>
          <p:cNvSpPr txBox="1"/>
          <p:nvPr/>
        </p:nvSpPr>
        <p:spPr>
          <a:xfrm>
            <a:off x="38100" y="990600"/>
            <a:ext cx="906780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টিক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)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চিহ্ন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দাও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সাঁওতালদের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সাঙগ্রাই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			খ)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হাড়িয়ার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সিম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বিঝু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				ঘ)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লাবরে।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লিতা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সাঁওতালদের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…….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চীন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				খ)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নেপাল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				ঙ)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18580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E03F91B-208E-4BAD-8DC6-291DCE93D502}"/>
              </a:ext>
            </a:extLst>
          </p:cNvPr>
          <p:cNvSpPr/>
          <p:nvPr/>
        </p:nvSpPr>
        <p:spPr>
          <a:xfrm>
            <a:off x="1295401" y="152400"/>
            <a:ext cx="6441830" cy="9026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x-none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D9149CF-A70F-40EC-85ED-E10969D7F701}"/>
              </a:ext>
            </a:extLst>
          </p:cNvPr>
          <p:cNvSpPr txBox="1"/>
          <p:nvPr/>
        </p:nvSpPr>
        <p:spPr>
          <a:xfrm>
            <a:off x="38100" y="990600"/>
            <a:ext cx="906780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টিক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)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চিহ্ন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দাও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সাঁওতালদের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সাঙগ্রাই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			খ)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হাড়িয়ার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সিম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বিঝু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				ঘ)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লাবরে।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লিতা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সাঁওতালদের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…….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চীন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				খ)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নেপাল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				ঙ)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18580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D9149CF-A70F-40EC-85ED-E10969D7F701}"/>
              </a:ext>
            </a:extLst>
          </p:cNvPr>
          <p:cNvSpPr txBox="1"/>
          <p:nvPr/>
        </p:nvSpPr>
        <p:spPr>
          <a:xfrm>
            <a:off x="38100" y="1233985"/>
            <a:ext cx="90678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অঞ্চলে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সাঁওতাল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নৃ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-গ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ষ্ঠী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নালিতা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সাঁওতালদের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৫টি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ৎস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xmlns="" val="23418580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D9149CF-A70F-40EC-85ED-E10969D7F701}"/>
              </a:ext>
            </a:extLst>
          </p:cNvPr>
          <p:cNvSpPr txBox="1"/>
          <p:nvPr/>
        </p:nvSpPr>
        <p:spPr>
          <a:xfrm>
            <a:off x="0" y="685801"/>
            <a:ext cx="90678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অঞ্চলে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সাঁওতাল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নৃ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-গ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ষ্ঠী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ংলাদেশে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রাজশাহী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নওগাঁ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চাপাইনবাবগঞ্জ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নাটোর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রংপুর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বগূড়া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জেলায়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সাঁওতালরা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বসবাস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নালিতা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নালিতা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পাটগাছের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রান্না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সাঁওতালদের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৫টি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ৎস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: </a:t>
            </a:r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সাঁওতালদের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৫টি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ৎস</a:t>
            </a:r>
            <a:r>
              <a:rPr lang="as-IN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মাঘ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সিম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সোহরায়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কংসিম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ফাল্গুন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হাড়িয়ার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সিম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>
              <a:lnSpc>
                <a:spcPct val="150000"/>
              </a:lnSpc>
            </a:pP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E03F91B-208E-4BAD-8DC6-291DCE93D502}"/>
              </a:ext>
            </a:extLst>
          </p:cNvPr>
          <p:cNvSpPr/>
          <p:nvPr/>
        </p:nvSpPr>
        <p:spPr>
          <a:xfrm>
            <a:off x="1295400" y="1"/>
            <a:ext cx="644183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x-none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A04B367-2F08-4793-9EE4-EBDE3B973280}"/>
              </a:ext>
            </a:extLst>
          </p:cNvPr>
          <p:cNvSpPr/>
          <p:nvPr/>
        </p:nvSpPr>
        <p:spPr>
          <a:xfrm>
            <a:off x="2667000" y="990600"/>
            <a:ext cx="36576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x-none" sz="6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xmlns="" id="{F1C7C111-3DAD-474C-A604-BCDE528DDAC1}"/>
              </a:ext>
            </a:extLst>
          </p:cNvPr>
          <p:cNvSpPr/>
          <p:nvPr/>
        </p:nvSpPr>
        <p:spPr>
          <a:xfrm>
            <a:off x="2743200" y="381000"/>
            <a:ext cx="3505200" cy="6096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2D1DB50-9C56-4CCD-97A0-60AE28D1FF8F}"/>
              </a:ext>
            </a:extLst>
          </p:cNvPr>
          <p:cNvSpPr txBox="1"/>
          <p:nvPr/>
        </p:nvSpPr>
        <p:spPr>
          <a:xfrm>
            <a:off x="76200" y="2298933"/>
            <a:ext cx="8991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/>
              <a:t>১। 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ীবনের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সাঁওতাল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নৃ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-গ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ষ্ঠীর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২টি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খু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োমার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সাঁওতাল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নৃ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-গ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ষ্ঠী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খাদ্যাবাসের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b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খুজেঁ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সাঁওতাল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নৃ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-গ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ষ্ঠী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x-none" sz="3600" b="1" dirty="0"/>
          </a:p>
        </p:txBody>
      </p:sp>
    </p:spTree>
    <p:extLst>
      <p:ext uri="{BB962C8B-B14F-4D97-AF65-F5344CB8AC3E}">
        <p14:creationId xmlns:p14="http://schemas.microsoft.com/office/powerpoint/2010/main" xmlns="" val="3426732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6000" b="1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6000" b="1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6000" b="1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6000" b="1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b="1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6000" b="1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9530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ভেবে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বলত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দেখেছো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বলেছ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ছ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ি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ে </a:t>
            </a:r>
            <a:r>
              <a:rPr lang="en-US" sz="3600" b="1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সাওতাল</a:t>
            </a:r>
            <a:r>
              <a:rPr lang="en-US" sz="3600" b="1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3600" b="1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নৃ-গোষ্ঠীর</a:t>
            </a:r>
            <a:r>
              <a:rPr lang="en-US" sz="3600" b="1" dirty="0" smtClean="0">
                <a:solidFill>
                  <a:srgbClr val="F22E9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নৃত্য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দেখেছি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725613" y="1600200"/>
          <a:ext cx="5692775" cy="2226212"/>
        </p:xfrm>
        <a:graphic>
          <a:graphicData uri="http://schemas.openxmlformats.org/presentationml/2006/ole">
            <p:oleObj spid="_x0000_s1026" name="Packager Shell Object" showAsIcon="1" r:id="rId4" imgW="5693400" imgH="48852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0850089_383304581845581_2189166809544580425_n.png">
            <a:extLst>
              <a:ext uri="{FF2B5EF4-FFF2-40B4-BE49-F238E27FC236}">
                <a16:creationId xmlns:a16="http://schemas.microsoft.com/office/drawing/2014/main" xmlns="" id="{30660EF6-AB6E-44E3-B70A-7438556CA03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tretch>
            <a:fillRect/>
          </a:stretch>
        </p:blipFill>
        <p:spPr>
          <a:xfrm>
            <a:off x="3412" y="152400"/>
            <a:ext cx="2259496" cy="1676400"/>
          </a:xfrm>
          <a:prstGeom prst="rect">
            <a:avLst/>
          </a:prstGeom>
        </p:spPr>
      </p:pic>
      <p:pic>
        <p:nvPicPr>
          <p:cNvPr id="6" name="Picture 5" descr="10850089_383304581845581_2189166809544580425_n.png">
            <a:extLst>
              <a:ext uri="{FF2B5EF4-FFF2-40B4-BE49-F238E27FC236}">
                <a16:creationId xmlns:a16="http://schemas.microsoft.com/office/drawing/2014/main" xmlns="" id="{2A748E3F-C48F-4849-9A8B-F2E41552AEC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tretch>
            <a:fillRect/>
          </a:stretch>
        </p:blipFill>
        <p:spPr>
          <a:xfrm>
            <a:off x="7010400" y="152400"/>
            <a:ext cx="1985454" cy="15621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B4B1F8E-10FF-4EF5-A71D-20AADA0709E9}"/>
              </a:ext>
            </a:extLst>
          </p:cNvPr>
          <p:cNvSpPr txBox="1"/>
          <p:nvPr/>
        </p:nvSpPr>
        <p:spPr>
          <a:xfrm>
            <a:off x="1752600" y="1749083"/>
            <a:ext cx="5638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8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8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8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x-none" sz="8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0751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618488"/>
          </a:xfrm>
          <a:prstGeom prst="rect">
            <a:avLst/>
          </a:prstGeom>
        </p:spPr>
        <p:txBody>
          <a:bodyPr vert="horz" lIns="0" rIns="0" bIns="0" anchor="b">
            <a:normAutofit fontScale="97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আজ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 </a:t>
            </a:r>
            <a:r>
              <a:rPr kumimoji="0" lang="en-US" sz="54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আমরা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54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শুনব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, </a:t>
            </a:r>
            <a:r>
              <a:rPr kumimoji="0" lang="en-US" sz="54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পড়ব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ও </a:t>
            </a:r>
            <a:r>
              <a:rPr kumimoji="0" lang="en-US" sz="54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জানবো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54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বাংলাদে</a:t>
            </a:r>
            <a:r>
              <a:rPr lang="en-US" sz="5400" b="1" dirty="0" err="1" smtClean="0">
                <a:latin typeface="NikoshBAN" pitchFamily="2" charset="0"/>
                <a:ea typeface="+mj-ea"/>
                <a:cs typeface="NikoshBAN" pitchFamily="2" charset="0"/>
              </a:rPr>
              <a:t>শের</a:t>
            </a:r>
            <a:r>
              <a:rPr lang="en-US" sz="5400" b="1" dirty="0" smtClean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ea typeface="+mj-ea"/>
                <a:cs typeface="NikoshBAN" pitchFamily="2" charset="0"/>
              </a:rPr>
              <a:t>অন্যতম</a:t>
            </a:r>
            <a:r>
              <a:rPr lang="en-US" sz="5400" b="1" dirty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ea typeface="+mj-ea"/>
                <a:cs typeface="NikoshBAN" pitchFamily="2" charset="0"/>
              </a:rPr>
              <a:t>ক্ষুদ্র</a:t>
            </a:r>
            <a:r>
              <a:rPr lang="en-US" sz="5400" b="1" dirty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ea typeface="+mj-ea"/>
                <a:cs typeface="NikoshBAN" pitchFamily="2" charset="0"/>
              </a:rPr>
              <a:t>নৃ-গোষ্ঠী</a:t>
            </a:r>
            <a:r>
              <a:rPr lang="en-US" sz="5400" b="1" dirty="0" smtClean="0">
                <a:latin typeface="NikoshBAN" pitchFamily="2" charset="0"/>
                <a:ea typeface="+mj-ea"/>
                <a:cs typeface="NikoshBAN" pitchFamily="2" charset="0"/>
              </a:rPr>
              <a:t>…….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5181600"/>
            <a:ext cx="579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সাওতাল</a:t>
            </a:r>
            <a:r>
              <a:rPr lang="en-US" sz="8000" b="1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8000" b="1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5" name="Picture 4" descr="15.jpg.jpg">
            <a:extLst>
              <a:ext uri="{FF2B5EF4-FFF2-40B4-BE49-F238E27FC236}">
                <a16:creationId xmlns="" xmlns:a16="http://schemas.microsoft.com/office/drawing/2014/main" id="{50940D05-C215-4CAB-88C6-82292CD27AFB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082018" y="1905000"/>
            <a:ext cx="5309382" cy="32766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2578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ংলাদেশে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রাজশাহী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নওগাঁ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চাপাইনবাবগঞ্জ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নাটোর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রংপুর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বগূড়া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জেলায়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সাঁওতালরা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বসবাস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creenshot_2020-06-06-17-18-13-658_com.google.android.apps.docs - Cop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0"/>
            <a:ext cx="4648199" cy="525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4g.jpg">
            <a:extLst>
              <a:ext uri="{FF2B5EF4-FFF2-40B4-BE49-F238E27FC236}">
                <a16:creationId xmlns:a16="http://schemas.microsoft.com/office/drawing/2014/main" xmlns="" id="{C5D40A18-16B4-4B24-B06E-36CFD58491A9}"/>
              </a:ext>
            </a:extLst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4724400" cy="518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715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এছাড়াও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সাঁওতালদের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ভারতে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9342A35-105B-46D4-9573-4780ACB5481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96988" l="428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14400" y="228600"/>
            <a:ext cx="6705600" cy="525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7150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সাঁওতালদের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নিজস্ব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81200" y="0"/>
            <a:ext cx="62343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ধারা</a:t>
            </a:r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1447800"/>
            <a:ext cx="4348163" cy="358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14" t="18441" r="6522" b="6840"/>
          <a:stretch/>
        </p:blipFill>
        <p:spPr>
          <a:xfrm>
            <a:off x="4800600" y="1447800"/>
            <a:ext cx="43434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7150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ভাত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তাদেঁর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4">
            <a:extLst>
              <a:ext uri="{FF2B5EF4-FFF2-40B4-BE49-F238E27FC236}">
                <a16:creationId xmlns:a16="http://schemas.microsoft.com/office/drawing/2014/main" xmlns="" id="{1225FAA9-B9F3-4C66-B756-E3ECD70C4AE8}"/>
              </a:ext>
            </a:extLst>
          </p:cNvPr>
          <p:cNvSpPr/>
          <p:nvPr/>
        </p:nvSpPr>
        <p:spPr>
          <a:xfrm>
            <a:off x="2133600" y="685800"/>
            <a:ext cx="5257800" cy="3997404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600</TotalTime>
  <Words>1105</Words>
  <Application>Microsoft Office PowerPoint</Application>
  <PresentationFormat>On-screen Show (4:3)</PresentationFormat>
  <Paragraphs>195</Paragraphs>
  <Slides>40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Flow</vt:lpstr>
      <vt:lpstr>Package</vt:lpstr>
      <vt:lpstr>Slide 1</vt:lpstr>
      <vt:lpstr>Slide 2</vt:lpstr>
      <vt:lpstr>Slide 3</vt:lpstr>
      <vt:lpstr> এসো  একটি ভিডিও  দেখি ।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Windows User</cp:lastModifiedBy>
  <cp:revision>166</cp:revision>
  <dcterms:created xsi:type="dcterms:W3CDTF">2006-08-16T00:00:00Z</dcterms:created>
  <dcterms:modified xsi:type="dcterms:W3CDTF">2020-06-30T14:54:33Z</dcterms:modified>
</cp:coreProperties>
</file>