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9" r:id="rId4"/>
    <p:sldId id="285" r:id="rId5"/>
    <p:sldId id="261" r:id="rId6"/>
    <p:sldId id="267" r:id="rId7"/>
    <p:sldId id="286" r:id="rId8"/>
    <p:sldId id="265" r:id="rId9"/>
    <p:sldId id="292" r:id="rId10"/>
    <p:sldId id="278" r:id="rId11"/>
    <p:sldId id="280" r:id="rId12"/>
    <p:sldId id="287" r:id="rId13"/>
    <p:sldId id="288" r:id="rId14"/>
    <p:sldId id="274" r:id="rId15"/>
    <p:sldId id="271" r:id="rId16"/>
    <p:sldId id="272" r:id="rId17"/>
    <p:sldId id="290" r:id="rId18"/>
    <p:sldId id="289" r:id="rId19"/>
    <p:sldId id="291" r:id="rId20"/>
    <p:sldId id="293" r:id="rId21"/>
    <p:sldId id="262" r:id="rId22"/>
    <p:sldId id="282" r:id="rId23"/>
    <p:sldId id="268" r:id="rId24"/>
    <p:sldId id="281" r:id="rId25"/>
    <p:sldId id="283" r:id="rId26"/>
    <p:sldId id="284" r:id="rId27"/>
    <p:sldId id="26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63" autoAdjust="0"/>
  </p:normalViewPr>
  <p:slideViewPr>
    <p:cSldViewPr snapToGrid="0">
      <p:cViewPr varScale="1">
        <p:scale>
          <a:sx n="53" d="100"/>
          <a:sy n="53" d="100"/>
        </p:scale>
        <p:origin x="1356"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FE2D18-9222-489A-B04D-F26BAE26F049}"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5B9DD-6988-4668-A162-CDCA3DAB2A1F}" type="slidenum">
              <a:rPr lang="en-US" smtClean="0"/>
              <a:t>‹#›</a:t>
            </a:fld>
            <a:endParaRPr lang="en-US"/>
          </a:p>
        </p:txBody>
      </p:sp>
    </p:spTree>
    <p:extLst>
      <p:ext uri="{BB962C8B-B14F-4D97-AF65-F5344CB8AC3E}">
        <p14:creationId xmlns:p14="http://schemas.microsoft.com/office/powerpoint/2010/main" val="3060272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FE2D18-9222-489A-B04D-F26BAE26F049}"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5B9DD-6988-4668-A162-CDCA3DAB2A1F}" type="slidenum">
              <a:rPr lang="en-US" smtClean="0"/>
              <a:t>‹#›</a:t>
            </a:fld>
            <a:endParaRPr lang="en-US"/>
          </a:p>
        </p:txBody>
      </p:sp>
    </p:spTree>
    <p:extLst>
      <p:ext uri="{BB962C8B-B14F-4D97-AF65-F5344CB8AC3E}">
        <p14:creationId xmlns:p14="http://schemas.microsoft.com/office/powerpoint/2010/main" val="1994658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FE2D18-9222-489A-B04D-F26BAE26F049}"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5B9DD-6988-4668-A162-CDCA3DAB2A1F}" type="slidenum">
              <a:rPr lang="en-US" smtClean="0"/>
              <a:t>‹#›</a:t>
            </a:fld>
            <a:endParaRPr lang="en-US"/>
          </a:p>
        </p:txBody>
      </p:sp>
    </p:spTree>
    <p:extLst>
      <p:ext uri="{BB962C8B-B14F-4D97-AF65-F5344CB8AC3E}">
        <p14:creationId xmlns:p14="http://schemas.microsoft.com/office/powerpoint/2010/main" val="140860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FE2D18-9222-489A-B04D-F26BAE26F049}"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5B9DD-6988-4668-A162-CDCA3DAB2A1F}" type="slidenum">
              <a:rPr lang="en-US" smtClean="0"/>
              <a:t>‹#›</a:t>
            </a:fld>
            <a:endParaRPr lang="en-US"/>
          </a:p>
        </p:txBody>
      </p:sp>
    </p:spTree>
    <p:extLst>
      <p:ext uri="{BB962C8B-B14F-4D97-AF65-F5344CB8AC3E}">
        <p14:creationId xmlns:p14="http://schemas.microsoft.com/office/powerpoint/2010/main" val="1495427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FE2D18-9222-489A-B04D-F26BAE26F049}" type="datetimeFigureOut">
              <a:rPr lang="en-US" smtClean="0"/>
              <a:t>6/30/2020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5B9DD-6988-4668-A162-CDCA3DAB2A1F}" type="slidenum">
              <a:rPr lang="en-US" smtClean="0"/>
              <a:t>‹#›</a:t>
            </a:fld>
            <a:endParaRPr lang="en-US"/>
          </a:p>
        </p:txBody>
      </p:sp>
    </p:spTree>
    <p:extLst>
      <p:ext uri="{BB962C8B-B14F-4D97-AF65-F5344CB8AC3E}">
        <p14:creationId xmlns:p14="http://schemas.microsoft.com/office/powerpoint/2010/main" val="2664334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6FE2D18-9222-489A-B04D-F26BAE26F049}" type="datetimeFigureOut">
              <a:rPr lang="en-US" smtClean="0"/>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5B9DD-6988-4668-A162-CDCA3DAB2A1F}" type="slidenum">
              <a:rPr lang="en-US" smtClean="0"/>
              <a:t>‹#›</a:t>
            </a:fld>
            <a:endParaRPr lang="en-US"/>
          </a:p>
        </p:txBody>
      </p:sp>
    </p:spTree>
    <p:extLst>
      <p:ext uri="{BB962C8B-B14F-4D97-AF65-F5344CB8AC3E}">
        <p14:creationId xmlns:p14="http://schemas.microsoft.com/office/powerpoint/2010/main" val="3980552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FE2D18-9222-489A-B04D-F26BAE26F049}" type="datetimeFigureOut">
              <a:rPr lang="en-US" smtClean="0"/>
              <a:t>6/30/2020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65B9DD-6988-4668-A162-CDCA3DAB2A1F}" type="slidenum">
              <a:rPr lang="en-US" smtClean="0"/>
              <a:t>‹#›</a:t>
            </a:fld>
            <a:endParaRPr lang="en-US"/>
          </a:p>
        </p:txBody>
      </p:sp>
    </p:spTree>
    <p:extLst>
      <p:ext uri="{BB962C8B-B14F-4D97-AF65-F5344CB8AC3E}">
        <p14:creationId xmlns:p14="http://schemas.microsoft.com/office/powerpoint/2010/main" val="3429343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6FE2D18-9222-489A-B04D-F26BAE26F049}" type="datetimeFigureOut">
              <a:rPr lang="en-US" smtClean="0"/>
              <a:t>6/30/2020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65B9DD-6988-4668-A162-CDCA3DAB2A1F}" type="slidenum">
              <a:rPr lang="en-US" smtClean="0"/>
              <a:t>‹#›</a:t>
            </a:fld>
            <a:endParaRPr lang="en-US"/>
          </a:p>
        </p:txBody>
      </p:sp>
    </p:spTree>
    <p:extLst>
      <p:ext uri="{BB962C8B-B14F-4D97-AF65-F5344CB8AC3E}">
        <p14:creationId xmlns:p14="http://schemas.microsoft.com/office/powerpoint/2010/main" val="2314963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E2D18-9222-489A-B04D-F26BAE26F049}" type="datetimeFigureOut">
              <a:rPr lang="en-US" smtClean="0"/>
              <a:t>6/30/2020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65B9DD-6988-4668-A162-CDCA3DAB2A1F}" type="slidenum">
              <a:rPr lang="en-US" smtClean="0"/>
              <a:t>‹#›</a:t>
            </a:fld>
            <a:endParaRPr lang="en-US"/>
          </a:p>
        </p:txBody>
      </p:sp>
    </p:spTree>
    <p:extLst>
      <p:ext uri="{BB962C8B-B14F-4D97-AF65-F5344CB8AC3E}">
        <p14:creationId xmlns:p14="http://schemas.microsoft.com/office/powerpoint/2010/main" val="441829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FE2D18-9222-489A-B04D-F26BAE26F049}" type="datetimeFigureOut">
              <a:rPr lang="en-US" smtClean="0"/>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5B9DD-6988-4668-A162-CDCA3DAB2A1F}" type="slidenum">
              <a:rPr lang="en-US" smtClean="0"/>
              <a:t>‹#›</a:t>
            </a:fld>
            <a:endParaRPr lang="en-US"/>
          </a:p>
        </p:txBody>
      </p:sp>
    </p:spTree>
    <p:extLst>
      <p:ext uri="{BB962C8B-B14F-4D97-AF65-F5344CB8AC3E}">
        <p14:creationId xmlns:p14="http://schemas.microsoft.com/office/powerpoint/2010/main" val="1827961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FE2D18-9222-489A-B04D-F26BAE26F049}" type="datetimeFigureOut">
              <a:rPr lang="en-US" smtClean="0"/>
              <a:t>6/30/2020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5B9DD-6988-4668-A162-CDCA3DAB2A1F}" type="slidenum">
              <a:rPr lang="en-US" smtClean="0"/>
              <a:t>‹#›</a:t>
            </a:fld>
            <a:endParaRPr lang="en-US"/>
          </a:p>
        </p:txBody>
      </p:sp>
    </p:spTree>
    <p:extLst>
      <p:ext uri="{BB962C8B-B14F-4D97-AF65-F5344CB8AC3E}">
        <p14:creationId xmlns:p14="http://schemas.microsoft.com/office/powerpoint/2010/main" val="849186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FE2D18-9222-489A-B04D-F26BAE26F049}" type="datetimeFigureOut">
              <a:rPr lang="en-US" smtClean="0"/>
              <a:t>6/30/2020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5B9DD-6988-4668-A162-CDCA3DAB2A1F}" type="slidenum">
              <a:rPr lang="en-US" smtClean="0"/>
              <a:t>‹#›</a:t>
            </a:fld>
            <a:endParaRPr lang="en-US"/>
          </a:p>
        </p:txBody>
      </p:sp>
    </p:spTree>
    <p:extLst>
      <p:ext uri="{BB962C8B-B14F-4D97-AF65-F5344CB8AC3E}">
        <p14:creationId xmlns:p14="http://schemas.microsoft.com/office/powerpoint/2010/main" val="41400209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7.xml"/><Relationship Id="rId5" Type="http://schemas.openxmlformats.org/officeDocument/2006/relationships/image" Target="../media/image4.jp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tmp"/><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12192000" cy="6858000"/>
            <a:chOff x="0" y="0"/>
            <a:chExt cx="12192000" cy="685800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416"/>
              <a:ext cx="3849485" cy="6846584"/>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8892" y="0"/>
              <a:ext cx="4113108" cy="684658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49484" y="11415"/>
              <a:ext cx="4231823" cy="6846585"/>
            </a:xfrm>
            <a:prstGeom prst="rect">
              <a:avLst/>
            </a:prstGeom>
          </p:spPr>
        </p:pic>
      </p:grpSp>
      <p:sp>
        <p:nvSpPr>
          <p:cNvPr id="8" name="TextBox 7"/>
          <p:cNvSpPr txBox="1"/>
          <p:nvPr/>
        </p:nvSpPr>
        <p:spPr>
          <a:xfrm rot="20673062">
            <a:off x="1560607" y="1549575"/>
            <a:ext cx="7583394" cy="3770263"/>
          </a:xfrm>
          <a:prstGeom prst="rect">
            <a:avLst/>
          </a:prstGeom>
          <a:noFill/>
        </p:spPr>
        <p:txBody>
          <a:bodyPr wrap="square" rtlCol="0">
            <a:spAutoFit/>
            <a:scene3d>
              <a:camera prst="isometricOffAxis1Right"/>
              <a:lightRig rig="threePt" dir="t"/>
            </a:scene3d>
          </a:bodyPr>
          <a:lstStyle/>
          <a:p>
            <a:pPr algn="ctr"/>
            <a:r>
              <a:rPr lang="en-US" sz="23900" dirty="0" smtClean="0">
                <a:ln w="57150">
                  <a:solidFill>
                    <a:srgbClr val="FFFF00"/>
                  </a:solidFill>
                </a:ln>
                <a:solidFill>
                  <a:srgbClr val="FF0000"/>
                </a:solidFill>
                <a:latin typeface="NikoshBAN" panose="02000000000000000000" pitchFamily="2" charset="0"/>
                <a:cs typeface="NikoshBAN" panose="02000000000000000000" pitchFamily="2" charset="0"/>
              </a:rPr>
              <a:t>স্বাগতম</a:t>
            </a:r>
            <a:endParaRPr lang="en-US" sz="23900" dirty="0">
              <a:ln w="57150">
                <a:solidFill>
                  <a:srgbClr val="FFFF00"/>
                </a:solidFill>
              </a:ln>
              <a:solidFill>
                <a:srgbClr val="FF0000"/>
              </a:solidFill>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14193" r="28587"/>
          <a:stretch/>
        </p:blipFill>
        <p:spPr>
          <a:xfrm>
            <a:off x="6369719" y="-211767"/>
            <a:ext cx="5734050" cy="7466582"/>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14193" r="29941"/>
          <a:stretch/>
        </p:blipFill>
        <p:spPr>
          <a:xfrm>
            <a:off x="0" y="-211767"/>
            <a:ext cx="6370722" cy="7466582"/>
          </a:xfrm>
          <a:prstGeom prst="rect">
            <a:avLst/>
          </a:prstGeom>
        </p:spPr>
      </p:pic>
    </p:spTree>
    <p:extLst>
      <p:ext uri="{BB962C8B-B14F-4D97-AF65-F5344CB8AC3E}">
        <p14:creationId xmlns:p14="http://schemas.microsoft.com/office/powerpoint/2010/main" val="1216708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8">
                                            <p:txEl>
                                              <p:pRg st="0" end="0"/>
                                            </p:txEl>
                                          </p:spTgt>
                                        </p:tgtEl>
                                      </p:cBhvr>
                                    </p:animEffect>
                                  </p:childTnLst>
                                </p:cTn>
                              </p:par>
                              <p:par>
                                <p:cTn id="11" presetID="63" presetClass="path" presetSubtype="0" fill="hold" nodeType="withEffect">
                                  <p:stCondLst>
                                    <p:cond delay="0"/>
                                  </p:stCondLst>
                                  <p:childTnLst>
                                    <p:animMotion origin="layout" path="M -2.08333E-6 4.07407E-6 L 0.46953 0.00231 " pathEditMode="relative" rAng="0" ptsTypes="AA">
                                      <p:cBhvr>
                                        <p:cTn id="12" dur="5000" fill="hold"/>
                                        <p:tgtEl>
                                          <p:spTgt spid="9"/>
                                        </p:tgtEl>
                                        <p:attrNameLst>
                                          <p:attrName>ppt_x</p:attrName>
                                          <p:attrName>ppt_y</p:attrName>
                                        </p:attrNameLst>
                                      </p:cBhvr>
                                      <p:rCtr x="23477" y="116"/>
                                    </p:animMotion>
                                  </p:childTnLst>
                                  <p:subTnLst>
                                    <p:set>
                                      <p:cBhvr override="childStyle">
                                        <p:cTn dur="1" fill="hold" display="0" masterRel="sameClick" afterEffect="1">
                                          <p:stCondLst>
                                            <p:cond evt="end" delay="0">
                                              <p:tn val="11"/>
                                            </p:cond>
                                          </p:stCondLst>
                                        </p:cTn>
                                        <p:tgtEl>
                                          <p:spTgt spid="9"/>
                                        </p:tgtEl>
                                        <p:attrNameLst>
                                          <p:attrName>style.visibility</p:attrName>
                                        </p:attrNameLst>
                                      </p:cBhvr>
                                      <p:to>
                                        <p:strVal val="hidden"/>
                                      </p:to>
                                    </p:set>
                                  </p:subTnLst>
                                </p:cTn>
                              </p:par>
                              <p:par>
                                <p:cTn id="13" presetID="35" presetClass="path" presetSubtype="0" fill="hold" nodeType="withEffect">
                                  <p:stCondLst>
                                    <p:cond delay="0"/>
                                  </p:stCondLst>
                                  <p:childTnLst>
                                    <p:animMotion origin="layout" path="M 2.08333E-6 4.07407E-6 L -0.5293 -0.00047 " pathEditMode="relative" rAng="0" ptsTypes="AA">
                                      <p:cBhvr>
                                        <p:cTn id="14" dur="5000" fill="hold"/>
                                        <p:tgtEl>
                                          <p:spTgt spid="10"/>
                                        </p:tgtEl>
                                        <p:attrNameLst>
                                          <p:attrName>ppt_x</p:attrName>
                                          <p:attrName>ppt_y</p:attrName>
                                        </p:attrNameLst>
                                      </p:cBhvr>
                                      <p:rCtr x="-26458" y="-23"/>
                                    </p:animMotion>
                                  </p:childTnLst>
                                  <p:subTnLst>
                                    <p:set>
                                      <p:cBhvr override="childStyle">
                                        <p:cTn dur="1" fill="hold" display="0" masterRel="sameClick" afterEffect="1">
                                          <p:stCondLst>
                                            <p:cond evt="end" delay="0">
                                              <p:tn val="13"/>
                                            </p:cond>
                                          </p:stCondLst>
                                        </p:cTn>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5353396"/>
            <a:ext cx="11970326" cy="15046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bn-IN" sz="4000" b="1" dirty="0" smtClean="0">
                <a:latin typeface="NikoshBAN" panose="02000000000000000000" pitchFamily="2" charset="0"/>
                <a:cs typeface="NikoshBAN" panose="02000000000000000000" pitchFamily="2" charset="0"/>
              </a:rPr>
              <a:t>আমাদের দেশে শিক্ষার ব্যাপারে ইন্টারনেটকে ব্যাপকভাবে ব্যবহার করা হয়। </a:t>
            </a:r>
            <a:r>
              <a:rPr lang="en-US" sz="4000" b="1" dirty="0" err="1" smtClean="0">
                <a:latin typeface="NikoshBAN" panose="02000000000000000000" pitchFamily="2" charset="0"/>
                <a:cs typeface="NikoshBAN" panose="02000000000000000000" pitchFamily="2" charset="0"/>
              </a:rPr>
              <a:t>বিভিন্ন</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পরীক্ষার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ফলাফল</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পেতে</a:t>
            </a:r>
            <a:r>
              <a:rPr lang="en-US" sz="4000" b="1" dirty="0" smtClean="0">
                <a:latin typeface="NikoshBAN" panose="02000000000000000000" pitchFamily="2" charset="0"/>
                <a:cs typeface="NikoshBAN" panose="02000000000000000000" pitchFamily="2" charset="0"/>
              </a:rPr>
              <a:t> ইন্টারনেট ব্যবহার </a:t>
            </a:r>
            <a:r>
              <a:rPr lang="en-US" sz="4000" b="1" dirty="0" err="1" smtClean="0">
                <a:latin typeface="NikoshBAN" panose="02000000000000000000" pitchFamily="2" charset="0"/>
                <a:cs typeface="NikoshBAN" panose="02000000000000000000" pitchFamily="2" charset="0"/>
              </a:rPr>
              <a:t>করা</a:t>
            </a:r>
            <a:r>
              <a:rPr lang="en-US" sz="4000" b="1" dirty="0" smtClean="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হয়</a:t>
            </a:r>
            <a:r>
              <a:rPr lang="bn-IN" sz="4000" b="1" dirty="0" smtClean="0">
                <a:latin typeface="NikoshBAN" panose="02000000000000000000" pitchFamily="2" charset="0"/>
                <a:cs typeface="NikoshBAN" panose="02000000000000000000" pitchFamily="2" charset="0"/>
              </a:rPr>
              <a:t>।</a:t>
            </a:r>
            <a:endParaRPr lang="en-US" sz="4000" b="1" dirty="0">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2"/>
          <a:srcRect l="21688" r="20737"/>
          <a:stretch/>
        </p:blipFill>
        <p:spPr>
          <a:xfrm>
            <a:off x="4512252" y="122781"/>
            <a:ext cx="7458075" cy="4982307"/>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rotWithShape="1">
          <a:blip r:embed="rId3"/>
          <a:srcRect l="14477" r="13720"/>
          <a:stretch/>
        </p:blipFill>
        <p:spPr>
          <a:xfrm>
            <a:off x="149629" y="122781"/>
            <a:ext cx="4017182" cy="4982307"/>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49209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05700" y="4259917"/>
            <a:ext cx="4800600" cy="2465294"/>
          </a:xfrm>
          <a:prstGeom prst="ellipse">
            <a:avLst/>
          </a:prstGeom>
          <a:ln>
            <a:noFill/>
          </a:ln>
          <a:effectLst>
            <a:softEdge rad="112500"/>
          </a:effectLst>
        </p:spPr>
      </p:pic>
      <p:sp>
        <p:nvSpPr>
          <p:cNvPr id="7" name="Flowchart: Alternate Process 6"/>
          <p:cNvSpPr/>
          <p:nvPr/>
        </p:nvSpPr>
        <p:spPr>
          <a:xfrm>
            <a:off x="1518999" y="203140"/>
            <a:ext cx="9536084" cy="1224556"/>
          </a:xfrm>
          <a:prstGeom prst="flowChartAlternateProcess">
            <a:avLst/>
          </a:prstGeom>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57150">
            <a:solidFill>
              <a:srgbClr val="C00000"/>
            </a:solidFill>
          </a:ln>
          <a:effectLst>
            <a:glow rad="228600">
              <a:schemeClr val="accent5">
                <a:satMod val="175000"/>
                <a:alpha val="40000"/>
              </a:schemeClr>
            </a:glow>
            <a:outerShdw blurRad="381000" dist="50800" dir="7200000" sx="105000" sy="105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6600" b="1" dirty="0" smtClean="0">
                <a:solidFill>
                  <a:schemeClr val="tx1"/>
                </a:solidFill>
                <a:latin typeface="NikoshBAN" panose="02000000000000000000" pitchFamily="2" charset="0"/>
                <a:cs typeface="NikoshBAN" panose="02000000000000000000" pitchFamily="2" charset="0"/>
              </a:rPr>
              <a:t>শিক্ষাক্ষেত্রে ইন্টারনেটের ব্যবহার</a:t>
            </a:r>
            <a:endParaRPr lang="en-US" sz="6600" b="1" dirty="0">
              <a:solidFill>
                <a:schemeClr val="tx1"/>
              </a:solidFill>
              <a:latin typeface="NikoshBAN" panose="02000000000000000000" pitchFamily="2" charset="0"/>
              <a:cs typeface="NikoshBAN" panose="02000000000000000000" pitchFamily="2" charset="0"/>
            </a:endParaRPr>
          </a:p>
        </p:txBody>
      </p:sp>
      <p:sp>
        <p:nvSpPr>
          <p:cNvPr id="9" name="Flowchart: Alternate Process 8"/>
          <p:cNvSpPr/>
          <p:nvPr/>
        </p:nvSpPr>
        <p:spPr>
          <a:xfrm>
            <a:off x="5372061" y="1681934"/>
            <a:ext cx="6687668" cy="2529674"/>
          </a:xfrm>
          <a:prstGeom prst="flowChartAlternateProcess">
            <a:avLst/>
          </a:prstGeom>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57150">
            <a:solidFill>
              <a:srgbClr val="C00000"/>
            </a:solidFill>
          </a:ln>
          <a:effectLst>
            <a:glow rad="228600">
              <a:schemeClr val="accent5">
                <a:satMod val="175000"/>
                <a:alpha val="40000"/>
              </a:schemeClr>
            </a:glow>
            <a:outerShdw blurRad="381000" dist="50800" dir="7200000" sx="105000" sy="105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b="1" dirty="0" smtClean="0">
                <a:solidFill>
                  <a:schemeClr val="tx1"/>
                </a:solidFill>
                <a:latin typeface="NikoshBAN" panose="02000000000000000000" pitchFamily="2" charset="0"/>
                <a:cs typeface="NikoshBAN" panose="02000000000000000000" pitchFamily="2" charset="0"/>
              </a:rPr>
              <a:t>দেশি-বিদেশী বিশ্ববিদ্যালয়ে ভর্তির আবেদন করা যায় ইন্টারনেটের মাধ্যমে</a:t>
            </a:r>
            <a:endParaRPr lang="en-US" sz="3600" b="1" dirty="0">
              <a:solidFill>
                <a:schemeClr val="tx1"/>
              </a:solidFill>
              <a:latin typeface="NikoshBAN" panose="02000000000000000000" pitchFamily="2" charset="0"/>
              <a:cs typeface="NikoshBAN" panose="02000000000000000000" pitchFamily="2" charset="0"/>
            </a:endParaRPr>
          </a:p>
        </p:txBody>
      </p:sp>
      <p:sp>
        <p:nvSpPr>
          <p:cNvPr id="10" name="Flowchart: Alternate Process 9"/>
          <p:cNvSpPr/>
          <p:nvPr/>
        </p:nvSpPr>
        <p:spPr>
          <a:xfrm>
            <a:off x="5372060" y="4465846"/>
            <a:ext cx="6687669" cy="2259365"/>
          </a:xfrm>
          <a:prstGeom prst="flowChartAlternateProcess">
            <a:avLst/>
          </a:prstGeom>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57150">
            <a:solidFill>
              <a:srgbClr val="C00000"/>
            </a:solidFill>
          </a:ln>
          <a:effectLst>
            <a:glow rad="228600">
              <a:schemeClr val="accent5">
                <a:satMod val="175000"/>
                <a:alpha val="40000"/>
              </a:schemeClr>
            </a:glow>
            <a:outerShdw blurRad="381000" dist="50800" dir="7200000" sx="105000" sy="105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b="1" dirty="0" smtClean="0">
                <a:solidFill>
                  <a:schemeClr val="tx1"/>
                </a:solidFill>
                <a:latin typeface="NikoshBAN" panose="02000000000000000000" pitchFamily="2" charset="0"/>
                <a:cs typeface="NikoshBAN" panose="02000000000000000000" pitchFamily="2" charset="0"/>
              </a:rPr>
              <a:t>ইণ্টারনেটের কল্যানে ঘরে বসেই যে কোন দেশি-বিদেশী ডিগ্রী অর্জন করা যায়</a:t>
            </a:r>
            <a:endParaRPr lang="en-US" sz="3600" b="1" dirty="0">
              <a:solidFill>
                <a:schemeClr val="tx1"/>
              </a:solidFill>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572" y="1681935"/>
            <a:ext cx="4811037" cy="2529674"/>
          </a:xfrm>
          <a:prstGeom prst="rect">
            <a:avLst/>
          </a:prstGeom>
        </p:spPr>
      </p:pic>
    </p:spTree>
    <p:extLst>
      <p:ext uri="{BB962C8B-B14F-4D97-AF65-F5344CB8AC3E}">
        <p14:creationId xmlns:p14="http://schemas.microsoft.com/office/powerpoint/2010/main" val="345962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amond(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2000"/>
                                        <p:tgtEl>
                                          <p:spTgt spid="4"/>
                                        </p:tgtEl>
                                      </p:cBhvr>
                                    </p:animEffect>
                                  </p:childTnLst>
                                </p:cTn>
                              </p:par>
                              <p:par>
                                <p:cTn id="16" presetID="8"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diamond(in)">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8814" y="383423"/>
            <a:ext cx="6483186" cy="3630584"/>
          </a:xfrm>
          <a:prstGeom prst="rect">
            <a:avLst/>
          </a:prstGeom>
        </p:spPr>
      </p:pic>
      <p:sp>
        <p:nvSpPr>
          <p:cNvPr id="4" name="Flowchart: Alternate Process 3"/>
          <p:cNvSpPr/>
          <p:nvPr/>
        </p:nvSpPr>
        <p:spPr>
          <a:xfrm>
            <a:off x="216130" y="4841641"/>
            <a:ext cx="11754197" cy="1392903"/>
          </a:xfrm>
          <a:prstGeom prst="flowChartAlternateProcess">
            <a:avLst/>
          </a:prstGeom>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57150">
            <a:solidFill>
              <a:srgbClr val="C00000"/>
            </a:solidFill>
          </a:ln>
          <a:effectLst>
            <a:glow rad="228600">
              <a:schemeClr val="accent5">
                <a:satMod val="175000"/>
                <a:alpha val="40000"/>
              </a:schemeClr>
            </a:glow>
            <a:outerShdw blurRad="381000" dist="50800" dir="7200000" sx="105000" sy="105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000" b="1" dirty="0" smtClean="0">
                <a:solidFill>
                  <a:schemeClr val="tx1"/>
                </a:solidFill>
                <a:latin typeface="NikoshBAN" panose="02000000000000000000" pitchFamily="2" charset="0"/>
                <a:cs typeface="NikoshBAN" panose="02000000000000000000" pitchFamily="2" charset="0"/>
              </a:rPr>
              <a:t>বিভিন্ন স্কুল কলেজের তথ্যও ইন্টারনেট থেকে পাওয়া যায়। এছাড়াও দেশের অসংখ্য স্কুলকে পরিচালনা করার জন্যও ইন্টারনেট ব্যবহার করা হয়।</a:t>
            </a:r>
            <a:endParaRPr lang="en-US" sz="4000" b="1" dirty="0">
              <a:solidFill>
                <a:schemeClr val="tx1"/>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32" y="383423"/>
            <a:ext cx="5389592" cy="3630584"/>
          </a:xfrm>
          <a:prstGeom prst="rect">
            <a:avLst/>
          </a:prstGeom>
        </p:spPr>
      </p:pic>
    </p:spTree>
    <p:extLst>
      <p:ext uri="{BB962C8B-B14F-4D97-AF65-F5344CB8AC3E}">
        <p14:creationId xmlns:p14="http://schemas.microsoft.com/office/powerpoint/2010/main" val="416347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782" y="122309"/>
            <a:ext cx="8894618" cy="4980986"/>
          </a:xfrm>
          <a:prstGeom prst="rect">
            <a:avLst/>
          </a:prstGeom>
        </p:spPr>
      </p:pic>
      <p:sp>
        <p:nvSpPr>
          <p:cNvPr id="4" name="Flowchart: Alternate Process 3"/>
          <p:cNvSpPr/>
          <p:nvPr/>
        </p:nvSpPr>
        <p:spPr>
          <a:xfrm>
            <a:off x="232756" y="4838194"/>
            <a:ext cx="11578244" cy="1770424"/>
          </a:xfrm>
          <a:prstGeom prst="flowChartAlternateProcess">
            <a:avLst/>
          </a:prstGeom>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57150">
            <a:solidFill>
              <a:srgbClr val="C00000"/>
            </a:solidFill>
          </a:ln>
          <a:effectLst>
            <a:glow rad="228600">
              <a:schemeClr val="accent5">
                <a:satMod val="175000"/>
                <a:alpha val="40000"/>
              </a:schemeClr>
            </a:glow>
            <a:outerShdw blurRad="381000" dist="50800" dir="7200000" sx="105000" sy="105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b="1" dirty="0" smtClean="0">
                <a:solidFill>
                  <a:schemeClr val="tx1"/>
                </a:solidFill>
                <a:latin typeface="NikoshBAN" panose="02000000000000000000" pitchFamily="2" charset="0"/>
                <a:cs typeface="NikoshBAN" panose="02000000000000000000" pitchFamily="2" charset="0"/>
              </a:rPr>
              <a:t>বর্তমানে কোন ব্যবস্থায় একজন ছাত্র ক্লাসে না গিয়ে ঘরে বসে যে কোন শিক্ষকের ক্লাসে অংশগ্রহন করতে পারে।</a:t>
            </a: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5096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Motiar D. Content\Class Viii\Picture\46\aulas-virtuales-gico-2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2688" y="1819888"/>
            <a:ext cx="5406957" cy="2743200"/>
          </a:xfrm>
          <a:prstGeom prst="rect">
            <a:avLst/>
          </a:prstGeom>
          <a:ln>
            <a:noFill/>
          </a:ln>
          <a:effectLst>
            <a:glow rad="228600">
              <a:schemeClr val="accent3">
                <a:satMod val="175000"/>
                <a:alpha val="40000"/>
              </a:schemeClr>
            </a:glow>
            <a:softEdge rad="112500"/>
          </a:effectLst>
          <a:extLst>
            <a:ext uri="{909E8E84-426E-40DD-AFC4-6F175D3DCCD1}">
              <a14:hiddenFill xmlns:a14="http://schemas.microsoft.com/office/drawing/2010/main">
                <a:solidFill>
                  <a:srgbClr val="FFFFFF"/>
                </a:solidFill>
              </a14:hiddenFill>
            </a:ext>
          </a:extLst>
        </p:spPr>
      </p:pic>
      <p:pic>
        <p:nvPicPr>
          <p:cNvPr id="4" name="Picture 2" descr="E:\New Picture Down\New folder (1)\Picture1dgc.jpg"/>
          <p:cNvPicPr>
            <a:picLocks noChangeAspect="1" noChangeArrowheads="1"/>
          </p:cNvPicPr>
          <p:nvPr/>
        </p:nvPicPr>
        <p:blipFill>
          <a:blip r:embed="rId3"/>
          <a:srcRect/>
          <a:stretch>
            <a:fillRect/>
          </a:stretch>
        </p:blipFill>
        <p:spPr bwMode="auto">
          <a:xfrm>
            <a:off x="6525491" y="1819888"/>
            <a:ext cx="4953000" cy="2641876"/>
          </a:xfrm>
          <a:prstGeom prst="rect">
            <a:avLst/>
          </a:prstGeom>
          <a:ln>
            <a:noFill/>
          </a:ln>
          <a:effectLst>
            <a:glow rad="228600">
              <a:schemeClr val="accent3">
                <a:satMod val="175000"/>
                <a:alpha val="40000"/>
              </a:schemeClr>
            </a:glow>
            <a:softEdge rad="112500"/>
          </a:effectLst>
        </p:spPr>
      </p:pic>
      <p:sp>
        <p:nvSpPr>
          <p:cNvPr id="7" name="Flowchart: Alternate Process 6"/>
          <p:cNvSpPr/>
          <p:nvPr/>
        </p:nvSpPr>
        <p:spPr>
          <a:xfrm>
            <a:off x="1493740" y="407117"/>
            <a:ext cx="9536084" cy="1224556"/>
          </a:xfrm>
          <a:prstGeom prst="flowChartAlternateProcess">
            <a:avLst/>
          </a:prstGeom>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57150">
            <a:solidFill>
              <a:srgbClr val="C00000"/>
            </a:solidFill>
          </a:ln>
          <a:effectLst>
            <a:glow rad="228600">
              <a:schemeClr val="accent5">
                <a:satMod val="175000"/>
                <a:alpha val="40000"/>
              </a:schemeClr>
            </a:glow>
            <a:outerShdw blurRad="381000" dist="50800" dir="7200000" sx="105000" sy="105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9600" b="1" dirty="0" smtClean="0">
                <a:solidFill>
                  <a:schemeClr val="tx1"/>
                </a:solidFill>
                <a:latin typeface="NikoshBAN" panose="02000000000000000000" pitchFamily="2" charset="0"/>
                <a:cs typeface="NikoshBAN" panose="02000000000000000000" pitchFamily="2" charset="0"/>
              </a:rPr>
              <a:t>ডিজিটাল ক্লাসরুম</a:t>
            </a:r>
            <a:endParaRPr lang="en-US" sz="9600" b="1" dirty="0">
              <a:solidFill>
                <a:schemeClr val="tx1"/>
              </a:solidFill>
              <a:latin typeface="NikoshBAN" panose="02000000000000000000" pitchFamily="2" charset="0"/>
              <a:cs typeface="NikoshBAN" panose="02000000000000000000" pitchFamily="2" charset="0"/>
            </a:endParaRPr>
          </a:p>
        </p:txBody>
      </p:sp>
      <p:sp>
        <p:nvSpPr>
          <p:cNvPr id="6" name="Flowchart: Alternate Process 5"/>
          <p:cNvSpPr/>
          <p:nvPr/>
        </p:nvSpPr>
        <p:spPr>
          <a:xfrm>
            <a:off x="143109" y="4463618"/>
            <a:ext cx="11920451" cy="2194560"/>
          </a:xfrm>
          <a:prstGeom prst="flowChartAlternateProcess">
            <a:avLst/>
          </a:prstGeom>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57150">
            <a:solidFill>
              <a:srgbClr val="C00000"/>
            </a:solidFill>
          </a:ln>
          <a:effectLst>
            <a:glow rad="228600">
              <a:schemeClr val="accent5">
                <a:satMod val="175000"/>
                <a:alpha val="40000"/>
              </a:schemeClr>
            </a:glow>
            <a:outerShdw blurRad="381000" dist="50800" dir="7200000" sx="105000" sy="105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000" b="1" dirty="0" smtClean="0">
                <a:solidFill>
                  <a:schemeClr val="tx1"/>
                </a:solidFill>
                <a:latin typeface="NikoshBAN" panose="02000000000000000000" pitchFamily="2" charset="0"/>
                <a:cs typeface="NikoshBAN" panose="02000000000000000000" pitchFamily="2" charset="0"/>
              </a:rPr>
              <a:t>শিক্ষাব্যবস্থা পরিচালনা করা ছাড়াও সরাসরি শিক্ষার ব্যাপারে ইন্টারনেট বড় ভূমিকা রয়েছে। এছাড়াও দেশের অসংখ্য স্কুলকে পরিচালনা করার জন্যও ইন্টারনেট ব্যবহার করা হয়।</a:t>
            </a:r>
            <a:endParaRPr lang="en-US" sz="40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05041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004" y="4123112"/>
            <a:ext cx="12058996" cy="2554545"/>
          </a:xfrm>
          <a:prstGeom prst="rect">
            <a:avLst/>
          </a:prstGeom>
        </p:spPr>
        <p:txBody>
          <a:bodyPr wrap="square">
            <a:spAutoFit/>
          </a:bodyPr>
          <a:lstStyle/>
          <a:p>
            <a:r>
              <a:rPr lang="bn-IN" altLang="en-US" sz="4000" b="1" dirty="0" smtClean="0">
                <a:solidFill>
                  <a:schemeClr val="accent5">
                    <a:lumMod val="50000"/>
                  </a:schemeClr>
                </a:solidFill>
                <a:latin typeface="NikoshBAN" pitchFamily="2" charset="0"/>
                <a:cs typeface="NikoshBAN" pitchFamily="2" charset="0"/>
              </a:rPr>
              <a:t>এক সময় ইন্টারনেটে তথ্য খোঁজার জন্য সবকিছু ইংরেজিতে লিখতে হতো এবং তথ্যগুলো থাকতো ইংরেজিতে।বাংলাদেশে এখন পিপীলিকা নামে বাংলা সার্চ ইঞ্জিন  তৈরি হয়েছে, </a:t>
            </a:r>
            <a:r>
              <a:rPr lang="en-US" altLang="en-US" sz="4000" b="1" dirty="0" err="1" smtClean="0">
                <a:solidFill>
                  <a:schemeClr val="accent5">
                    <a:lumMod val="50000"/>
                  </a:schemeClr>
                </a:solidFill>
                <a:latin typeface="NikoshBAN" pitchFamily="2" charset="0"/>
                <a:cs typeface="NikoshBAN" pitchFamily="2" charset="0"/>
              </a:rPr>
              <a:t>এখানে</a:t>
            </a:r>
            <a:r>
              <a:rPr lang="en-US" altLang="en-US" sz="4000" b="1" dirty="0" smtClean="0">
                <a:solidFill>
                  <a:schemeClr val="accent5">
                    <a:lumMod val="50000"/>
                  </a:schemeClr>
                </a:solidFill>
                <a:latin typeface="NikoshBAN" pitchFamily="2" charset="0"/>
                <a:cs typeface="NikoshBAN" pitchFamily="2" charset="0"/>
              </a:rPr>
              <a:t> </a:t>
            </a:r>
            <a:r>
              <a:rPr lang="en-US" altLang="en-US" sz="4000" b="1" dirty="0" err="1" smtClean="0">
                <a:solidFill>
                  <a:schemeClr val="accent5">
                    <a:lumMod val="50000"/>
                  </a:schemeClr>
                </a:solidFill>
                <a:latin typeface="NikoshBAN" pitchFamily="2" charset="0"/>
                <a:cs typeface="NikoshBAN" pitchFamily="2" charset="0"/>
              </a:rPr>
              <a:t>বাংলা</a:t>
            </a:r>
            <a:r>
              <a:rPr lang="en-US" altLang="en-US" sz="4000" b="1" dirty="0" smtClean="0">
                <a:solidFill>
                  <a:schemeClr val="accent5">
                    <a:lumMod val="50000"/>
                  </a:schemeClr>
                </a:solidFill>
                <a:latin typeface="NikoshBAN" pitchFamily="2" charset="0"/>
                <a:cs typeface="NikoshBAN" pitchFamily="2" charset="0"/>
              </a:rPr>
              <a:t> </a:t>
            </a:r>
            <a:r>
              <a:rPr lang="en-US" altLang="en-US" sz="4000" b="1" dirty="0" err="1" smtClean="0">
                <a:solidFill>
                  <a:schemeClr val="accent5">
                    <a:lumMod val="50000"/>
                  </a:schemeClr>
                </a:solidFill>
                <a:latin typeface="NikoshBAN" pitchFamily="2" charset="0"/>
                <a:cs typeface="NikoshBAN" pitchFamily="2" charset="0"/>
              </a:rPr>
              <a:t>লিখে</a:t>
            </a:r>
            <a:r>
              <a:rPr lang="en-US" altLang="en-US" sz="4000" b="1" dirty="0" smtClean="0">
                <a:solidFill>
                  <a:schemeClr val="accent5">
                    <a:lumMod val="50000"/>
                  </a:schemeClr>
                </a:solidFill>
                <a:latin typeface="NikoshBAN" pitchFamily="2" charset="0"/>
                <a:cs typeface="NikoshBAN" pitchFamily="2" charset="0"/>
              </a:rPr>
              <a:t> </a:t>
            </a:r>
            <a:r>
              <a:rPr lang="en-US" altLang="en-US" sz="4000" b="1" dirty="0" err="1" smtClean="0">
                <a:solidFill>
                  <a:schemeClr val="accent5">
                    <a:lumMod val="50000"/>
                  </a:schemeClr>
                </a:solidFill>
                <a:latin typeface="NikoshBAN" pitchFamily="2" charset="0"/>
                <a:cs typeface="NikoshBAN" pitchFamily="2" charset="0"/>
              </a:rPr>
              <a:t>প্রয়োজনীয়</a:t>
            </a:r>
            <a:r>
              <a:rPr lang="en-US" altLang="en-US" sz="4000" b="1" dirty="0" smtClean="0">
                <a:solidFill>
                  <a:schemeClr val="accent5">
                    <a:lumMod val="50000"/>
                  </a:schemeClr>
                </a:solidFill>
                <a:latin typeface="NikoshBAN" pitchFamily="2" charset="0"/>
                <a:cs typeface="NikoshBAN" pitchFamily="2" charset="0"/>
              </a:rPr>
              <a:t> তথ্য </a:t>
            </a:r>
            <a:r>
              <a:rPr lang="en-US" altLang="en-US" sz="4000" b="1" dirty="0" err="1" smtClean="0">
                <a:solidFill>
                  <a:schemeClr val="accent5">
                    <a:lumMod val="50000"/>
                  </a:schemeClr>
                </a:solidFill>
                <a:latin typeface="NikoshBAN" pitchFamily="2" charset="0"/>
                <a:cs typeface="NikoshBAN" pitchFamily="2" charset="0"/>
              </a:rPr>
              <a:t>খোঁজার</a:t>
            </a:r>
            <a:r>
              <a:rPr lang="en-US" altLang="en-US" sz="4000" b="1" dirty="0" smtClean="0">
                <a:solidFill>
                  <a:schemeClr val="accent5">
                    <a:lumMod val="50000"/>
                  </a:schemeClr>
                </a:solidFill>
                <a:latin typeface="NikoshBAN" pitchFamily="2" charset="0"/>
                <a:cs typeface="NikoshBAN" pitchFamily="2" charset="0"/>
              </a:rPr>
              <a:t> কাজ করা </a:t>
            </a:r>
            <a:r>
              <a:rPr lang="en-US" altLang="en-US" sz="4000" b="1" dirty="0" err="1" smtClean="0">
                <a:solidFill>
                  <a:schemeClr val="accent5">
                    <a:lumMod val="50000"/>
                  </a:schemeClr>
                </a:solidFill>
                <a:latin typeface="NikoshBAN" pitchFamily="2" charset="0"/>
                <a:cs typeface="NikoshBAN" pitchFamily="2" charset="0"/>
              </a:rPr>
              <a:t>যায়</a:t>
            </a:r>
            <a:r>
              <a:rPr lang="en-US" altLang="en-US" sz="4000" b="1" dirty="0" smtClean="0">
                <a:solidFill>
                  <a:schemeClr val="accent5">
                    <a:lumMod val="50000"/>
                  </a:schemeClr>
                </a:solidFill>
                <a:latin typeface="NikoshBAN" pitchFamily="2" charset="0"/>
                <a:cs typeface="NikoshBAN" pitchFamily="2" charset="0"/>
              </a:rPr>
              <a:t>।</a:t>
            </a:r>
            <a:endParaRPr lang="en-US" altLang="en-US" sz="4000" b="1" dirty="0">
              <a:solidFill>
                <a:schemeClr val="accent5">
                  <a:lumMod val="50000"/>
                </a:schemeClr>
              </a:solidFill>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0283" y="166255"/>
            <a:ext cx="8345978" cy="3818101"/>
          </a:xfrm>
          <a:prstGeom prst="rect">
            <a:avLst/>
          </a:prstGeom>
        </p:spPr>
      </p:pic>
      <p:sp>
        <p:nvSpPr>
          <p:cNvPr id="5" name="TextBox 4"/>
          <p:cNvSpPr txBox="1"/>
          <p:nvPr/>
        </p:nvSpPr>
        <p:spPr>
          <a:xfrm>
            <a:off x="1612669" y="365760"/>
            <a:ext cx="4971011" cy="646331"/>
          </a:xfrm>
          <a:prstGeom prst="rect">
            <a:avLst/>
          </a:prstGeom>
          <a:noFill/>
        </p:spPr>
        <p:txBody>
          <a:bodyPr wrap="square" rtlCol="0">
            <a:spAutoFit/>
          </a:bodyPr>
          <a:lstStyle/>
          <a:p>
            <a:r>
              <a:rPr lang="en-US" sz="3600" dirty="0" smtClean="0">
                <a:latin typeface="NikoshBAN" panose="02000000000000000000" pitchFamily="2" charset="0"/>
                <a:cs typeface="NikoshBAN" panose="02000000000000000000" pitchFamily="2" charset="0"/>
              </a:rPr>
              <a:t>www.pipilika.com</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6619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536277"/>
            <a:ext cx="12192000" cy="1446550"/>
          </a:xfrm>
          <a:prstGeom prst="rect">
            <a:avLst/>
          </a:prstGeom>
        </p:spPr>
        <p:txBody>
          <a:bodyPr wrap="square">
            <a:spAutoFit/>
          </a:bodyPr>
          <a:lstStyle/>
          <a:p>
            <a:r>
              <a:rPr lang="en-US" altLang="en-US" sz="4400" b="1" dirty="0" err="1" smtClean="0">
                <a:latin typeface="NikoshBAN" pitchFamily="2" charset="0"/>
                <a:cs typeface="NikoshBAN" pitchFamily="2" charset="0"/>
              </a:rPr>
              <a:t>জনপ্রিয়</a:t>
            </a:r>
            <a:r>
              <a:rPr lang="en-US" altLang="en-US" sz="4400" b="1" dirty="0" smtClean="0">
                <a:latin typeface="NikoshBAN" pitchFamily="2" charset="0"/>
                <a:cs typeface="NikoshBAN" pitchFamily="2" charset="0"/>
              </a:rPr>
              <a:t> </a:t>
            </a:r>
            <a:r>
              <a:rPr lang="en-US" altLang="en-US" sz="4400" b="1" dirty="0" err="1" smtClean="0">
                <a:latin typeface="NikoshBAN" pitchFamily="2" charset="0"/>
                <a:cs typeface="NikoshBAN" pitchFamily="2" charset="0"/>
              </a:rPr>
              <a:t>সার্চ</a:t>
            </a:r>
            <a:r>
              <a:rPr lang="en-US" altLang="en-US" sz="4400" b="1" dirty="0" smtClean="0">
                <a:latin typeface="NikoshBAN" pitchFamily="2" charset="0"/>
                <a:cs typeface="NikoshBAN" pitchFamily="2" charset="0"/>
              </a:rPr>
              <a:t> </a:t>
            </a:r>
            <a:r>
              <a:rPr lang="en-US" altLang="en-US" sz="4400" b="1" dirty="0" err="1" smtClean="0">
                <a:latin typeface="NikoshBAN" pitchFamily="2" charset="0"/>
                <a:cs typeface="NikoshBAN" pitchFamily="2" charset="0"/>
              </a:rPr>
              <a:t>ইঞ্জিন</a:t>
            </a:r>
            <a:r>
              <a:rPr lang="en-US" altLang="en-US" sz="4400" b="1" dirty="0" smtClean="0">
                <a:latin typeface="NikoshBAN" pitchFamily="2" charset="0"/>
                <a:cs typeface="NikoshBAN" pitchFamily="2" charset="0"/>
              </a:rPr>
              <a:t> </a:t>
            </a:r>
            <a:r>
              <a:rPr lang="en-US" altLang="en-US" sz="4400" b="1" dirty="0" err="1" smtClean="0">
                <a:latin typeface="NikoshBAN" pitchFamily="2" charset="0"/>
                <a:cs typeface="NikoshBAN" pitchFamily="2" charset="0"/>
              </a:rPr>
              <a:t>গুগল</a:t>
            </a:r>
            <a:r>
              <a:rPr lang="en-US" altLang="en-US" sz="4400" b="1" dirty="0" smtClean="0">
                <a:latin typeface="NikoshBAN" pitchFamily="2" charset="0"/>
                <a:cs typeface="NikoshBAN" pitchFamily="2" charset="0"/>
              </a:rPr>
              <a:t>। </a:t>
            </a:r>
            <a:r>
              <a:rPr lang="en-US" altLang="en-US" sz="4400" b="1" dirty="0" err="1" smtClean="0">
                <a:latin typeface="NikoshBAN" pitchFamily="2" charset="0"/>
                <a:cs typeface="NikoshBAN" pitchFamily="2" charset="0"/>
              </a:rPr>
              <a:t>এতে</a:t>
            </a:r>
            <a:r>
              <a:rPr lang="en-US" altLang="en-US" sz="4400" b="1" dirty="0" smtClean="0">
                <a:latin typeface="NikoshBAN" pitchFamily="2" charset="0"/>
                <a:cs typeface="NikoshBAN" pitchFamily="2" charset="0"/>
              </a:rPr>
              <a:t> </a:t>
            </a:r>
            <a:r>
              <a:rPr lang="en-US" altLang="en-US" sz="4400" b="1" dirty="0" err="1" smtClean="0">
                <a:latin typeface="NikoshBAN" pitchFamily="2" charset="0"/>
                <a:cs typeface="NikoshBAN" pitchFamily="2" charset="0"/>
              </a:rPr>
              <a:t>বাংলা</a:t>
            </a:r>
            <a:r>
              <a:rPr lang="en-US" altLang="en-US" sz="4400" b="1" dirty="0" smtClean="0">
                <a:latin typeface="NikoshBAN" pitchFamily="2" charset="0"/>
                <a:cs typeface="NikoshBAN" pitchFamily="2" charset="0"/>
              </a:rPr>
              <a:t> ও </a:t>
            </a:r>
            <a:r>
              <a:rPr lang="en-US" altLang="en-US" sz="4400" b="1" dirty="0" err="1" smtClean="0">
                <a:latin typeface="NikoshBAN" pitchFamily="2" charset="0"/>
                <a:cs typeface="NikoshBAN" pitchFamily="2" charset="0"/>
              </a:rPr>
              <a:t>ইংরেজি</a:t>
            </a:r>
            <a:r>
              <a:rPr lang="en-US" altLang="en-US" sz="4400" b="1" dirty="0" smtClean="0">
                <a:latin typeface="NikoshBAN" pitchFamily="2" charset="0"/>
                <a:cs typeface="NikoshBAN" pitchFamily="2" charset="0"/>
              </a:rPr>
              <a:t> </a:t>
            </a:r>
            <a:r>
              <a:rPr lang="en-US" altLang="en-US" sz="4400" b="1" dirty="0" err="1" smtClean="0">
                <a:latin typeface="NikoshBAN" pitchFamily="2" charset="0"/>
                <a:cs typeface="NikoshBAN" pitchFamily="2" charset="0"/>
              </a:rPr>
              <a:t>ভাষাতে</a:t>
            </a:r>
            <a:r>
              <a:rPr lang="en-US" altLang="en-US" sz="4400" b="1" dirty="0" smtClean="0">
                <a:latin typeface="NikoshBAN" pitchFamily="2" charset="0"/>
                <a:cs typeface="NikoshBAN" pitchFamily="2" charset="0"/>
              </a:rPr>
              <a:t> তথ্য </a:t>
            </a:r>
            <a:r>
              <a:rPr lang="en-US" altLang="en-US" sz="4400" b="1" dirty="0" err="1" smtClean="0">
                <a:latin typeface="NikoshBAN" pitchFamily="2" charset="0"/>
                <a:cs typeface="NikoshBAN" pitchFamily="2" charset="0"/>
              </a:rPr>
              <a:t>খুঁজে</a:t>
            </a:r>
            <a:r>
              <a:rPr lang="en-US" altLang="en-US" sz="4400" b="1" dirty="0" smtClean="0">
                <a:latin typeface="NikoshBAN" pitchFamily="2" charset="0"/>
                <a:cs typeface="NikoshBAN" pitchFamily="2" charset="0"/>
              </a:rPr>
              <a:t> </a:t>
            </a:r>
            <a:r>
              <a:rPr lang="en-US" altLang="en-US" sz="4400" b="1" dirty="0" err="1" smtClean="0">
                <a:latin typeface="NikoshBAN" pitchFamily="2" charset="0"/>
                <a:cs typeface="NikoshBAN" pitchFamily="2" charset="0"/>
              </a:rPr>
              <a:t>বের</a:t>
            </a:r>
            <a:r>
              <a:rPr lang="en-US" altLang="en-US" sz="4400" b="1" dirty="0" smtClean="0">
                <a:latin typeface="NikoshBAN" pitchFamily="2" charset="0"/>
                <a:cs typeface="NikoshBAN" pitchFamily="2" charset="0"/>
              </a:rPr>
              <a:t> করা </a:t>
            </a:r>
            <a:r>
              <a:rPr lang="en-US" altLang="en-US" sz="4400" b="1" dirty="0" err="1" smtClean="0">
                <a:latin typeface="NikoshBAN" pitchFamily="2" charset="0"/>
                <a:cs typeface="NikoshBAN" pitchFamily="2" charset="0"/>
              </a:rPr>
              <a:t>যায়</a:t>
            </a:r>
            <a:r>
              <a:rPr lang="en-US" altLang="en-US" sz="4400" b="1" dirty="0" smtClean="0">
                <a:latin typeface="NikoshBAN" pitchFamily="2" charset="0"/>
                <a:cs typeface="NikoshBAN" pitchFamily="2" charset="0"/>
              </a:rPr>
              <a:t>।</a:t>
            </a:r>
            <a:endParaRPr lang="en-US" altLang="en-US" sz="4400" b="1" dirty="0">
              <a:latin typeface="NikoshBAN" pitchFamily="2" charset="0"/>
              <a:cs typeface="NikoshBAN"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625" y="332508"/>
            <a:ext cx="11737571" cy="4882371"/>
          </a:xfrm>
          <a:prstGeom prst="rect">
            <a:avLst/>
          </a:prstGeom>
        </p:spPr>
      </p:pic>
      <p:sp>
        <p:nvSpPr>
          <p:cNvPr id="5" name="TextBox 4"/>
          <p:cNvSpPr txBox="1"/>
          <p:nvPr/>
        </p:nvSpPr>
        <p:spPr>
          <a:xfrm>
            <a:off x="897774" y="598517"/>
            <a:ext cx="5885411" cy="646331"/>
          </a:xfrm>
          <a:prstGeom prst="rect">
            <a:avLst/>
          </a:prstGeom>
          <a:noFill/>
        </p:spPr>
        <p:txBody>
          <a:bodyPr wrap="square" rtlCol="0">
            <a:spAutoFit/>
          </a:bodyPr>
          <a:lstStyle/>
          <a:p>
            <a:r>
              <a:rPr lang="en-US" sz="3600" b="1" dirty="0" smtClean="0">
                <a:latin typeface="NikoshBAN" panose="02000000000000000000" pitchFamily="2" charset="0"/>
                <a:cs typeface="NikoshBAN" panose="02000000000000000000" pitchFamily="2" charset="0"/>
              </a:rPr>
              <a:t>www.google.com</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9783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20"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21"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0800"/>
          <a:stretch/>
        </p:blipFill>
        <p:spPr>
          <a:xfrm>
            <a:off x="5868786" y="176228"/>
            <a:ext cx="5453149" cy="3042265"/>
          </a:xfrm>
          <a:prstGeom prst="rect">
            <a:avLst/>
          </a:prstGeom>
        </p:spPr>
      </p:pic>
      <p:sp>
        <p:nvSpPr>
          <p:cNvPr id="3" name="Rectangle 2"/>
          <p:cNvSpPr/>
          <p:nvPr/>
        </p:nvSpPr>
        <p:spPr>
          <a:xfrm>
            <a:off x="0" y="3441680"/>
            <a:ext cx="12192000" cy="3416320"/>
          </a:xfrm>
          <a:prstGeom prst="rect">
            <a:avLst/>
          </a:prstGeom>
        </p:spPr>
        <p:txBody>
          <a:bodyPr wrap="square">
            <a:spAutoFit/>
          </a:bodyPr>
          <a:lstStyle/>
          <a:p>
            <a:r>
              <a:rPr lang="bn-IN" altLang="en-US" sz="3600" b="1" dirty="0" smtClean="0">
                <a:latin typeface="NikoshBAN" pitchFamily="2" charset="0"/>
                <a:cs typeface="NikoshBAN" pitchFamily="2" charset="0"/>
              </a:rPr>
              <a:t>শিক্ষায় বিশেষ করে বিজ্ঞান শিক্ষায় আমাদের নানা ধরনের পরীক্ষা বা এক্সপেরিমেন্ট করতে হয়। অনেক ক্ষেত্রে পরীক্ষাটি কীভাবে করা যায় তার একটি কাল্পনিক(</a:t>
            </a:r>
            <a:r>
              <a:rPr lang="en-US" altLang="en-US" sz="3600" b="1" dirty="0" smtClean="0">
                <a:solidFill>
                  <a:srgbClr val="C00000"/>
                </a:solidFill>
                <a:latin typeface="NikoshBAN" pitchFamily="2" charset="0"/>
                <a:cs typeface="NikoshBAN" pitchFamily="2" charset="0"/>
              </a:rPr>
              <a:t>Virtual</a:t>
            </a:r>
            <a:r>
              <a:rPr lang="en-US" altLang="en-US" sz="3600" b="1" dirty="0" smtClean="0">
                <a:latin typeface="NikoshBAN" pitchFamily="2" charset="0"/>
                <a:cs typeface="NikoshBAN" pitchFamily="2" charset="0"/>
              </a:rPr>
              <a:t>)</a:t>
            </a:r>
            <a:r>
              <a:rPr lang="bn-IN" altLang="en-US" sz="3600" b="1" dirty="0" smtClean="0">
                <a:latin typeface="NikoshBAN" pitchFamily="2" charset="0"/>
                <a:cs typeface="NikoshBAN" pitchFamily="2" charset="0"/>
              </a:rPr>
              <a:t> প্রদর্শন করা সম্ভব। এটি ব্যক্তিগতভাবে একজন বা একটি প্রতিষ্ঠানের পক্ষে গড়ে তোলা সম্ভব নয়। সম্মিলিতভাবে গড়ে তোলা জ্ঞানভান্ডার ইন্টারনেটে রয়েছে,তাই বিজ্ঞানের অনেক এক্সপেরিমেন্ট যেটি আগে তোমার পক্ষে করা সম্ভব ছিল না এখন তুমি সেটি করার সুযোগ পেতে পারবে।</a:t>
            </a:r>
            <a:endParaRPr lang="en-US" altLang="en-US" sz="3600" b="1" dirty="0">
              <a:latin typeface="NikoshBAN" pitchFamily="2" charset="0"/>
              <a:cs typeface="NikoshBAN" pitchFamily="2" charset="0"/>
            </a:endParaRPr>
          </a:p>
        </p:txBody>
      </p:sp>
      <p:sp>
        <p:nvSpPr>
          <p:cNvPr id="4" name="TextBox 3"/>
          <p:cNvSpPr txBox="1"/>
          <p:nvPr/>
        </p:nvSpPr>
        <p:spPr>
          <a:xfrm>
            <a:off x="0" y="1"/>
            <a:ext cx="6783185" cy="646331"/>
          </a:xfrm>
          <a:prstGeom prst="rect">
            <a:avLst/>
          </a:prstGeom>
          <a:noFill/>
        </p:spPr>
        <p:txBody>
          <a:bodyPr wrap="square" rtlCol="0">
            <a:spAutoFit/>
          </a:bodyPr>
          <a:lstStyle/>
          <a:p>
            <a:r>
              <a:rPr lang="bn-IN" sz="3600" b="1" dirty="0" smtClean="0">
                <a:solidFill>
                  <a:srgbClr val="C00000"/>
                </a:solidFill>
                <a:latin typeface="NikoshBAN" panose="02000000000000000000" pitchFamily="2" charset="0"/>
                <a:cs typeface="NikoshBAN" panose="02000000000000000000" pitchFamily="2" charset="0"/>
              </a:rPr>
              <a:t>বিজ্ঞান শিক্ষায় ইন্টারনেটের ব্যবহার</a:t>
            </a:r>
            <a:endParaRPr lang="en-US" sz="3600" b="1" dirty="0">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2381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1477" t="20542" r="12849" b="50700"/>
          <a:stretch/>
        </p:blipFill>
        <p:spPr>
          <a:xfrm>
            <a:off x="0" y="168400"/>
            <a:ext cx="6284423" cy="4054466"/>
          </a:xfrm>
          <a:prstGeom prst="rect">
            <a:avLst/>
          </a:prstGeom>
        </p:spPr>
      </p:pic>
      <p:sp>
        <p:nvSpPr>
          <p:cNvPr id="4" name="TextBox 3"/>
          <p:cNvSpPr txBox="1"/>
          <p:nvPr/>
        </p:nvSpPr>
        <p:spPr>
          <a:xfrm>
            <a:off x="0" y="4692715"/>
            <a:ext cx="12192000" cy="584775"/>
          </a:xfrm>
          <a:prstGeom prst="rect">
            <a:avLst/>
          </a:prstGeom>
          <a:noFill/>
        </p:spPr>
        <p:txBody>
          <a:bodyPr wrap="square" rtlCol="0">
            <a:spAutoFit/>
          </a:bodyPr>
          <a:lstStyle/>
          <a:p>
            <a:r>
              <a:rPr lang="bn-IN" sz="3200" b="1" dirty="0" smtClean="0">
                <a:solidFill>
                  <a:srgbClr val="FF0000"/>
                </a:solidFill>
                <a:latin typeface="NikoshBAN" panose="02000000000000000000" pitchFamily="2" charset="0"/>
                <a:cs typeface="NikoshBAN" panose="02000000000000000000" pitchFamily="2" charset="0"/>
              </a:rPr>
              <a:t>মহাকাশে স্পেস স্টেশনের একজন মহাকাশচারীকে পৃথিবী থেকে একজন শিক্ষার্থী প্রশ্ন করছে।</a:t>
            </a:r>
            <a:endParaRPr lang="en-US" sz="3200" b="1" dirty="0">
              <a:solidFill>
                <a:srgbClr val="FF0000"/>
              </a:solidFill>
              <a:latin typeface="NikoshBAN" panose="02000000000000000000" pitchFamily="2" charset="0"/>
              <a:cs typeface="NikoshBAN" panose="02000000000000000000" pitchFamily="2" charset="0"/>
            </a:endParaRPr>
          </a:p>
        </p:txBody>
      </p:sp>
      <p:sp>
        <p:nvSpPr>
          <p:cNvPr id="5" name="TextBox 4"/>
          <p:cNvSpPr txBox="1"/>
          <p:nvPr/>
        </p:nvSpPr>
        <p:spPr>
          <a:xfrm>
            <a:off x="6284423" y="168400"/>
            <a:ext cx="5500256" cy="4524315"/>
          </a:xfrm>
          <a:prstGeom prst="rect">
            <a:avLst/>
          </a:prstGeom>
          <a:noFill/>
        </p:spPr>
        <p:txBody>
          <a:bodyPr wrap="square" rtlCol="0">
            <a:spAutoFit/>
          </a:bodyPr>
          <a:lstStyle/>
          <a:p>
            <a:r>
              <a:rPr lang="bn-IN" sz="3600" b="1" dirty="0" smtClean="0">
                <a:latin typeface="NikoshBAN" panose="02000000000000000000" pitchFamily="2" charset="0"/>
                <a:cs typeface="NikoshBAN" panose="02000000000000000000" pitchFamily="2" charset="0"/>
              </a:rPr>
              <a:t>মহাকাশে যে স্পেস স্টেশন রয়েছে, সেখানেও শিক্ষার্থীরা মহাকাশযাত্রীদের ভরশূন্য পরিবেশে কোন একটি পরীক্ষা করে দেখাতে অনুরোধ করতে পারে। মহাকাশচারীরা আনন্দের সাথে সেটি করে দেখান। ইন্টারনেট এখন শুধু পৃথিবীব্যাপী নয়। প্রথিবীকে ছাপিয়ে মহাকাশ পর্যন্ত বিস্তৃত হয়েছে। </a:t>
            </a:r>
            <a:endParaRPr lang="en-US" sz="36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18156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0283" y="216130"/>
            <a:ext cx="4883378" cy="3657600"/>
          </a:xfrm>
          <a:prstGeom prst="rect">
            <a:avLst/>
          </a:prstGeom>
        </p:spPr>
      </p:pic>
      <p:sp>
        <p:nvSpPr>
          <p:cNvPr id="5" name="TextBox 4"/>
          <p:cNvSpPr txBox="1"/>
          <p:nvPr/>
        </p:nvSpPr>
        <p:spPr>
          <a:xfrm>
            <a:off x="0" y="4692715"/>
            <a:ext cx="12192000" cy="584775"/>
          </a:xfrm>
          <a:prstGeom prst="rect">
            <a:avLst/>
          </a:prstGeom>
          <a:noFill/>
        </p:spPr>
        <p:txBody>
          <a:bodyPr wrap="square" rtlCol="0">
            <a:spAutoFit/>
          </a:bodyPr>
          <a:lstStyle/>
          <a:p>
            <a:r>
              <a:rPr lang="bn-IN" sz="3200" b="1" dirty="0" smtClean="0">
                <a:solidFill>
                  <a:srgbClr val="FF0000"/>
                </a:solidFill>
                <a:latin typeface="NikoshBAN" panose="02000000000000000000" pitchFamily="2" charset="0"/>
                <a:cs typeface="NikoshBAN" panose="02000000000000000000" pitchFamily="2" charset="0"/>
              </a:rPr>
              <a:t>অসংখ্য চমকপ্রদ কোর্স ইন্টারনেটে দেওয়া আছে এবং যে কেউ সেই কোর্সগুলো গ্রহণ করতে পারে।</a:t>
            </a:r>
            <a:endParaRPr lang="en-US" sz="32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7233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0677" y="430989"/>
            <a:ext cx="11922495" cy="1105468"/>
          </a:xfrm>
          <a:prstGeom prst="round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b="1" dirty="0" smtClean="0">
                <a:solidFill>
                  <a:schemeClr val="tx1"/>
                </a:solidFill>
                <a:latin typeface="NikoshBAN" panose="02000000000000000000" pitchFamily="2" charset="0"/>
                <a:cs typeface="NikoshBAN" panose="02000000000000000000" pitchFamily="2" charset="0"/>
              </a:rPr>
              <a:t>পরিচিতি</a:t>
            </a:r>
            <a:endParaRPr lang="en-US" sz="6600" b="1" dirty="0">
              <a:solidFill>
                <a:schemeClr val="tx1"/>
              </a:solidFill>
              <a:latin typeface="NikoshBAN" panose="02000000000000000000" pitchFamily="2" charset="0"/>
              <a:cs typeface="NikoshBAN" panose="02000000000000000000" pitchFamily="2" charset="0"/>
            </a:endParaRPr>
          </a:p>
        </p:txBody>
      </p:sp>
      <p:sp>
        <p:nvSpPr>
          <p:cNvPr id="4" name="Rectangle 3"/>
          <p:cNvSpPr/>
          <p:nvPr/>
        </p:nvSpPr>
        <p:spPr>
          <a:xfrm>
            <a:off x="140677" y="1643191"/>
            <a:ext cx="6203852" cy="5109301"/>
          </a:xfrm>
          <a:prstGeom prst="rect">
            <a:avLst/>
          </a:pr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IN" sz="5400" b="1" dirty="0" smtClean="0">
              <a:solidFill>
                <a:schemeClr val="tx1"/>
              </a:solidFill>
              <a:latin typeface="NikoshBAN" panose="02000000000000000000" pitchFamily="2" charset="0"/>
              <a:cs typeface="NikoshBAN" panose="02000000000000000000" pitchFamily="2" charset="0"/>
            </a:endParaRPr>
          </a:p>
          <a:p>
            <a:endParaRPr lang="bn-IN" sz="5400" b="1" dirty="0">
              <a:solidFill>
                <a:schemeClr val="tx1"/>
              </a:solidFill>
              <a:latin typeface="NikoshBAN" panose="02000000000000000000" pitchFamily="2" charset="0"/>
              <a:cs typeface="NikoshBAN" panose="02000000000000000000" pitchFamily="2" charset="0"/>
            </a:endParaRPr>
          </a:p>
          <a:p>
            <a:endParaRPr lang="bn-IN" sz="5400" b="1" dirty="0" smtClean="0">
              <a:solidFill>
                <a:schemeClr val="tx1"/>
              </a:solidFill>
              <a:latin typeface="NikoshBAN" panose="02000000000000000000" pitchFamily="2" charset="0"/>
              <a:cs typeface="NikoshBAN" panose="02000000000000000000" pitchFamily="2" charset="0"/>
            </a:endParaRPr>
          </a:p>
          <a:p>
            <a:r>
              <a:rPr lang="bn-IN" sz="4800" b="1" dirty="0" smtClean="0">
                <a:solidFill>
                  <a:schemeClr val="tx1"/>
                </a:solidFill>
                <a:latin typeface="NikoshBAN" panose="02000000000000000000" pitchFamily="2" charset="0"/>
                <a:cs typeface="NikoshBAN" panose="02000000000000000000" pitchFamily="2" charset="0"/>
              </a:rPr>
              <a:t>শিরিনা খাতুন(সহকারী শিক্ষক)</a:t>
            </a:r>
          </a:p>
          <a:p>
            <a:r>
              <a:rPr lang="bn-IN" sz="4800" b="1" dirty="0" smtClean="0">
                <a:solidFill>
                  <a:schemeClr val="tx1"/>
                </a:solidFill>
                <a:latin typeface="NikoshBAN" panose="02000000000000000000" pitchFamily="2" charset="0"/>
                <a:cs typeface="NikoshBAN" panose="02000000000000000000" pitchFamily="2" charset="0"/>
              </a:rPr>
              <a:t>বানিয়ারগাতী মহিলা মডেল দাখিল মাদ্রাসা, সদর,যশোর।</a:t>
            </a:r>
            <a:endParaRPr lang="en-US" sz="4800" b="1" dirty="0">
              <a:solidFill>
                <a:schemeClr val="tx1"/>
              </a:solidFill>
              <a:latin typeface="NikoshBAN" panose="02000000000000000000" pitchFamily="2" charset="0"/>
              <a:cs typeface="NikoshBAN" panose="02000000000000000000" pitchFamily="2" charset="0"/>
            </a:endParaRPr>
          </a:p>
        </p:txBody>
      </p:sp>
      <p:sp>
        <p:nvSpPr>
          <p:cNvPr id="8" name="Rectangle 7"/>
          <p:cNvSpPr/>
          <p:nvPr/>
        </p:nvSpPr>
        <p:spPr>
          <a:xfrm>
            <a:off x="6481129" y="1643190"/>
            <a:ext cx="5582043" cy="5109302"/>
          </a:xfrm>
          <a:prstGeom prst="rect">
            <a:avLst/>
          </a:prstGeom>
          <a:noFill/>
          <a:ln w="76200">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endParaRPr lang="bn-IN"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endParaRPr lang="bn-IN" sz="36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endParaRPr lang="bn-IN"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endParaRPr lang="bn-IN" sz="36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endParaRPr lang="bn-IN"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endParaRPr lang="bn-IN" sz="36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endParaRPr lang="bn-IN"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r>
              <a:rPr lang="en-US" sz="36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শ্রেণি</a:t>
            </a:r>
            <a:r>
              <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 </a:t>
            </a:r>
            <a:r>
              <a:rPr lang="bn-IN"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৮ম</a:t>
            </a:r>
            <a:endPar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r>
              <a:rPr lang="en-US" sz="36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বিষয়</a:t>
            </a:r>
            <a:r>
              <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 </a:t>
            </a:r>
            <a:r>
              <a:rPr lang="en-US" sz="36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তথ্য</a:t>
            </a:r>
            <a:r>
              <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ও </a:t>
            </a:r>
            <a:r>
              <a:rPr lang="en-US" sz="36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যোগাযোগ</a:t>
            </a:r>
            <a:r>
              <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প্রযুক্তি</a:t>
            </a:r>
            <a:r>
              <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p>
          <a:p>
            <a:r>
              <a:rPr lang="en-US" sz="36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অধ্যায়</a:t>
            </a:r>
            <a:r>
              <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 </a:t>
            </a:r>
            <a:r>
              <a:rPr lang="bn-IN" sz="3600" b="1" dirty="0">
                <a:solidFill>
                  <a:schemeClr val="tx1"/>
                </a:solidFill>
                <a:effectLst>
                  <a:outerShdw blurRad="38100" dist="38100" dir="2700000" algn="tl">
                    <a:srgbClr val="000000">
                      <a:alpha val="43137"/>
                    </a:srgbClr>
                  </a:outerShdw>
                </a:effectLst>
                <a:latin typeface="NikoshBAN" pitchFamily="2" charset="0"/>
                <a:cs typeface="NikoshBAN" pitchFamily="2" charset="0"/>
              </a:rPr>
              <a:t>5</a:t>
            </a:r>
            <a:endParaRPr lang="bn-IN"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r>
              <a:rPr lang="en-US" sz="3600" b="1" dirty="0" err="1"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পাঠ</a:t>
            </a:r>
            <a:r>
              <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 </a:t>
            </a:r>
            <a:r>
              <a:rPr lang="bn-IN"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৪৫</a:t>
            </a:r>
            <a:endPar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endPar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endParaRPr lang="en-US" sz="36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2051" y="1643190"/>
            <a:ext cx="2892829" cy="27468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5903" y="1822417"/>
            <a:ext cx="2120526" cy="2567652"/>
          </a:xfrm>
          <a:prstGeom prst="rect">
            <a:avLst/>
          </a:prstGeom>
        </p:spPr>
      </p:pic>
    </p:spTree>
    <p:extLst>
      <p:ext uri="{BB962C8B-B14F-4D97-AF65-F5344CB8AC3E}">
        <p14:creationId xmlns:p14="http://schemas.microsoft.com/office/powerpoint/2010/main" val="777285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806" y="748495"/>
            <a:ext cx="10533194" cy="5957105"/>
          </a:xfrm>
          <a:prstGeom prst="rect">
            <a:avLst/>
          </a:prstGeom>
        </p:spPr>
      </p:pic>
      <p:sp>
        <p:nvSpPr>
          <p:cNvPr id="3" name="TextBox 2"/>
          <p:cNvSpPr txBox="1"/>
          <p:nvPr/>
        </p:nvSpPr>
        <p:spPr>
          <a:xfrm>
            <a:off x="0" y="-22470"/>
            <a:ext cx="12192000" cy="584775"/>
          </a:xfrm>
          <a:prstGeom prst="rect">
            <a:avLst/>
          </a:prstGeom>
          <a:noFill/>
        </p:spPr>
        <p:txBody>
          <a:bodyPr wrap="square" rtlCol="0">
            <a:spAutoFit/>
          </a:bodyPr>
          <a:lstStyle/>
          <a:p>
            <a:r>
              <a:rPr lang="bn-IN" sz="3200" b="1" dirty="0" smtClean="0">
                <a:solidFill>
                  <a:srgbClr val="FF0000"/>
                </a:solidFill>
                <a:latin typeface="NikoshBAN" panose="02000000000000000000" pitchFamily="2" charset="0"/>
                <a:cs typeface="NikoshBAN" panose="02000000000000000000" pitchFamily="2" charset="0"/>
              </a:rPr>
              <a:t>অনলাইন স্কুল পরিচালনায় ইন্টারনেটের ব্যবহার।</a:t>
            </a:r>
            <a:endParaRPr lang="en-US" sz="32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5779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564412"/>
            <a:ext cx="12192000" cy="1323439"/>
          </a:xfrm>
          <a:prstGeom prst="rect">
            <a:avLst/>
          </a:prstGeom>
          <a:noFill/>
          <a:ln w="38100">
            <a:solidFill>
              <a:schemeClr val="tx1"/>
            </a:solidFill>
          </a:ln>
        </p:spPr>
        <p:txBody>
          <a:bodyPr wrap="square" rtlCol="0">
            <a:spAutoFit/>
          </a:bodyPr>
          <a:lstStyle/>
          <a:p>
            <a:pPr algn="just"/>
            <a:r>
              <a:rPr lang="en-US" sz="4000" b="1" dirty="0" err="1">
                <a:latin typeface="NikoshBAN" panose="02000000000000000000" pitchFamily="2" charset="0"/>
                <a:cs typeface="NikoshBAN" panose="02000000000000000000" pitchFamily="2" charset="0"/>
              </a:rPr>
              <a:t>ইন্টারনেটের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সাহায্যে</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প্রায়</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সব</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বই</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এখন</a:t>
            </a:r>
            <a:r>
              <a:rPr lang="en-US" sz="4000" b="1" dirty="0">
                <a:latin typeface="NikoshBAN" panose="02000000000000000000" pitchFamily="2" charset="0"/>
                <a:cs typeface="NikoshBAN" panose="02000000000000000000" pitchFamily="2" charset="0"/>
              </a:rPr>
              <a:t> ই-</a:t>
            </a:r>
            <a:r>
              <a:rPr lang="en-US" sz="4000" b="1" dirty="0" err="1">
                <a:latin typeface="NikoshBAN" panose="02000000000000000000" pitchFamily="2" charset="0"/>
                <a:cs typeface="NikoshBAN" panose="02000000000000000000" pitchFamily="2" charset="0"/>
              </a:rPr>
              <a:t>বুক</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আকারে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পড়া</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যায়</a:t>
            </a:r>
            <a:r>
              <a:rPr lang="en-US" sz="4000" b="1" dirty="0" smtClean="0">
                <a:latin typeface="NikoshBAN" panose="02000000000000000000" pitchFamily="2" charset="0"/>
                <a:cs typeface="NikoshBAN" panose="02000000000000000000" pitchFamily="2" charset="0"/>
              </a:rPr>
              <a:t>।</a:t>
            </a:r>
            <a:r>
              <a:rPr lang="bn-IN" sz="4000" b="1" dirty="0" smtClean="0">
                <a:latin typeface="NikoshBAN" panose="02000000000000000000" pitchFamily="2" charset="0"/>
                <a:cs typeface="NikoshBAN" panose="02000000000000000000" pitchFamily="2" charset="0"/>
              </a:rPr>
              <a:t> </a:t>
            </a:r>
            <a:r>
              <a:rPr lang="en-US" sz="4000" b="1" dirty="0" smtClean="0">
                <a:latin typeface="NikoshBAN" panose="02000000000000000000" pitchFamily="2" charset="0"/>
                <a:cs typeface="NikoshBAN" panose="02000000000000000000" pitchFamily="2" charset="0"/>
              </a:rPr>
              <a:t>E-book </a:t>
            </a:r>
            <a:r>
              <a:rPr lang="bn-IN" sz="4000" b="1" dirty="0" smtClean="0">
                <a:latin typeface="NikoshBAN" panose="02000000000000000000" pitchFamily="2" charset="0"/>
                <a:cs typeface="NikoshBAN" panose="02000000000000000000" pitchFamily="2" charset="0"/>
              </a:rPr>
              <a:t>এর পূর্ণরুপ হল </a:t>
            </a:r>
            <a:r>
              <a:rPr lang="en-US" sz="4000" b="1" dirty="0" smtClean="0">
                <a:latin typeface="NikoshBAN" panose="02000000000000000000" pitchFamily="2" charset="0"/>
                <a:cs typeface="NikoshBAN" panose="02000000000000000000" pitchFamily="2" charset="0"/>
              </a:rPr>
              <a:t>Electronic book .</a:t>
            </a:r>
            <a:endParaRPr lang="en-US" sz="4000" b="1" dirty="0">
              <a:latin typeface="NikoshBAN" panose="02000000000000000000" pitchFamily="2" charset="0"/>
              <a:cs typeface="NikoshBAN" panose="02000000000000000000" pitchFamily="2"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9812" y="1047404"/>
            <a:ext cx="7086600" cy="4376650"/>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298" y="1047404"/>
            <a:ext cx="4801514" cy="4376650"/>
          </a:xfrm>
          <a:prstGeom prst="rect">
            <a:avLst/>
          </a:prstGeom>
        </p:spPr>
      </p:pic>
      <p:sp>
        <p:nvSpPr>
          <p:cNvPr id="6" name="Flowchart: Alternate Process 5"/>
          <p:cNvSpPr/>
          <p:nvPr/>
        </p:nvSpPr>
        <p:spPr>
          <a:xfrm>
            <a:off x="1447107" y="0"/>
            <a:ext cx="9536084" cy="947651"/>
          </a:xfrm>
          <a:prstGeom prst="flowChartAlternateProcess">
            <a:avLst/>
          </a:prstGeom>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57150">
            <a:solidFill>
              <a:srgbClr val="C00000"/>
            </a:solidFill>
          </a:ln>
          <a:effectLst>
            <a:glow rad="228600">
              <a:schemeClr val="accent5">
                <a:satMod val="175000"/>
                <a:alpha val="40000"/>
              </a:schemeClr>
            </a:glow>
            <a:outerShdw blurRad="381000" dist="50800" dir="7200000" sx="105000" sy="105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6600" b="1" dirty="0" smtClean="0">
                <a:solidFill>
                  <a:schemeClr val="tx1"/>
                </a:solidFill>
                <a:latin typeface="NikoshBAN" panose="02000000000000000000" pitchFamily="2" charset="0"/>
                <a:cs typeface="NikoshBAN" panose="02000000000000000000" pitchFamily="2" charset="0"/>
              </a:rPr>
              <a:t>শিক্ষাক্ষেত্রে ইন্টারনেটের ব্যবহার</a:t>
            </a:r>
            <a:endParaRPr lang="en-US" sz="6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0909143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Alternate Process 6"/>
          <p:cNvSpPr/>
          <p:nvPr/>
        </p:nvSpPr>
        <p:spPr>
          <a:xfrm>
            <a:off x="1518999" y="203140"/>
            <a:ext cx="9536084" cy="1224556"/>
          </a:xfrm>
          <a:prstGeom prst="flowChartAlternateProcess">
            <a:avLst/>
          </a:prstGeom>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57150">
            <a:solidFill>
              <a:srgbClr val="C00000"/>
            </a:solidFill>
          </a:ln>
          <a:effectLst>
            <a:glow rad="228600">
              <a:schemeClr val="accent5">
                <a:satMod val="175000"/>
                <a:alpha val="40000"/>
              </a:schemeClr>
            </a:glow>
            <a:outerShdw blurRad="381000" dist="50800" dir="7200000" sx="105000" sy="105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6600" b="1" dirty="0" smtClean="0">
                <a:solidFill>
                  <a:schemeClr val="tx1"/>
                </a:solidFill>
                <a:latin typeface="NikoshBAN" panose="02000000000000000000" pitchFamily="2" charset="0"/>
                <a:cs typeface="NikoshBAN" panose="02000000000000000000" pitchFamily="2" charset="0"/>
              </a:rPr>
              <a:t>শিক্ষাক্ষেত্রে ইন্টারনেটের ব্যবহার</a:t>
            </a:r>
            <a:endParaRPr lang="en-US" sz="6600" b="1" dirty="0">
              <a:solidFill>
                <a:schemeClr val="tx1"/>
              </a:solidFill>
              <a:latin typeface="NikoshBAN" panose="02000000000000000000" pitchFamily="2" charset="0"/>
              <a:cs typeface="NikoshBAN" panose="02000000000000000000" pitchFamily="2" charset="0"/>
            </a:endParaRPr>
          </a:p>
        </p:txBody>
      </p:sp>
      <p:sp>
        <p:nvSpPr>
          <p:cNvPr id="10" name="Flowchart: Alternate Process 9"/>
          <p:cNvSpPr/>
          <p:nvPr/>
        </p:nvSpPr>
        <p:spPr>
          <a:xfrm>
            <a:off x="269269" y="5194729"/>
            <a:ext cx="11287378" cy="1663271"/>
          </a:xfrm>
          <a:prstGeom prst="flowChartAlternateProcess">
            <a:avLst/>
          </a:prstGeom>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57150">
            <a:solidFill>
              <a:srgbClr val="C00000"/>
            </a:solidFill>
          </a:ln>
          <a:effectLst>
            <a:glow rad="228600">
              <a:schemeClr val="accent5">
                <a:satMod val="175000"/>
                <a:alpha val="40000"/>
              </a:schemeClr>
            </a:glow>
            <a:outerShdw blurRad="381000" dist="50800" dir="7200000" sx="105000" sy="105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b="1" dirty="0" smtClean="0">
                <a:solidFill>
                  <a:schemeClr val="tx1"/>
                </a:solidFill>
                <a:latin typeface="NikoshBAN" panose="02000000000000000000" pitchFamily="2" charset="0"/>
                <a:cs typeface="NikoshBAN" panose="02000000000000000000" pitchFamily="2" charset="0"/>
              </a:rPr>
              <a:t>এছাড়াও ই-বুক থেকেও যেকোন বই ডাউনলোড করে</a:t>
            </a:r>
            <a:r>
              <a:rPr lang="en-US" sz="3600" b="1" dirty="0" smtClean="0">
                <a:solidFill>
                  <a:schemeClr val="tx1"/>
                </a:solidFill>
                <a:latin typeface="NikoshBAN" panose="02000000000000000000" pitchFamily="2" charset="0"/>
                <a:cs typeface="NikoshBAN" panose="02000000000000000000" pitchFamily="2" charset="0"/>
              </a:rPr>
              <a:t> </a:t>
            </a:r>
            <a:r>
              <a:rPr lang="bn-IN" sz="3600" b="1" dirty="0" smtClean="0">
                <a:solidFill>
                  <a:schemeClr val="tx1"/>
                </a:solidFill>
                <a:latin typeface="NikoshBAN" panose="02000000000000000000" pitchFamily="2" charset="0"/>
                <a:cs typeface="NikoshBAN" panose="02000000000000000000" pitchFamily="2" charset="0"/>
              </a:rPr>
              <a:t>পড়া</a:t>
            </a:r>
            <a:r>
              <a:rPr lang="en-US" sz="3600" b="1" dirty="0" smtClean="0">
                <a:solidFill>
                  <a:schemeClr val="tx1"/>
                </a:solidFill>
                <a:latin typeface="NikoshBAN" panose="02000000000000000000" pitchFamily="2" charset="0"/>
                <a:cs typeface="NikoshBAN" panose="02000000000000000000" pitchFamily="2" charset="0"/>
              </a:rPr>
              <a:t> </a:t>
            </a:r>
            <a:r>
              <a:rPr lang="bn-IN" sz="3600" b="1" dirty="0" smtClean="0">
                <a:solidFill>
                  <a:schemeClr val="tx1"/>
                </a:solidFill>
                <a:latin typeface="NikoshBAN" panose="02000000000000000000" pitchFamily="2" charset="0"/>
                <a:cs typeface="NikoshBAN" panose="02000000000000000000" pitchFamily="2" charset="0"/>
              </a:rPr>
              <a:t>যায়। </a:t>
            </a:r>
            <a:r>
              <a:rPr lang="en-US" sz="3600" b="1" dirty="0" smtClean="0">
                <a:solidFill>
                  <a:schemeClr val="tx1"/>
                </a:solidFill>
                <a:latin typeface="NikoshBAN" panose="02000000000000000000" pitchFamily="2" charset="0"/>
                <a:cs typeface="NikoshBAN" panose="02000000000000000000" pitchFamily="2" charset="0"/>
              </a:rPr>
              <a:t>www.ebook.gov.bd</a:t>
            </a:r>
            <a:endParaRPr lang="en-US" sz="3600" b="1" dirty="0">
              <a:solidFill>
                <a:schemeClr val="tx1"/>
              </a:solidFill>
              <a:latin typeface="NikoshBAN" panose="02000000000000000000" pitchFamily="2" charset="0"/>
              <a:cs typeface="NikoshBAN" panose="02000000000000000000" pitchFamily="2" charset="0"/>
            </a:endParaRPr>
          </a:p>
        </p:txBody>
      </p:sp>
      <p:pic>
        <p:nvPicPr>
          <p:cNvPr id="13" name="Picture 12"/>
          <p:cNvPicPr>
            <a:picLocks noChangeAspect="1"/>
          </p:cNvPicPr>
          <p:nvPr/>
        </p:nvPicPr>
        <p:blipFill rotWithShape="1">
          <a:blip r:embed="rId2"/>
          <a:srcRect l="22879" r="22632"/>
          <a:stretch/>
        </p:blipFill>
        <p:spPr>
          <a:xfrm>
            <a:off x="2223248" y="1427696"/>
            <a:ext cx="7528542" cy="3556680"/>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7766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7713"/>
          <a:stretch/>
        </p:blipFill>
        <p:spPr>
          <a:xfrm>
            <a:off x="1385995" y="1474349"/>
            <a:ext cx="4684467" cy="3174271"/>
          </a:xfrm>
          <a:prstGeom prst="rect">
            <a:avLst/>
          </a:prstGeom>
        </p:spPr>
      </p:pic>
      <p:sp>
        <p:nvSpPr>
          <p:cNvPr id="3" name="Flowchart: Alternate Process 2"/>
          <p:cNvSpPr/>
          <p:nvPr/>
        </p:nvSpPr>
        <p:spPr>
          <a:xfrm>
            <a:off x="252001" y="4898585"/>
            <a:ext cx="12070080" cy="1959415"/>
          </a:xfrm>
          <a:prstGeom prst="flowChartAlternateProcess">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b="1" dirty="0" smtClean="0">
                <a:solidFill>
                  <a:schemeClr val="tx1"/>
                </a:solidFill>
                <a:latin typeface="NikoshBAN" panose="02000000000000000000" pitchFamily="2" charset="0"/>
                <a:cs typeface="NikoshBAN" panose="02000000000000000000" pitchFamily="2" charset="0"/>
              </a:rPr>
              <a:t>এখন মানুষ যে কোন মুহূর্তে ইন্টারনেটের কারণে তার প্রয়োজনীয় বইয়ের সাথে যোগাযোগ রাখতে পারে। ইচ্ছা করলে তুমি তোমার পকেটে একটি বই নয় আস্ত একটা লাইব্রেরি রেখতে পারবে।</a:t>
            </a:r>
            <a:endParaRPr lang="en-US" sz="3600" b="1" dirty="0">
              <a:solidFill>
                <a:schemeClr val="tx1"/>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3"/>
          <a:srcRect l="22879" r="22632"/>
          <a:stretch/>
        </p:blipFill>
        <p:spPr>
          <a:xfrm>
            <a:off x="6678820" y="1474349"/>
            <a:ext cx="4243259" cy="3174271"/>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sp>
        <p:nvSpPr>
          <p:cNvPr id="6" name="Flowchart: Alternate Process 5"/>
          <p:cNvSpPr/>
          <p:nvPr/>
        </p:nvSpPr>
        <p:spPr>
          <a:xfrm>
            <a:off x="1385995" y="281731"/>
            <a:ext cx="9536084" cy="847898"/>
          </a:xfrm>
          <a:prstGeom prst="flowChartAlternateProcess">
            <a:avLst/>
          </a:prstGeom>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57150">
            <a:solidFill>
              <a:srgbClr val="C00000"/>
            </a:solidFill>
          </a:ln>
          <a:effectLst>
            <a:glow rad="228600">
              <a:schemeClr val="accent5">
                <a:satMod val="175000"/>
                <a:alpha val="40000"/>
              </a:schemeClr>
            </a:glow>
            <a:outerShdw blurRad="381000" dist="50800" dir="7200000" sx="105000" sy="105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6600" b="1" dirty="0" smtClean="0">
                <a:solidFill>
                  <a:schemeClr val="tx1"/>
                </a:solidFill>
                <a:latin typeface="NikoshBAN" panose="02000000000000000000" pitchFamily="2" charset="0"/>
                <a:cs typeface="NikoshBAN" panose="02000000000000000000" pitchFamily="2" charset="0"/>
              </a:rPr>
              <a:t>শিক্ষাক্ষেত্রে ইন্টারনেটের ব্যবহার</a:t>
            </a:r>
            <a:endParaRPr lang="en-US" sz="6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4779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341717" y="83125"/>
            <a:ext cx="4638501" cy="1014154"/>
          </a:xfrm>
          <a:prstGeom prst="roundRect">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800" dirty="0" smtClean="0">
                <a:solidFill>
                  <a:schemeClr val="tx1"/>
                </a:solidFill>
                <a:latin typeface="NikoshBAN" panose="02000000000000000000" pitchFamily="2" charset="0"/>
                <a:cs typeface="NikoshBAN" panose="02000000000000000000" pitchFamily="2" charset="0"/>
              </a:rPr>
              <a:t>মূল্যায়ন</a:t>
            </a:r>
            <a:endParaRPr lang="en-US" sz="8800" dirty="0">
              <a:solidFill>
                <a:schemeClr val="tx1"/>
              </a:solidFill>
              <a:latin typeface="NikoshBAN" panose="02000000000000000000" pitchFamily="2" charset="0"/>
              <a:cs typeface="NikoshBAN" panose="02000000000000000000" pitchFamily="2" charset="0"/>
            </a:endParaRPr>
          </a:p>
        </p:txBody>
      </p:sp>
      <p:sp>
        <p:nvSpPr>
          <p:cNvPr id="3" name="Rounded Rectangle 2"/>
          <p:cNvSpPr/>
          <p:nvPr/>
        </p:nvSpPr>
        <p:spPr>
          <a:xfrm>
            <a:off x="0" y="1097279"/>
            <a:ext cx="12003579" cy="5552903"/>
          </a:xfrm>
          <a:prstGeom prst="roundRect">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000" b="1" dirty="0" smtClean="0">
                <a:solidFill>
                  <a:schemeClr val="tx1"/>
                </a:solidFill>
                <a:latin typeface="NikoshBAN" panose="02000000000000000000" pitchFamily="2" charset="0"/>
                <a:cs typeface="NikoshBAN" panose="02000000000000000000" pitchFamily="2" charset="0"/>
              </a:rPr>
              <a:t>১।সকল পাঠ্যবই কোথায় রাখা আছে?</a:t>
            </a:r>
          </a:p>
          <a:p>
            <a:r>
              <a:rPr lang="bn-IN" sz="4000" b="1" dirty="0">
                <a:solidFill>
                  <a:schemeClr val="tx1"/>
                </a:solidFill>
                <a:latin typeface="NikoshBAN" panose="02000000000000000000" pitchFamily="2" charset="0"/>
                <a:cs typeface="NikoshBAN" panose="02000000000000000000" pitchFamily="2" charset="0"/>
              </a:rPr>
              <a:t>	</a:t>
            </a:r>
            <a:r>
              <a:rPr lang="bn-IN" sz="4000" b="1" dirty="0" smtClean="0">
                <a:solidFill>
                  <a:schemeClr val="tx1"/>
                </a:solidFill>
                <a:latin typeface="NikoshBAN" panose="02000000000000000000" pitchFamily="2" charset="0"/>
                <a:cs typeface="NikoshBAN" panose="02000000000000000000" pitchFamily="2" charset="0"/>
              </a:rPr>
              <a:t>উত্তর</a:t>
            </a:r>
            <a:r>
              <a:rPr lang="en-US" sz="4000" b="1" dirty="0" smtClean="0">
                <a:solidFill>
                  <a:schemeClr val="tx1"/>
                </a:solidFill>
                <a:latin typeface="NikoshBAN" panose="02000000000000000000" pitchFamily="2" charset="0"/>
                <a:cs typeface="NikoshBAN" panose="02000000000000000000" pitchFamily="2" charset="0"/>
              </a:rPr>
              <a:t>:</a:t>
            </a:r>
            <a:r>
              <a:rPr lang="bn-IN" sz="4000" b="1" dirty="0" smtClean="0">
                <a:solidFill>
                  <a:schemeClr val="tx1"/>
                </a:solidFill>
                <a:latin typeface="NikoshBAN" panose="02000000000000000000" pitchFamily="2" charset="0"/>
                <a:cs typeface="NikoshBAN" panose="02000000000000000000" pitchFamily="2" charset="0"/>
              </a:rPr>
              <a:t> এনসিটিবির ওয়েবসাইটে।</a:t>
            </a:r>
          </a:p>
          <a:p>
            <a:r>
              <a:rPr lang="bn-IN" sz="4000" b="1" dirty="0" smtClean="0">
                <a:solidFill>
                  <a:schemeClr val="tx1"/>
                </a:solidFill>
                <a:latin typeface="NikoshBAN" panose="02000000000000000000" pitchFamily="2" charset="0"/>
                <a:cs typeface="NikoshBAN" panose="02000000000000000000" pitchFamily="2" charset="0"/>
              </a:rPr>
              <a:t>২।</a:t>
            </a:r>
            <a:r>
              <a:rPr lang="en-US" sz="4000" b="1" dirty="0" smtClean="0">
                <a:solidFill>
                  <a:schemeClr val="tx1"/>
                </a:solidFill>
                <a:latin typeface="NikoshBAN" panose="02000000000000000000" pitchFamily="2" charset="0"/>
                <a:cs typeface="NikoshBAN" panose="02000000000000000000" pitchFamily="2" charset="0"/>
              </a:rPr>
              <a:t>E-book </a:t>
            </a:r>
            <a:r>
              <a:rPr lang="bn-IN" sz="4000" b="1" dirty="0" smtClean="0">
                <a:solidFill>
                  <a:schemeClr val="tx1"/>
                </a:solidFill>
                <a:latin typeface="NikoshBAN" panose="02000000000000000000" pitchFamily="2" charset="0"/>
                <a:cs typeface="NikoshBAN" panose="02000000000000000000" pitchFamily="2" charset="0"/>
              </a:rPr>
              <a:t>এর পূর্ণরূপ কী?</a:t>
            </a:r>
          </a:p>
          <a:p>
            <a:r>
              <a:rPr lang="bn-IN" sz="4000" b="1" dirty="0">
                <a:solidFill>
                  <a:schemeClr val="tx1"/>
                </a:solidFill>
                <a:latin typeface="NikoshBAN" panose="02000000000000000000" pitchFamily="2" charset="0"/>
                <a:cs typeface="NikoshBAN" panose="02000000000000000000" pitchFamily="2" charset="0"/>
              </a:rPr>
              <a:t>	</a:t>
            </a:r>
            <a:r>
              <a:rPr lang="bn-IN" sz="4000" b="1" dirty="0" smtClean="0">
                <a:solidFill>
                  <a:schemeClr val="tx1"/>
                </a:solidFill>
                <a:latin typeface="NikoshBAN" panose="02000000000000000000" pitchFamily="2" charset="0"/>
                <a:cs typeface="NikoshBAN" panose="02000000000000000000" pitchFamily="2" charset="0"/>
              </a:rPr>
              <a:t>উত্তর</a:t>
            </a:r>
            <a:r>
              <a:rPr lang="en-US" sz="4000" b="1" dirty="0" smtClean="0">
                <a:solidFill>
                  <a:schemeClr val="tx1"/>
                </a:solidFill>
                <a:latin typeface="NikoshBAN" panose="02000000000000000000" pitchFamily="2" charset="0"/>
                <a:cs typeface="NikoshBAN" panose="02000000000000000000" pitchFamily="2" charset="0"/>
              </a:rPr>
              <a:t>: Electronic Book.</a:t>
            </a:r>
          </a:p>
          <a:p>
            <a:r>
              <a:rPr lang="bn-IN" sz="4000" b="1" dirty="0" smtClean="0">
                <a:solidFill>
                  <a:schemeClr val="tx1"/>
                </a:solidFill>
                <a:latin typeface="NikoshBAN" panose="02000000000000000000" pitchFamily="2" charset="0"/>
                <a:cs typeface="NikoshBAN" panose="02000000000000000000" pitchFamily="2" charset="0"/>
              </a:rPr>
              <a:t>৩। বাংলাদেশে তৈরি বাংলা সার্চ ইঞ্জিনের নাম কী?</a:t>
            </a:r>
          </a:p>
          <a:p>
            <a:r>
              <a:rPr lang="bn-IN" sz="4000" b="1" dirty="0">
                <a:solidFill>
                  <a:schemeClr val="tx1"/>
                </a:solidFill>
                <a:latin typeface="NikoshBAN" panose="02000000000000000000" pitchFamily="2" charset="0"/>
                <a:cs typeface="NikoshBAN" panose="02000000000000000000" pitchFamily="2" charset="0"/>
              </a:rPr>
              <a:t>	</a:t>
            </a:r>
            <a:r>
              <a:rPr lang="bn-IN" sz="4000" b="1" dirty="0" smtClean="0">
                <a:solidFill>
                  <a:schemeClr val="tx1"/>
                </a:solidFill>
                <a:latin typeface="NikoshBAN" panose="02000000000000000000" pitchFamily="2" charset="0"/>
                <a:cs typeface="NikoshBAN" panose="02000000000000000000" pitchFamily="2" charset="0"/>
              </a:rPr>
              <a:t>উত্তর</a:t>
            </a:r>
            <a:r>
              <a:rPr lang="en-US" sz="4000" b="1" dirty="0" smtClean="0">
                <a:solidFill>
                  <a:schemeClr val="tx1"/>
                </a:solidFill>
                <a:latin typeface="NikoshBAN" panose="02000000000000000000" pitchFamily="2" charset="0"/>
                <a:cs typeface="NikoshBAN" panose="02000000000000000000" pitchFamily="2" charset="0"/>
              </a:rPr>
              <a:t>: </a:t>
            </a:r>
            <a:r>
              <a:rPr lang="bn-IN" sz="4000" b="1" dirty="0" smtClean="0">
                <a:solidFill>
                  <a:schemeClr val="tx1"/>
                </a:solidFill>
                <a:latin typeface="NikoshBAN" panose="02000000000000000000" pitchFamily="2" charset="0"/>
                <a:cs typeface="NikoshBAN" panose="02000000000000000000" pitchFamily="2" charset="0"/>
              </a:rPr>
              <a:t>পিপীলিকা</a:t>
            </a:r>
          </a:p>
          <a:p>
            <a:r>
              <a:rPr lang="bn-IN" sz="4000" b="1" dirty="0" smtClean="0">
                <a:solidFill>
                  <a:schemeClr val="tx1"/>
                </a:solidFill>
                <a:latin typeface="NikoshBAN" panose="02000000000000000000" pitchFamily="2" charset="0"/>
                <a:cs typeface="NikoshBAN" panose="02000000000000000000" pitchFamily="2" charset="0"/>
              </a:rPr>
              <a:t>৪। </a:t>
            </a:r>
            <a:r>
              <a:rPr lang="en-US" sz="4000" b="1" dirty="0" smtClean="0">
                <a:solidFill>
                  <a:schemeClr val="tx1"/>
                </a:solidFill>
                <a:latin typeface="NikoshBAN" panose="02000000000000000000" pitchFamily="2" charset="0"/>
                <a:cs typeface="NikoshBAN" panose="02000000000000000000" pitchFamily="2" charset="0"/>
              </a:rPr>
              <a:t>NCTB</a:t>
            </a:r>
            <a:r>
              <a:rPr lang="bn-IN" sz="4000" b="1" dirty="0" smtClean="0">
                <a:solidFill>
                  <a:schemeClr val="tx1"/>
                </a:solidFill>
                <a:latin typeface="NikoshBAN" panose="02000000000000000000" pitchFamily="2" charset="0"/>
                <a:cs typeface="NikoshBAN" panose="02000000000000000000" pitchFamily="2" charset="0"/>
              </a:rPr>
              <a:t>-এর পূর্ণরূপ কী?</a:t>
            </a:r>
          </a:p>
          <a:p>
            <a:r>
              <a:rPr lang="bn-IN" sz="4000" b="1" dirty="0">
                <a:solidFill>
                  <a:schemeClr val="tx1"/>
                </a:solidFill>
                <a:latin typeface="NikoshBAN" panose="02000000000000000000" pitchFamily="2" charset="0"/>
                <a:cs typeface="NikoshBAN" panose="02000000000000000000" pitchFamily="2" charset="0"/>
              </a:rPr>
              <a:t>	</a:t>
            </a:r>
            <a:r>
              <a:rPr lang="bn-IN" sz="4000" b="1" dirty="0" smtClean="0">
                <a:solidFill>
                  <a:schemeClr val="tx1"/>
                </a:solidFill>
                <a:latin typeface="NikoshBAN" panose="02000000000000000000" pitchFamily="2" charset="0"/>
                <a:cs typeface="NikoshBAN" panose="02000000000000000000" pitchFamily="2" charset="0"/>
              </a:rPr>
              <a:t>উত্তর</a:t>
            </a:r>
            <a:r>
              <a:rPr lang="en-US" sz="4000" b="1" dirty="0" smtClean="0">
                <a:solidFill>
                  <a:schemeClr val="tx1"/>
                </a:solidFill>
                <a:latin typeface="NikoshBAN" panose="02000000000000000000" pitchFamily="2" charset="0"/>
                <a:cs typeface="NikoshBAN" panose="02000000000000000000" pitchFamily="2" charset="0"/>
              </a:rPr>
              <a:t>: National </a:t>
            </a:r>
            <a:r>
              <a:rPr lang="en-US" sz="4000" b="1" dirty="0" err="1" smtClean="0">
                <a:solidFill>
                  <a:schemeClr val="tx1"/>
                </a:solidFill>
                <a:latin typeface="NikoshBAN" panose="02000000000000000000" pitchFamily="2" charset="0"/>
                <a:cs typeface="NikoshBAN" panose="02000000000000000000" pitchFamily="2" charset="0"/>
              </a:rPr>
              <a:t>curriculam</a:t>
            </a:r>
            <a:r>
              <a:rPr lang="en-US" sz="4000" b="1" dirty="0" smtClean="0">
                <a:solidFill>
                  <a:schemeClr val="tx1"/>
                </a:solidFill>
                <a:latin typeface="NikoshBAN" panose="02000000000000000000" pitchFamily="2" charset="0"/>
                <a:cs typeface="NikoshBAN" panose="02000000000000000000" pitchFamily="2" charset="0"/>
              </a:rPr>
              <a:t> and textbook board.</a:t>
            </a:r>
            <a:endParaRPr lang="en-US" sz="40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4764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inVertical)">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barn(inVertical)">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p:cTn id="4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08713" y="66502"/>
            <a:ext cx="4638501" cy="847898"/>
          </a:xfrm>
          <a:prstGeom prst="roundRect">
            <a:avLst/>
          </a:prstGeom>
          <a:solidFill>
            <a:schemeClr val="bg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5400" dirty="0" smtClean="0">
                <a:solidFill>
                  <a:schemeClr val="tx1"/>
                </a:solidFill>
                <a:latin typeface="NikoshBAN" panose="02000000000000000000" pitchFamily="2" charset="0"/>
                <a:cs typeface="NikoshBAN" panose="02000000000000000000" pitchFamily="2" charset="0"/>
              </a:rPr>
              <a:t>মূল্যায়ন</a:t>
            </a:r>
            <a:endParaRPr lang="en-US" sz="5400" dirty="0">
              <a:solidFill>
                <a:schemeClr val="tx1"/>
              </a:solidFill>
              <a:latin typeface="NikoshBAN" panose="02000000000000000000" pitchFamily="2" charset="0"/>
              <a:cs typeface="NikoshBAN" panose="02000000000000000000" pitchFamily="2" charset="0"/>
            </a:endParaRPr>
          </a:p>
        </p:txBody>
      </p:sp>
      <p:sp>
        <p:nvSpPr>
          <p:cNvPr id="3" name="Rounded Rectangle 2"/>
          <p:cNvSpPr/>
          <p:nvPr/>
        </p:nvSpPr>
        <p:spPr>
          <a:xfrm>
            <a:off x="0" y="1014153"/>
            <a:ext cx="12192000" cy="5843847"/>
          </a:xfrm>
          <a:prstGeom prst="roundRect">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dirty="0" smtClean="0">
                <a:solidFill>
                  <a:schemeClr val="tx1"/>
                </a:solidFill>
                <a:latin typeface="NikoshBAN" panose="02000000000000000000" pitchFamily="2" charset="0"/>
                <a:cs typeface="NikoshBAN" panose="02000000000000000000" pitchFamily="2" charset="0"/>
              </a:rPr>
              <a:t>5</a:t>
            </a:r>
            <a:r>
              <a:rPr lang="bn-IN" sz="4000" b="1" dirty="0" smtClean="0">
                <a:solidFill>
                  <a:schemeClr val="tx1"/>
                </a:solidFill>
                <a:latin typeface="NikoshBAN" panose="02000000000000000000" pitchFamily="2" charset="0"/>
                <a:cs typeface="NikoshBAN" panose="02000000000000000000" pitchFamily="2" charset="0"/>
              </a:rPr>
              <a:t>।ই-বুকগুলো কীভাবে পড়া যায়?</a:t>
            </a:r>
          </a:p>
          <a:p>
            <a:r>
              <a:rPr lang="bn-IN" sz="4000" b="1" dirty="0">
                <a:solidFill>
                  <a:schemeClr val="tx1"/>
                </a:solidFill>
                <a:latin typeface="NikoshBAN" panose="02000000000000000000" pitchFamily="2" charset="0"/>
                <a:cs typeface="NikoshBAN" panose="02000000000000000000" pitchFamily="2" charset="0"/>
              </a:rPr>
              <a:t>	</a:t>
            </a:r>
            <a:r>
              <a:rPr lang="bn-IN" sz="4000" b="1" dirty="0" smtClean="0">
                <a:solidFill>
                  <a:schemeClr val="tx1"/>
                </a:solidFill>
                <a:latin typeface="NikoshBAN" panose="02000000000000000000" pitchFamily="2" charset="0"/>
                <a:cs typeface="NikoshBAN" panose="02000000000000000000" pitchFamily="2" charset="0"/>
              </a:rPr>
              <a:t>উত্তর</a:t>
            </a:r>
            <a:r>
              <a:rPr lang="en-US" sz="4000" b="1" dirty="0" smtClean="0">
                <a:solidFill>
                  <a:schemeClr val="tx1"/>
                </a:solidFill>
                <a:latin typeface="NikoshBAN" panose="02000000000000000000" pitchFamily="2" charset="0"/>
                <a:cs typeface="NikoshBAN" panose="02000000000000000000" pitchFamily="2" charset="0"/>
              </a:rPr>
              <a:t>:</a:t>
            </a:r>
            <a:r>
              <a:rPr lang="bn-IN" sz="4000" b="1" dirty="0" smtClean="0">
                <a:solidFill>
                  <a:schemeClr val="tx1"/>
                </a:solidFill>
                <a:latin typeface="NikoshBAN" panose="02000000000000000000" pitchFamily="2" charset="0"/>
                <a:cs typeface="NikoshBAN" panose="02000000000000000000" pitchFamily="2" charset="0"/>
              </a:rPr>
              <a:t>ই-বুক রিডারে ডাউনলোড করে পড়া যায়।</a:t>
            </a:r>
          </a:p>
          <a:p>
            <a:r>
              <a:rPr lang="bn-IN" sz="4000" b="1" dirty="0" smtClean="0">
                <a:solidFill>
                  <a:schemeClr val="tx1"/>
                </a:solidFill>
                <a:latin typeface="NikoshBAN" panose="02000000000000000000" pitchFamily="2" charset="0"/>
                <a:cs typeface="NikoshBAN" panose="02000000000000000000" pitchFamily="2" charset="0"/>
              </a:rPr>
              <a:t>৬।কোনটিকে তথ্য ভান্ডার বলা হয়?</a:t>
            </a:r>
          </a:p>
          <a:p>
            <a:r>
              <a:rPr lang="bn-IN" sz="4000" b="1" dirty="0">
                <a:solidFill>
                  <a:schemeClr val="tx1"/>
                </a:solidFill>
                <a:latin typeface="NikoshBAN" panose="02000000000000000000" pitchFamily="2" charset="0"/>
                <a:cs typeface="NikoshBAN" panose="02000000000000000000" pitchFamily="2" charset="0"/>
              </a:rPr>
              <a:t>	</a:t>
            </a:r>
            <a:r>
              <a:rPr lang="bn-IN" sz="4000" b="1" dirty="0" smtClean="0">
                <a:solidFill>
                  <a:schemeClr val="tx1"/>
                </a:solidFill>
                <a:latin typeface="NikoshBAN" panose="02000000000000000000" pitchFamily="2" charset="0"/>
                <a:cs typeface="NikoshBAN" panose="02000000000000000000" pitchFamily="2" charset="0"/>
              </a:rPr>
              <a:t>উত্তর</a:t>
            </a:r>
            <a:r>
              <a:rPr lang="en-US" sz="4000" b="1" dirty="0" smtClean="0">
                <a:solidFill>
                  <a:schemeClr val="tx1"/>
                </a:solidFill>
                <a:latin typeface="NikoshBAN" panose="02000000000000000000" pitchFamily="2" charset="0"/>
                <a:cs typeface="NikoshBAN" panose="02000000000000000000" pitchFamily="2" charset="0"/>
              </a:rPr>
              <a:t>:</a:t>
            </a:r>
            <a:r>
              <a:rPr lang="bn-IN" sz="4000" b="1" dirty="0" smtClean="0">
                <a:solidFill>
                  <a:schemeClr val="tx1"/>
                </a:solidFill>
                <a:latin typeface="NikoshBAN" panose="02000000000000000000" pitchFamily="2" charset="0"/>
                <a:cs typeface="NikoshBAN" panose="02000000000000000000" pitchFamily="2" charset="0"/>
              </a:rPr>
              <a:t> ইন্টারনেটকে।</a:t>
            </a:r>
          </a:p>
          <a:p>
            <a:r>
              <a:rPr lang="bn-IN" sz="4000" b="1" dirty="0" smtClean="0">
                <a:solidFill>
                  <a:schemeClr val="tx1"/>
                </a:solidFill>
                <a:latin typeface="NikoshBAN" panose="02000000000000000000" pitchFamily="2" charset="0"/>
                <a:cs typeface="NikoshBAN" panose="02000000000000000000" pitchFamily="2" charset="0"/>
              </a:rPr>
              <a:t>৭। কাগজে ছাপা বইয়ের স্থান দখল করে নিচ্ছে কোনটি?</a:t>
            </a:r>
          </a:p>
          <a:p>
            <a:r>
              <a:rPr lang="bn-IN" sz="4000" b="1" dirty="0">
                <a:solidFill>
                  <a:schemeClr val="tx1"/>
                </a:solidFill>
                <a:latin typeface="NikoshBAN" panose="02000000000000000000" pitchFamily="2" charset="0"/>
                <a:cs typeface="NikoshBAN" panose="02000000000000000000" pitchFamily="2" charset="0"/>
              </a:rPr>
              <a:t>	</a:t>
            </a:r>
            <a:r>
              <a:rPr lang="bn-IN" sz="4000" b="1" dirty="0" smtClean="0">
                <a:solidFill>
                  <a:schemeClr val="tx1"/>
                </a:solidFill>
                <a:latin typeface="NikoshBAN" panose="02000000000000000000" pitchFamily="2" charset="0"/>
                <a:cs typeface="NikoshBAN" panose="02000000000000000000" pitchFamily="2" charset="0"/>
              </a:rPr>
              <a:t>উত্তর</a:t>
            </a:r>
            <a:r>
              <a:rPr lang="en-US" sz="4000" b="1" dirty="0" smtClean="0">
                <a:solidFill>
                  <a:schemeClr val="tx1"/>
                </a:solidFill>
                <a:latin typeface="NikoshBAN" panose="02000000000000000000" pitchFamily="2" charset="0"/>
                <a:cs typeface="NikoshBAN" panose="02000000000000000000" pitchFamily="2" charset="0"/>
              </a:rPr>
              <a:t>: </a:t>
            </a:r>
            <a:r>
              <a:rPr lang="bn-IN" sz="4000" b="1" dirty="0" smtClean="0">
                <a:solidFill>
                  <a:schemeClr val="tx1"/>
                </a:solidFill>
                <a:latin typeface="NikoshBAN" panose="02000000000000000000" pitchFamily="2" charset="0"/>
                <a:cs typeface="NikoshBAN" panose="02000000000000000000" pitchFamily="2" charset="0"/>
              </a:rPr>
              <a:t>ই-বুক।</a:t>
            </a:r>
          </a:p>
          <a:p>
            <a:r>
              <a:rPr lang="bn-IN" sz="4000" b="1" dirty="0" smtClean="0">
                <a:solidFill>
                  <a:schemeClr val="tx1"/>
                </a:solidFill>
                <a:latin typeface="NikoshBAN" panose="02000000000000000000" pitchFamily="2" charset="0"/>
                <a:cs typeface="NikoshBAN" panose="02000000000000000000" pitchFamily="2" charset="0"/>
              </a:rPr>
              <a:t>৮।ঘরে বসে বিভিন্ন ধরনের চমকপ্রদ কোর্চ করা সম্ভব কোথা থেকে?</a:t>
            </a:r>
          </a:p>
          <a:p>
            <a:r>
              <a:rPr lang="bn-IN" sz="4000" b="1" dirty="0" smtClean="0">
                <a:solidFill>
                  <a:schemeClr val="tx1"/>
                </a:solidFill>
                <a:latin typeface="NikoshBAN" panose="02000000000000000000" pitchFamily="2" charset="0"/>
                <a:cs typeface="NikoshBAN" panose="02000000000000000000" pitchFamily="2" charset="0"/>
              </a:rPr>
              <a:t>	উত্তর</a:t>
            </a:r>
            <a:r>
              <a:rPr lang="en-US" sz="4000" b="1" dirty="0" smtClean="0">
                <a:solidFill>
                  <a:schemeClr val="tx1"/>
                </a:solidFill>
                <a:latin typeface="NikoshBAN" panose="02000000000000000000" pitchFamily="2" charset="0"/>
                <a:cs typeface="NikoshBAN" panose="02000000000000000000" pitchFamily="2" charset="0"/>
              </a:rPr>
              <a:t>: </a:t>
            </a:r>
            <a:r>
              <a:rPr lang="bn-IN" sz="4000" b="1" dirty="0" smtClean="0">
                <a:solidFill>
                  <a:schemeClr val="tx1"/>
                </a:solidFill>
                <a:latin typeface="NikoshBAN" panose="02000000000000000000" pitchFamily="2" charset="0"/>
                <a:cs typeface="NikoshBAN" panose="02000000000000000000" pitchFamily="2" charset="0"/>
              </a:rPr>
              <a:t>ইন্টারনেট থেকে।</a:t>
            </a:r>
            <a:endParaRPr lang="en-US" sz="40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1620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inVertical)">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barn(inVertical)">
                                      <p:cBhvr>
                                        <p:cTn id="43" dur="5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 calcmode="lin" valueType="num">
                                      <p:cBhvr>
                                        <p:cTn id="4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9"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92582" y="249382"/>
            <a:ext cx="5187141" cy="1379913"/>
          </a:xfrm>
          <a:prstGeom prst="roundRect">
            <a:avLst/>
          </a:prstGeom>
          <a:solidFill>
            <a:schemeClr val="accent6">
              <a:lumMod val="40000"/>
              <a:lumOff val="60000"/>
            </a:schemeClr>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9600" b="1" dirty="0" smtClean="0">
                <a:solidFill>
                  <a:schemeClr val="tx1"/>
                </a:solidFill>
                <a:latin typeface="NikoshBAN" panose="02000000000000000000" pitchFamily="2" charset="0"/>
                <a:cs typeface="NikoshBAN" panose="02000000000000000000" pitchFamily="2" charset="0"/>
              </a:rPr>
              <a:t>বাড়ির কাজ</a:t>
            </a:r>
            <a:endParaRPr lang="en-US" sz="9600" b="1" dirty="0">
              <a:solidFill>
                <a:schemeClr val="tx1"/>
              </a:solidFill>
              <a:latin typeface="NikoshBAN" panose="02000000000000000000" pitchFamily="2" charset="0"/>
              <a:cs typeface="NikoshBAN" panose="02000000000000000000" pitchFamily="2" charset="0"/>
            </a:endParaRPr>
          </a:p>
        </p:txBody>
      </p:sp>
      <p:sp>
        <p:nvSpPr>
          <p:cNvPr id="3" name="Rounded Rectangle 2"/>
          <p:cNvSpPr/>
          <p:nvPr/>
        </p:nvSpPr>
        <p:spPr>
          <a:xfrm>
            <a:off x="249382" y="1928553"/>
            <a:ext cx="11737571" cy="4214553"/>
          </a:xfrm>
          <a:prstGeom prst="roundRect">
            <a:avLst/>
          </a:prstGeom>
          <a:solidFill>
            <a:schemeClr val="bg2"/>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buFont typeface="Wingdings" panose="05000000000000000000" pitchFamily="2" charset="2"/>
              <a:buChar char="v"/>
            </a:pPr>
            <a:r>
              <a:rPr lang="bn-IN" sz="6000" b="1" dirty="0" smtClean="0">
                <a:solidFill>
                  <a:schemeClr val="tx1"/>
                </a:solidFill>
                <a:latin typeface="NikoshBAN" panose="02000000000000000000" pitchFamily="2" charset="0"/>
                <a:cs typeface="NikoshBAN" panose="02000000000000000000" pitchFamily="2" charset="0"/>
              </a:rPr>
              <a:t>শিক্ষাক্ষেত্রে ইন্টারনেট ব্যবহারে কী ধরনের সুবিধা পাওয়া যায়-ব্যাখ্যা কর।</a:t>
            </a:r>
            <a:endParaRPr lang="en-US" sz="60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499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006897"/>
          </a:xfrm>
          <a:prstGeom prst="rect">
            <a:avLst/>
          </a:prstGeom>
        </p:spPr>
      </p:pic>
      <p:sp>
        <p:nvSpPr>
          <p:cNvPr id="3" name="TextBox 2"/>
          <p:cNvSpPr txBox="1"/>
          <p:nvPr/>
        </p:nvSpPr>
        <p:spPr>
          <a:xfrm rot="20193086">
            <a:off x="2336292" y="1667609"/>
            <a:ext cx="7519414" cy="2646878"/>
          </a:xfrm>
          <a:prstGeom prst="rect">
            <a:avLst/>
          </a:prstGeom>
          <a:noFill/>
        </p:spPr>
        <p:txBody>
          <a:bodyPr wrap="square" rtlCol="0">
            <a:spAutoFit/>
          </a:bodyPr>
          <a:lstStyle/>
          <a:p>
            <a:r>
              <a:rPr lang="bn-IN" sz="16600" dirty="0" smtClean="0">
                <a:ln w="57150">
                  <a:solidFill>
                    <a:srgbClr val="FFFF00"/>
                  </a:solidFill>
                </a:ln>
                <a:solidFill>
                  <a:srgbClr val="C00000"/>
                </a:solidFill>
                <a:latin typeface="NikoshBAN" panose="02000000000000000000" pitchFamily="2" charset="0"/>
                <a:cs typeface="NikoshBAN" panose="02000000000000000000" pitchFamily="2" charset="0"/>
              </a:rPr>
              <a:t>ধন্যবাদ</a:t>
            </a:r>
            <a:endParaRPr lang="en-US" sz="16600" dirty="0">
              <a:ln w="57150">
                <a:solidFill>
                  <a:srgbClr val="FFFF00"/>
                </a:solidFill>
              </a:ln>
              <a:solidFill>
                <a:srgbClr val="C0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16157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4422" y="1961806"/>
            <a:ext cx="5381766" cy="3641502"/>
          </a:xfrm>
          <a:prstGeom prst="rect">
            <a:avLst/>
          </a:prstGeom>
          <a:ln w="76200">
            <a:solidFill>
              <a:srgbClr val="C00000"/>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3" name="Picture 2"/>
          <p:cNvPicPr>
            <a:picLocks noChangeAspect="1"/>
          </p:cNvPicPr>
          <p:nvPr/>
        </p:nvPicPr>
        <p:blipFill>
          <a:blip r:embed="rId3"/>
          <a:srcRect/>
          <a:stretch>
            <a:fillRect/>
          </a:stretch>
        </p:blipFill>
        <p:spPr bwMode="auto">
          <a:xfrm>
            <a:off x="512263" y="1961805"/>
            <a:ext cx="5373148" cy="3254806"/>
          </a:xfrm>
          <a:prstGeom prst="rect">
            <a:avLst/>
          </a:prstGeom>
          <a:ln w="76200">
            <a:solidFill>
              <a:srgbClr val="C00000"/>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TextBox 6"/>
          <p:cNvSpPr txBox="1"/>
          <p:nvPr/>
        </p:nvSpPr>
        <p:spPr>
          <a:xfrm>
            <a:off x="2103074" y="116166"/>
            <a:ext cx="7891579" cy="1200329"/>
          </a:xfrm>
          <a:prstGeom prst="rect">
            <a:avLst/>
          </a:prstGeom>
          <a:noFill/>
        </p:spPr>
        <p:txBody>
          <a:bodyPr wrap="square" rtlCol="0">
            <a:spAutoFit/>
          </a:bodyPr>
          <a:lstStyle/>
          <a:p>
            <a:r>
              <a:rPr lang="bn-IN" sz="7200" b="1" dirty="0" smtClean="0">
                <a:latin typeface="NikoshBAN" panose="02000000000000000000" pitchFamily="2" charset="0"/>
                <a:cs typeface="NikoshBAN" panose="02000000000000000000" pitchFamily="2" charset="0"/>
              </a:rPr>
              <a:t>নিচের চিত্র দুটি লক্ষ্য কর</a:t>
            </a:r>
            <a:endParaRPr lang="en-US" sz="7200" b="1" dirty="0">
              <a:latin typeface="NikoshBAN" panose="02000000000000000000" pitchFamily="2" charset="0"/>
              <a:cs typeface="NikoshBAN" panose="02000000000000000000" pitchFamily="2" charset="0"/>
            </a:endParaRPr>
          </a:p>
        </p:txBody>
      </p:sp>
      <p:sp>
        <p:nvSpPr>
          <p:cNvPr id="8" name="TextBox 7"/>
          <p:cNvSpPr txBox="1"/>
          <p:nvPr/>
        </p:nvSpPr>
        <p:spPr>
          <a:xfrm>
            <a:off x="1097281" y="5998852"/>
            <a:ext cx="10902312" cy="769441"/>
          </a:xfrm>
          <a:prstGeom prst="rect">
            <a:avLst/>
          </a:prstGeom>
          <a:noFill/>
        </p:spPr>
        <p:txBody>
          <a:bodyPr wrap="square" rtlCol="0">
            <a:spAutoFit/>
          </a:bodyPr>
          <a:lstStyle/>
          <a:p>
            <a:r>
              <a:rPr lang="bn-IN" sz="4400" b="1" dirty="0" smtClean="0">
                <a:latin typeface="NikoshBAN" panose="02000000000000000000" pitchFamily="2" charset="0"/>
                <a:cs typeface="NikoshBAN" panose="02000000000000000000" pitchFamily="2" charset="0"/>
              </a:rPr>
              <a:t>পাবলিক পরীক্ষার ফলাফল কিসের সাহায্যে পাওয়া যায়?</a:t>
            </a:r>
            <a:endParaRPr lang="en-US" sz="4400" b="1" dirty="0">
              <a:latin typeface="NikoshBAN" panose="02000000000000000000" pitchFamily="2" charset="0"/>
              <a:cs typeface="NikoshBAN" panose="02000000000000000000" pitchFamily="2" charset="0"/>
            </a:endParaRPr>
          </a:p>
        </p:txBody>
      </p:sp>
      <p:sp>
        <p:nvSpPr>
          <p:cNvPr id="10" name="TextBox 9"/>
          <p:cNvSpPr txBox="1"/>
          <p:nvPr/>
        </p:nvSpPr>
        <p:spPr>
          <a:xfrm>
            <a:off x="1097281" y="5990005"/>
            <a:ext cx="8969773" cy="769441"/>
          </a:xfrm>
          <a:prstGeom prst="rect">
            <a:avLst/>
          </a:prstGeom>
          <a:noFill/>
        </p:spPr>
        <p:txBody>
          <a:bodyPr wrap="square" rtlCol="0">
            <a:spAutoFit/>
          </a:bodyPr>
          <a:lstStyle/>
          <a:p>
            <a:r>
              <a:rPr lang="bn-IN" sz="4400" b="1" dirty="0" smtClean="0">
                <a:latin typeface="NikoshBAN" panose="02000000000000000000" pitchFamily="2" charset="0"/>
                <a:cs typeface="NikoshBAN" panose="02000000000000000000" pitchFamily="2" charset="0"/>
              </a:rPr>
              <a:t>মোবাইল ফোনে ইন্টারনেটের মাধ্যমে</a:t>
            </a:r>
            <a:endParaRPr lang="en-US" sz="4400" b="1"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67159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xit" presetSubtype="32" fill="hold" grpId="1" nodeType="clickEffect">
                                  <p:stCondLst>
                                    <p:cond delay="0"/>
                                  </p:stCondLst>
                                  <p:childTnLst>
                                    <p:anim calcmode="lin" valueType="num">
                                      <p:cBhvr>
                                        <p:cTn id="28" dur="500"/>
                                        <p:tgtEl>
                                          <p:spTgt spid="8"/>
                                        </p:tgtEl>
                                        <p:attrNameLst>
                                          <p:attrName>ppt_w</p:attrName>
                                        </p:attrNameLst>
                                      </p:cBhvr>
                                      <p:tavLst>
                                        <p:tav tm="0">
                                          <p:val>
                                            <p:strVal val="ppt_w"/>
                                          </p:val>
                                        </p:tav>
                                        <p:tav tm="100000">
                                          <p:val>
                                            <p:fltVal val="0"/>
                                          </p:val>
                                        </p:tav>
                                      </p:tavLst>
                                    </p:anim>
                                    <p:anim calcmode="lin" valueType="num">
                                      <p:cBhvr>
                                        <p:cTn id="29" dur="500"/>
                                        <p:tgtEl>
                                          <p:spTgt spid="8"/>
                                        </p:tgtEl>
                                        <p:attrNameLst>
                                          <p:attrName>ppt_h</p:attrName>
                                        </p:attrNameLst>
                                      </p:cBhvr>
                                      <p:tavLst>
                                        <p:tav tm="0">
                                          <p:val>
                                            <p:strVal val="ppt_h"/>
                                          </p:val>
                                        </p:tav>
                                        <p:tav tm="100000">
                                          <p:val>
                                            <p:fltVal val="0"/>
                                          </p:val>
                                        </p:tav>
                                      </p:tavLst>
                                    </p:anim>
                                    <p:animEffect transition="out" filter="fade">
                                      <p:cBhvr>
                                        <p:cTn id="30" dur="500"/>
                                        <p:tgtEl>
                                          <p:spTgt spid="8"/>
                                        </p:tgtEl>
                                      </p:cBhvr>
                                    </p:animEffect>
                                    <p:set>
                                      <p:cBhvr>
                                        <p:cTn id="31" dur="1" fill="hold">
                                          <p:stCondLst>
                                            <p:cond delay="499"/>
                                          </p:stCondLst>
                                        </p:cTn>
                                        <p:tgtEl>
                                          <p:spTgt spid="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500" fill="hold"/>
                                        <p:tgtEl>
                                          <p:spTgt spid="10"/>
                                        </p:tgtEl>
                                        <p:attrNameLst>
                                          <p:attrName>ppt_w</p:attrName>
                                        </p:attrNameLst>
                                      </p:cBhvr>
                                      <p:tavLst>
                                        <p:tav tm="0">
                                          <p:val>
                                            <p:fltVal val="0"/>
                                          </p:val>
                                        </p:tav>
                                        <p:tav tm="100000">
                                          <p:val>
                                            <p:strVal val="#ppt_w"/>
                                          </p:val>
                                        </p:tav>
                                      </p:tavLst>
                                    </p:anim>
                                    <p:anim calcmode="lin" valueType="num">
                                      <p:cBhvr>
                                        <p:cTn id="37" dur="500" fill="hold"/>
                                        <p:tgtEl>
                                          <p:spTgt spid="10"/>
                                        </p:tgtEl>
                                        <p:attrNameLst>
                                          <p:attrName>ppt_h</p:attrName>
                                        </p:attrNameLst>
                                      </p:cBhvr>
                                      <p:tavLst>
                                        <p:tav tm="0">
                                          <p:val>
                                            <p:fltVal val="0"/>
                                          </p:val>
                                        </p:tav>
                                        <p:tav tm="100000">
                                          <p:val>
                                            <p:strVal val="#ppt_h"/>
                                          </p:val>
                                        </p:tav>
                                      </p:tavLst>
                                    </p:anim>
                                    <p:animEffect transition="in" filter="fade">
                                      <p:cBhvr>
                                        <p:cTn id="3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E:\Motiar D. Content\Class Viii\Picture\46\aulas-virtuales-gico-2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3079" y="482136"/>
            <a:ext cx="6519704" cy="3474721"/>
          </a:xfrm>
          <a:prstGeom prst="rect">
            <a:avLst/>
          </a:prstGeom>
          <a:ln>
            <a:noFill/>
          </a:ln>
          <a:effectLst>
            <a:glow rad="228600">
              <a:schemeClr val="accent3">
                <a:satMod val="175000"/>
                <a:alpha val="40000"/>
              </a:schemeClr>
            </a:glow>
            <a:softEdge rad="112500"/>
          </a:effectLst>
          <a:extLst>
            <a:ext uri="{909E8E84-426E-40DD-AFC4-6F175D3DCCD1}">
              <a14:hiddenFill xmlns:a14="http://schemas.microsoft.com/office/drawing/2010/main">
                <a:solidFill>
                  <a:srgbClr val="FFFFFF"/>
                </a:solidFill>
              </a14:hiddenFill>
            </a:ext>
          </a:extLst>
        </p:spPr>
      </p:pic>
      <p:sp>
        <p:nvSpPr>
          <p:cNvPr id="5" name="Flowchart: Alternate Process 4"/>
          <p:cNvSpPr/>
          <p:nvPr/>
        </p:nvSpPr>
        <p:spPr>
          <a:xfrm>
            <a:off x="149629" y="4605251"/>
            <a:ext cx="11953154" cy="1379913"/>
          </a:xfrm>
          <a:prstGeom prst="flowChartAlternateProcess">
            <a:avLst/>
          </a:prstGeom>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57150">
            <a:solidFill>
              <a:srgbClr val="C00000"/>
            </a:solidFill>
          </a:ln>
          <a:effectLst>
            <a:glow rad="228600">
              <a:schemeClr val="accent5">
                <a:satMod val="175000"/>
                <a:alpha val="40000"/>
              </a:schemeClr>
            </a:glow>
            <a:outerShdw blurRad="381000" dist="50800" dir="7200000" sx="105000" sy="105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6000" b="1" dirty="0" smtClean="0">
                <a:solidFill>
                  <a:schemeClr val="tx1"/>
                </a:solidFill>
                <a:latin typeface="NikoshBAN" panose="02000000000000000000" pitchFamily="2" charset="0"/>
                <a:cs typeface="NikoshBAN" panose="02000000000000000000" pitchFamily="2" charset="0"/>
              </a:rPr>
              <a:t>মাল্টিমিডিয়া ক্লাসরুম</a:t>
            </a:r>
            <a:endParaRPr lang="en-US" sz="6000" b="1" dirty="0">
              <a:solidFill>
                <a:schemeClr val="tx1"/>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629" y="254578"/>
            <a:ext cx="5719156" cy="4176378"/>
          </a:xfrm>
          <a:prstGeom prst="rect">
            <a:avLst/>
          </a:prstGeom>
        </p:spPr>
      </p:pic>
    </p:spTree>
    <p:extLst>
      <p:ext uri="{BB962C8B-B14F-4D97-AF65-F5344CB8AC3E}">
        <p14:creationId xmlns:p14="http://schemas.microsoft.com/office/powerpoint/2010/main" val="2736179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1"/>
            <a:ext cx="12192000" cy="6982691"/>
            <a:chOff x="0" y="-1"/>
            <a:chExt cx="12192000" cy="6982691"/>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5170" t="11312" r="14391" b="6969"/>
            <a:stretch/>
          </p:blipFill>
          <p:spPr>
            <a:xfrm>
              <a:off x="0" y="-1"/>
              <a:ext cx="12192000" cy="6982691"/>
            </a:xfrm>
            <a:prstGeom prst="rect">
              <a:avLst/>
            </a:prstGeom>
            <a:ln>
              <a:noFill/>
            </a:ln>
            <a:effectLst>
              <a:softEdge rad="112500"/>
            </a:effec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5780" y="714895"/>
              <a:ext cx="5142290" cy="4488872"/>
            </a:xfrm>
            <a:prstGeom prst="rect">
              <a:avLst/>
            </a:prstGeom>
          </p:spPr>
        </p:pic>
      </p:grpSp>
      <p:sp>
        <p:nvSpPr>
          <p:cNvPr id="4" name="TextBox 3"/>
          <p:cNvSpPr txBox="1"/>
          <p:nvPr/>
        </p:nvSpPr>
        <p:spPr>
          <a:xfrm>
            <a:off x="579121" y="714895"/>
            <a:ext cx="9462654" cy="1754326"/>
          </a:xfrm>
          <a:prstGeom prst="rect">
            <a:avLst/>
          </a:prstGeom>
          <a:noFill/>
        </p:spPr>
        <p:txBody>
          <a:bodyPr wrap="square" rtlCol="0">
            <a:spAutoFit/>
          </a:bodyPr>
          <a:lstStyle/>
          <a:p>
            <a:endParaRPr lang="bn-IN" sz="4800" dirty="0" smtClean="0">
              <a:latin typeface="NikoshBAN" panose="02000000000000000000" pitchFamily="2" charset="0"/>
              <a:cs typeface="NikoshBAN" panose="02000000000000000000" pitchFamily="2" charset="0"/>
            </a:endParaRPr>
          </a:p>
          <a:p>
            <a:r>
              <a:rPr lang="bn-IN" sz="6000" b="1" dirty="0" smtClean="0">
                <a:solidFill>
                  <a:srgbClr val="FF0000"/>
                </a:solidFill>
                <a:latin typeface="NikoshBAN" panose="02000000000000000000" pitchFamily="2" charset="0"/>
                <a:cs typeface="NikoshBAN" panose="02000000000000000000" pitchFamily="2" charset="0"/>
              </a:rPr>
              <a:t>শিক্ষাজীবনে ইন্টারনেটের ব্যবহার</a:t>
            </a:r>
            <a:endParaRPr lang="en-US" sz="60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3439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2709949" y="149629"/>
            <a:ext cx="6001789" cy="1379913"/>
          </a:xfrm>
          <a:prstGeom prst="flowChartAlternateProcess">
            <a:avLst/>
          </a:prstGeom>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57150">
            <a:solidFill>
              <a:srgbClr val="C00000"/>
            </a:solidFill>
          </a:ln>
          <a:effectLst>
            <a:glow rad="228600">
              <a:schemeClr val="accent5">
                <a:satMod val="175000"/>
                <a:alpha val="40000"/>
              </a:schemeClr>
            </a:glow>
            <a:outerShdw blurRad="381000" dist="50800" dir="7200000" sx="105000" sy="105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9600" b="1" dirty="0" smtClean="0">
                <a:solidFill>
                  <a:schemeClr val="tx1"/>
                </a:solidFill>
                <a:latin typeface="NikoshBAN" panose="02000000000000000000" pitchFamily="2" charset="0"/>
                <a:cs typeface="NikoshBAN" panose="02000000000000000000" pitchFamily="2" charset="0"/>
              </a:rPr>
              <a:t>শিখনফল</a:t>
            </a:r>
            <a:endParaRPr lang="en-US" sz="9600" b="1" dirty="0">
              <a:solidFill>
                <a:schemeClr val="tx1"/>
              </a:solidFill>
              <a:latin typeface="NikoshBAN" panose="02000000000000000000" pitchFamily="2" charset="0"/>
              <a:cs typeface="NikoshBAN" panose="02000000000000000000" pitchFamily="2" charset="0"/>
            </a:endParaRPr>
          </a:p>
        </p:txBody>
      </p:sp>
      <p:sp>
        <p:nvSpPr>
          <p:cNvPr id="3" name="Flowchart: Alternate Process 2"/>
          <p:cNvSpPr/>
          <p:nvPr/>
        </p:nvSpPr>
        <p:spPr>
          <a:xfrm>
            <a:off x="266007" y="1961803"/>
            <a:ext cx="11671070" cy="3466407"/>
          </a:xfrm>
          <a:prstGeom prst="flowChartAlternateProcess">
            <a:avLst/>
          </a:prstGeom>
          <a:gradFill flip="none" rotWithShape="1">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b="1" dirty="0" smtClean="0">
                <a:solidFill>
                  <a:schemeClr val="tx1"/>
                </a:solidFill>
                <a:latin typeface="NikoshBAN" panose="02000000000000000000" pitchFamily="2" charset="0"/>
                <a:cs typeface="NikoshBAN" panose="02000000000000000000" pitchFamily="2" charset="0"/>
              </a:rPr>
              <a:t>১। শিক্ষাজীবনে ইন্টারনেটের প্রভাব কী তা বলতে পারবে;</a:t>
            </a:r>
          </a:p>
          <a:p>
            <a:r>
              <a:rPr lang="bn-IN" sz="3600" b="1" dirty="0" smtClean="0">
                <a:solidFill>
                  <a:schemeClr val="tx1"/>
                </a:solidFill>
                <a:latin typeface="NikoshBAN" panose="02000000000000000000" pitchFamily="2" charset="0"/>
                <a:cs typeface="NikoshBAN" panose="02000000000000000000" pitchFamily="2" charset="0"/>
              </a:rPr>
              <a:t>২। শিক্ষাজীবনে ইন্টারনেটের </a:t>
            </a:r>
            <a:r>
              <a:rPr lang="bn-IN" sz="3600" b="1" smtClean="0">
                <a:solidFill>
                  <a:schemeClr val="tx1"/>
                </a:solidFill>
                <a:latin typeface="NikoshBAN" panose="02000000000000000000" pitchFamily="2" charset="0"/>
                <a:cs typeface="NikoshBAN" panose="02000000000000000000" pitchFamily="2" charset="0"/>
              </a:rPr>
              <a:t>গুরুত্ব </a:t>
            </a:r>
            <a:r>
              <a:rPr lang="bn-IN" sz="3600" b="1" smtClean="0">
                <a:solidFill>
                  <a:schemeClr val="tx1"/>
                </a:solidFill>
                <a:latin typeface="NikoshBAN" panose="02000000000000000000" pitchFamily="2" charset="0"/>
                <a:cs typeface="NikoshBAN" panose="02000000000000000000" pitchFamily="2" charset="0"/>
              </a:rPr>
              <a:t>বর্ননা করতে </a:t>
            </a:r>
            <a:r>
              <a:rPr lang="bn-IN" sz="3600" b="1" dirty="0" smtClean="0">
                <a:solidFill>
                  <a:schemeClr val="tx1"/>
                </a:solidFill>
                <a:latin typeface="NikoshBAN" panose="02000000000000000000" pitchFamily="2" charset="0"/>
                <a:cs typeface="NikoshBAN" panose="02000000000000000000" pitchFamily="2" charset="0"/>
              </a:rPr>
              <a:t>পারবে;</a:t>
            </a:r>
            <a:endParaRPr lang="en-US" sz="3600" b="1"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305477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382" y="232756"/>
            <a:ext cx="11770822" cy="6334299"/>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bn-IN" sz="3600" dirty="0" smtClean="0">
              <a:solidFill>
                <a:schemeClr val="tx1"/>
              </a:solidFill>
              <a:latin typeface="NikoshBAN" panose="02000000000000000000" pitchFamily="2" charset="0"/>
              <a:cs typeface="NikoshBAN" panose="02000000000000000000" pitchFamily="2" charset="0"/>
            </a:endParaRPr>
          </a:p>
          <a:p>
            <a:endParaRPr lang="bn-IN" sz="3600" dirty="0">
              <a:solidFill>
                <a:schemeClr val="tx1"/>
              </a:solidFill>
              <a:latin typeface="NikoshBAN" panose="02000000000000000000" pitchFamily="2" charset="0"/>
              <a:cs typeface="NikoshBAN" panose="02000000000000000000" pitchFamily="2" charset="0"/>
            </a:endParaRPr>
          </a:p>
          <a:p>
            <a:endParaRPr lang="bn-IN" sz="3600" dirty="0" smtClean="0">
              <a:solidFill>
                <a:schemeClr val="tx1"/>
              </a:solidFill>
              <a:latin typeface="NikoshBAN" panose="02000000000000000000" pitchFamily="2" charset="0"/>
              <a:cs typeface="NikoshBAN" panose="02000000000000000000" pitchFamily="2" charset="0"/>
            </a:endParaRPr>
          </a:p>
          <a:p>
            <a:endParaRPr lang="bn-IN" sz="3600" dirty="0">
              <a:solidFill>
                <a:schemeClr val="tx1"/>
              </a:solidFill>
              <a:latin typeface="NikoshBAN" panose="02000000000000000000" pitchFamily="2" charset="0"/>
              <a:cs typeface="NikoshBAN" panose="02000000000000000000" pitchFamily="2" charset="0"/>
            </a:endParaRPr>
          </a:p>
          <a:p>
            <a:endParaRPr lang="bn-IN" sz="3600" dirty="0" smtClean="0">
              <a:solidFill>
                <a:schemeClr val="tx1"/>
              </a:solidFill>
              <a:latin typeface="NikoshBAN" panose="02000000000000000000" pitchFamily="2" charset="0"/>
              <a:cs typeface="NikoshBAN" panose="02000000000000000000" pitchFamily="2" charset="0"/>
            </a:endParaRPr>
          </a:p>
          <a:p>
            <a:endParaRPr lang="bn-IN" sz="3600" dirty="0">
              <a:solidFill>
                <a:schemeClr val="tx1"/>
              </a:solidFill>
              <a:latin typeface="NikoshBAN" panose="02000000000000000000" pitchFamily="2" charset="0"/>
              <a:cs typeface="NikoshBAN" panose="02000000000000000000" pitchFamily="2" charset="0"/>
            </a:endParaRPr>
          </a:p>
          <a:p>
            <a:endParaRPr lang="bn-IN" sz="3600" dirty="0" smtClean="0">
              <a:solidFill>
                <a:schemeClr val="tx1"/>
              </a:solidFill>
              <a:latin typeface="NikoshBAN" panose="02000000000000000000" pitchFamily="2" charset="0"/>
              <a:cs typeface="NikoshBAN" panose="02000000000000000000" pitchFamily="2" charset="0"/>
            </a:endParaRPr>
          </a:p>
          <a:p>
            <a:r>
              <a:rPr lang="bn-IN" sz="3600" b="1" dirty="0" smtClean="0">
                <a:solidFill>
                  <a:schemeClr val="tx1"/>
                </a:solidFill>
                <a:latin typeface="NikoshBAN" panose="02000000000000000000" pitchFamily="2" charset="0"/>
                <a:cs typeface="NikoshBAN" panose="02000000000000000000" pitchFamily="2" charset="0"/>
              </a:rPr>
              <a:t>আমাদের জীবনের সবক্ষেত্রেই যেহেতু ইন্টারনেটের একটি বড় প্রভাব আছে তাই শিক্ষা ক্ষেত্রেও তার একটি বড় প্রভাব থাকবে তাতে কোন সন্দেহ নাই।তোমরা যারা স্কুলে লেখাপড়া করছ,তারা হয়তো ইতিমধ্যেই সেটি লক্ষ করেছ।শুধু তাই নয়,এ বই এবং অন্য সকল পাঠ্যবই এনসিটিবির ওয়েবসাইটে রাখা আছে।</a:t>
            </a:r>
            <a:endParaRPr lang="en-US" sz="3600" b="1" dirty="0">
              <a:solidFill>
                <a:schemeClr val="tx1"/>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8027" y="432261"/>
            <a:ext cx="5925162" cy="3743421"/>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269" y="432261"/>
            <a:ext cx="5081743" cy="3743421"/>
          </a:xfrm>
          <a:prstGeom prst="rect">
            <a:avLst/>
          </a:prstGeom>
        </p:spPr>
      </p:pic>
    </p:spTree>
    <p:extLst>
      <p:ext uri="{BB962C8B-B14F-4D97-AF65-F5344CB8AC3E}">
        <p14:creationId xmlns:p14="http://schemas.microsoft.com/office/powerpoint/2010/main" val="21669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137264"/>
            <a:ext cx="11407367" cy="1754326"/>
          </a:xfrm>
          <a:prstGeom prst="rect">
            <a:avLst/>
          </a:prstGeom>
        </p:spPr>
        <p:txBody>
          <a:bodyPr wrap="square">
            <a:spAutoFit/>
          </a:bodyPr>
          <a:lstStyle/>
          <a:p>
            <a:r>
              <a:rPr lang="en-US" altLang="en-US" sz="3600" b="1" dirty="0" err="1" smtClean="0">
                <a:latin typeface="NikoshBAN" pitchFamily="2" charset="0"/>
                <a:cs typeface="NikoshBAN" pitchFamily="2" charset="0"/>
              </a:rPr>
              <a:t>পাঠ্য</a:t>
            </a:r>
            <a:r>
              <a:rPr lang="en-US" altLang="en-US" sz="3600" b="1" dirty="0" smtClean="0">
                <a:latin typeface="NikoshBAN" pitchFamily="2" charset="0"/>
                <a:cs typeface="NikoshBAN" pitchFamily="2" charset="0"/>
              </a:rPr>
              <a:t> </a:t>
            </a:r>
            <a:r>
              <a:rPr lang="en-US" altLang="en-US" sz="3600" b="1" dirty="0" err="1" smtClean="0">
                <a:latin typeface="NikoshBAN" pitchFamily="2" charset="0"/>
                <a:cs typeface="NikoshBAN" pitchFamily="2" charset="0"/>
              </a:rPr>
              <a:t>বই</a:t>
            </a:r>
            <a:r>
              <a:rPr lang="en-US" altLang="en-US" sz="3600" b="1" dirty="0" smtClean="0">
                <a:latin typeface="NikoshBAN" pitchFamily="2" charset="0"/>
                <a:cs typeface="NikoshBAN" pitchFamily="2" charset="0"/>
              </a:rPr>
              <a:t> </a:t>
            </a:r>
            <a:r>
              <a:rPr lang="en-US" altLang="en-US" sz="3600" b="1" dirty="0" err="1" smtClean="0">
                <a:latin typeface="NikoshBAN" pitchFamily="2" charset="0"/>
                <a:cs typeface="NikoshBAN" pitchFamily="2" charset="0"/>
              </a:rPr>
              <a:t>হারিয়ে</a:t>
            </a:r>
            <a:r>
              <a:rPr lang="en-US" altLang="en-US" sz="3600" b="1" dirty="0" smtClean="0">
                <a:latin typeface="NikoshBAN" pitchFamily="2" charset="0"/>
                <a:cs typeface="NikoshBAN" pitchFamily="2" charset="0"/>
              </a:rPr>
              <a:t> </a:t>
            </a:r>
            <a:r>
              <a:rPr lang="en-US" altLang="en-US" sz="3600" b="1" dirty="0" err="1" smtClean="0">
                <a:latin typeface="NikoshBAN" pitchFamily="2" charset="0"/>
                <a:cs typeface="NikoshBAN" pitchFamily="2" charset="0"/>
              </a:rPr>
              <a:t>গেলে</a:t>
            </a:r>
            <a:r>
              <a:rPr lang="en-US" altLang="en-US" sz="3600" b="1" dirty="0" smtClean="0">
                <a:latin typeface="NikoshBAN" pitchFamily="2" charset="0"/>
                <a:cs typeface="NikoshBAN" pitchFamily="2" charset="0"/>
              </a:rPr>
              <a:t> </a:t>
            </a:r>
            <a:r>
              <a:rPr lang="en-US" altLang="en-US" sz="3600" b="1" dirty="0" err="1" smtClean="0">
                <a:latin typeface="NikoshBAN" pitchFamily="2" charset="0"/>
                <a:cs typeface="NikoshBAN" pitchFamily="2" charset="0"/>
              </a:rPr>
              <a:t>এনসিটিবি’র</a:t>
            </a:r>
            <a:r>
              <a:rPr lang="en-US" altLang="en-US" sz="3600" b="1" dirty="0" smtClean="0">
                <a:latin typeface="NikoshBAN" pitchFamily="2" charset="0"/>
                <a:cs typeface="NikoshBAN" pitchFamily="2" charset="0"/>
              </a:rPr>
              <a:t> </a:t>
            </a:r>
            <a:r>
              <a:rPr lang="en-US" altLang="en-US" sz="3600" b="1" dirty="0" err="1" smtClean="0">
                <a:latin typeface="NikoshBAN" pitchFamily="2" charset="0"/>
                <a:cs typeface="NikoshBAN" pitchFamily="2" charset="0"/>
              </a:rPr>
              <a:t>ওয়েবসাইট</a:t>
            </a:r>
            <a:r>
              <a:rPr lang="en-US" altLang="en-US" sz="3600" b="1" dirty="0" smtClean="0">
                <a:latin typeface="NikoshBAN" pitchFamily="2" charset="0"/>
                <a:cs typeface="NikoshBAN" pitchFamily="2" charset="0"/>
              </a:rPr>
              <a:t> </a:t>
            </a:r>
            <a:r>
              <a:rPr lang="en-US" altLang="en-US" sz="3600" b="1" dirty="0" err="1" smtClean="0">
                <a:latin typeface="NikoshBAN" pitchFamily="2" charset="0"/>
                <a:cs typeface="NikoshBAN" pitchFamily="2" charset="0"/>
              </a:rPr>
              <a:t>থেকে</a:t>
            </a:r>
            <a:r>
              <a:rPr lang="en-US" altLang="en-US" sz="3600" b="1" dirty="0" smtClean="0">
                <a:latin typeface="NikoshBAN" pitchFamily="2" charset="0"/>
                <a:cs typeface="NikoshBAN" pitchFamily="2" charset="0"/>
              </a:rPr>
              <a:t> </a:t>
            </a:r>
            <a:r>
              <a:rPr lang="bn-IN" altLang="en-US" sz="3600" b="1" dirty="0" smtClean="0">
                <a:latin typeface="NikoshBAN" pitchFamily="2" charset="0"/>
                <a:cs typeface="NikoshBAN" pitchFamily="2" charset="0"/>
              </a:rPr>
              <a:t>বই </a:t>
            </a:r>
            <a:r>
              <a:rPr lang="en-US" altLang="en-US" sz="3600" b="1" dirty="0" err="1" smtClean="0">
                <a:latin typeface="NikoshBAN" pitchFamily="2" charset="0"/>
                <a:cs typeface="NikoshBAN" pitchFamily="2" charset="0"/>
              </a:rPr>
              <a:t>ডাউনলোড</a:t>
            </a:r>
            <a:r>
              <a:rPr lang="en-US" altLang="en-US" sz="3600" b="1" dirty="0" smtClean="0">
                <a:latin typeface="NikoshBAN" pitchFamily="2" charset="0"/>
                <a:cs typeface="NikoshBAN" pitchFamily="2" charset="0"/>
              </a:rPr>
              <a:t> ক</a:t>
            </a:r>
            <a:r>
              <a:rPr lang="bn-IN" altLang="en-US" sz="3600" b="1" dirty="0" smtClean="0">
                <a:latin typeface="NikoshBAN" pitchFamily="2" charset="0"/>
                <a:cs typeface="NikoshBAN" pitchFamily="2" charset="0"/>
              </a:rPr>
              <a:t>রে পড়া যায়।</a:t>
            </a:r>
            <a:r>
              <a:rPr lang="en-US" altLang="en-US" sz="3600" b="1" dirty="0" smtClean="0">
                <a:latin typeface="NikoshBAN" pitchFamily="2" charset="0"/>
                <a:cs typeface="NikoshBAN" pitchFamily="2" charset="0"/>
              </a:rPr>
              <a:t> NCTB</a:t>
            </a:r>
            <a:r>
              <a:rPr lang="bn-IN" altLang="en-US" sz="3600" b="1" dirty="0" smtClean="0">
                <a:latin typeface="NikoshBAN" pitchFamily="2" charset="0"/>
                <a:cs typeface="NikoshBAN" pitchFamily="2" charset="0"/>
              </a:rPr>
              <a:t>-এর পূর্নরূপ হবে </a:t>
            </a:r>
            <a:r>
              <a:rPr lang="en-US" altLang="en-US" sz="3600" b="1" dirty="0" smtClean="0">
                <a:latin typeface="NikoshBAN" pitchFamily="2" charset="0"/>
                <a:cs typeface="NikoshBAN" pitchFamily="2" charset="0"/>
              </a:rPr>
              <a:t>National Curriculum and Textbook Board.</a:t>
            </a:r>
            <a:endParaRPr lang="en-US" altLang="en-US" sz="3600" b="1" dirty="0">
              <a:latin typeface="NikoshBAN" pitchFamily="2" charset="0"/>
              <a:cs typeface="NikoshBAN" pitchFamily="2" charset="0"/>
            </a:endParaRPr>
          </a:p>
        </p:txBody>
      </p:sp>
      <p:pic>
        <p:nvPicPr>
          <p:cNvPr id="3" name="Picture 2"/>
          <p:cNvPicPr>
            <a:picLocks noChangeAspect="1"/>
          </p:cNvPicPr>
          <p:nvPr/>
        </p:nvPicPr>
        <p:blipFill rotWithShape="1">
          <a:blip r:embed="rId2"/>
          <a:srcRect l="20939" t="1466" r="20678" b="8016"/>
          <a:stretch/>
        </p:blipFill>
        <p:spPr>
          <a:xfrm>
            <a:off x="831273" y="641133"/>
            <a:ext cx="10576094" cy="4496131"/>
          </a:xfrm>
          <a:prstGeom prst="rect">
            <a:avLst/>
          </a:prstGeom>
          <a:ln w="38100" cap="sq">
            <a:solidFill>
              <a:schemeClr val="accent5">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5776726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Alternate Process 1"/>
          <p:cNvSpPr/>
          <p:nvPr/>
        </p:nvSpPr>
        <p:spPr>
          <a:xfrm>
            <a:off x="0" y="149629"/>
            <a:ext cx="11604567" cy="980902"/>
          </a:xfrm>
          <a:prstGeom prst="flowChartAlternateProcess">
            <a:avLst/>
          </a:prstGeom>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57150">
            <a:solidFill>
              <a:srgbClr val="C00000"/>
            </a:solidFill>
          </a:ln>
          <a:effectLst>
            <a:glow rad="228600">
              <a:schemeClr val="accent5">
                <a:satMod val="175000"/>
                <a:alpha val="40000"/>
              </a:schemeClr>
            </a:glow>
            <a:outerShdw blurRad="381000" dist="50800" dir="7200000" sx="105000" sy="105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3600" b="1" dirty="0" smtClean="0">
                <a:solidFill>
                  <a:schemeClr val="tx1"/>
                </a:solidFill>
                <a:latin typeface="NikoshBAN" panose="02000000000000000000" pitchFamily="2" charset="0"/>
                <a:cs typeface="NikoshBAN" panose="02000000000000000000" pitchFamily="2" charset="0"/>
              </a:rPr>
              <a:t>সকল পাঠ্যবই রাখা আছে এনসিটিবির ওয়েবসাইটে। </a:t>
            </a:r>
            <a:r>
              <a:rPr lang="en-US" sz="3600" b="1" dirty="0" smtClean="0">
                <a:solidFill>
                  <a:schemeClr val="tx1"/>
                </a:solidFill>
                <a:latin typeface="NikoshBAN" panose="02000000000000000000" pitchFamily="2" charset="0"/>
                <a:cs typeface="NikoshBAN" panose="02000000000000000000" pitchFamily="2" charset="0"/>
              </a:rPr>
              <a:t>www.nctb.gov.bd</a:t>
            </a:r>
            <a:endParaRPr lang="en-US" sz="3600" b="1" dirty="0">
              <a:solidFill>
                <a:schemeClr val="tx1"/>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7964" y="1130531"/>
            <a:ext cx="7694726" cy="3092337"/>
          </a:xfrm>
          <a:prstGeom prst="rect">
            <a:avLst/>
          </a:prstGeom>
        </p:spPr>
      </p:pic>
      <p:sp>
        <p:nvSpPr>
          <p:cNvPr id="5" name="Rectangle 4"/>
          <p:cNvSpPr/>
          <p:nvPr/>
        </p:nvSpPr>
        <p:spPr>
          <a:xfrm>
            <a:off x="65323" y="4437355"/>
            <a:ext cx="12126677" cy="1754326"/>
          </a:xfrm>
          <a:prstGeom prst="rect">
            <a:avLst/>
          </a:prstGeom>
        </p:spPr>
        <p:txBody>
          <a:bodyPr wrap="square">
            <a:spAutoFit/>
          </a:bodyPr>
          <a:lstStyle/>
          <a:p>
            <a:r>
              <a:rPr lang="en-US" altLang="en-US" sz="3600" b="1" dirty="0" err="1" smtClean="0">
                <a:latin typeface="NikoshBAN" pitchFamily="2" charset="0"/>
                <a:cs typeface="NikoshBAN" pitchFamily="2" charset="0"/>
              </a:rPr>
              <a:t>পাঠ্য</a:t>
            </a:r>
            <a:r>
              <a:rPr lang="en-US" altLang="en-US" sz="3600" b="1" dirty="0" smtClean="0">
                <a:latin typeface="NikoshBAN" pitchFamily="2" charset="0"/>
                <a:cs typeface="NikoshBAN" pitchFamily="2" charset="0"/>
              </a:rPr>
              <a:t> </a:t>
            </a:r>
            <a:r>
              <a:rPr lang="en-US" altLang="en-US" sz="3600" b="1" dirty="0" err="1" smtClean="0">
                <a:latin typeface="NikoshBAN" pitchFamily="2" charset="0"/>
                <a:cs typeface="NikoshBAN" pitchFamily="2" charset="0"/>
              </a:rPr>
              <a:t>বই</a:t>
            </a:r>
            <a:r>
              <a:rPr lang="en-US" altLang="en-US" sz="3600" b="1" dirty="0" smtClean="0">
                <a:latin typeface="NikoshBAN" pitchFamily="2" charset="0"/>
                <a:cs typeface="NikoshBAN" pitchFamily="2" charset="0"/>
              </a:rPr>
              <a:t> </a:t>
            </a:r>
            <a:r>
              <a:rPr lang="en-US" altLang="en-US" sz="3600" b="1" dirty="0" err="1" smtClean="0">
                <a:latin typeface="NikoshBAN" pitchFamily="2" charset="0"/>
                <a:cs typeface="NikoshBAN" pitchFamily="2" charset="0"/>
              </a:rPr>
              <a:t>হারিয়ে</a:t>
            </a:r>
            <a:r>
              <a:rPr lang="en-US" altLang="en-US" sz="3600" b="1" dirty="0" smtClean="0">
                <a:latin typeface="NikoshBAN" pitchFamily="2" charset="0"/>
                <a:cs typeface="NikoshBAN" pitchFamily="2" charset="0"/>
              </a:rPr>
              <a:t> </a:t>
            </a:r>
            <a:r>
              <a:rPr lang="en-US" altLang="en-US" sz="3600" b="1" dirty="0" err="1" smtClean="0">
                <a:latin typeface="NikoshBAN" pitchFamily="2" charset="0"/>
                <a:cs typeface="NikoshBAN" pitchFamily="2" charset="0"/>
              </a:rPr>
              <a:t>গেলে</a:t>
            </a:r>
            <a:r>
              <a:rPr lang="en-US" altLang="en-US" sz="3600" b="1" dirty="0" smtClean="0">
                <a:latin typeface="NikoshBAN" pitchFamily="2" charset="0"/>
                <a:cs typeface="NikoshBAN" pitchFamily="2" charset="0"/>
              </a:rPr>
              <a:t> </a:t>
            </a:r>
            <a:r>
              <a:rPr lang="en-US" altLang="en-US" sz="3600" b="1" dirty="0" err="1" smtClean="0">
                <a:latin typeface="NikoshBAN" pitchFamily="2" charset="0"/>
                <a:cs typeface="NikoshBAN" pitchFamily="2" charset="0"/>
              </a:rPr>
              <a:t>এনসিটিবি’র</a:t>
            </a:r>
            <a:r>
              <a:rPr lang="en-US" altLang="en-US" sz="3600" b="1" dirty="0" smtClean="0">
                <a:latin typeface="NikoshBAN" pitchFamily="2" charset="0"/>
                <a:cs typeface="NikoshBAN" pitchFamily="2" charset="0"/>
              </a:rPr>
              <a:t> </a:t>
            </a:r>
            <a:r>
              <a:rPr lang="en-US" altLang="en-US" sz="3600" b="1" dirty="0" err="1" smtClean="0">
                <a:latin typeface="NikoshBAN" pitchFamily="2" charset="0"/>
                <a:cs typeface="NikoshBAN" pitchFamily="2" charset="0"/>
              </a:rPr>
              <a:t>ওয়েবসাইট</a:t>
            </a:r>
            <a:r>
              <a:rPr lang="en-US" altLang="en-US" sz="3600" b="1" dirty="0" smtClean="0">
                <a:latin typeface="NikoshBAN" pitchFamily="2" charset="0"/>
                <a:cs typeface="NikoshBAN" pitchFamily="2" charset="0"/>
              </a:rPr>
              <a:t> </a:t>
            </a:r>
            <a:r>
              <a:rPr lang="en-US" altLang="en-US" sz="3600" b="1" dirty="0" err="1" smtClean="0">
                <a:latin typeface="NikoshBAN" pitchFamily="2" charset="0"/>
                <a:cs typeface="NikoshBAN" pitchFamily="2" charset="0"/>
              </a:rPr>
              <a:t>থেকে</a:t>
            </a:r>
            <a:r>
              <a:rPr lang="en-US" altLang="en-US" sz="3600" b="1" dirty="0" smtClean="0">
                <a:latin typeface="NikoshBAN" pitchFamily="2" charset="0"/>
                <a:cs typeface="NikoshBAN" pitchFamily="2" charset="0"/>
              </a:rPr>
              <a:t> </a:t>
            </a:r>
            <a:r>
              <a:rPr lang="bn-IN" altLang="en-US" sz="3600" b="1" dirty="0" smtClean="0">
                <a:latin typeface="NikoshBAN" pitchFamily="2" charset="0"/>
                <a:cs typeface="NikoshBAN" pitchFamily="2" charset="0"/>
              </a:rPr>
              <a:t>বই </a:t>
            </a:r>
            <a:r>
              <a:rPr lang="en-US" altLang="en-US" sz="3600" b="1" dirty="0" err="1" smtClean="0">
                <a:latin typeface="NikoshBAN" pitchFamily="2" charset="0"/>
                <a:cs typeface="NikoshBAN" pitchFamily="2" charset="0"/>
              </a:rPr>
              <a:t>ডাউনলোড</a:t>
            </a:r>
            <a:r>
              <a:rPr lang="en-US" altLang="en-US" sz="3600" b="1" dirty="0" smtClean="0">
                <a:latin typeface="NikoshBAN" pitchFamily="2" charset="0"/>
                <a:cs typeface="NikoshBAN" pitchFamily="2" charset="0"/>
              </a:rPr>
              <a:t> ক</a:t>
            </a:r>
            <a:r>
              <a:rPr lang="bn-IN" altLang="en-US" sz="3600" b="1" dirty="0" smtClean="0">
                <a:latin typeface="NikoshBAN" pitchFamily="2" charset="0"/>
                <a:cs typeface="NikoshBAN" pitchFamily="2" charset="0"/>
              </a:rPr>
              <a:t>রে পড়া যায়।</a:t>
            </a:r>
            <a:r>
              <a:rPr lang="en-US" altLang="en-US" sz="3600" b="1" dirty="0" smtClean="0">
                <a:latin typeface="NikoshBAN" pitchFamily="2" charset="0"/>
                <a:cs typeface="NikoshBAN" pitchFamily="2" charset="0"/>
              </a:rPr>
              <a:t> NCTB</a:t>
            </a:r>
            <a:r>
              <a:rPr lang="bn-IN" altLang="en-US" sz="3600" b="1" dirty="0" smtClean="0">
                <a:latin typeface="NikoshBAN" pitchFamily="2" charset="0"/>
                <a:cs typeface="NikoshBAN" pitchFamily="2" charset="0"/>
              </a:rPr>
              <a:t>-এর পূর্নরূপ হবে </a:t>
            </a:r>
            <a:r>
              <a:rPr lang="en-US" altLang="en-US" sz="3600" b="1" dirty="0" smtClean="0">
                <a:latin typeface="NikoshBAN" pitchFamily="2" charset="0"/>
                <a:cs typeface="NikoshBAN" pitchFamily="2" charset="0"/>
              </a:rPr>
              <a:t>National Curriculum and Textbook Board.</a:t>
            </a:r>
            <a:endParaRPr lang="en-US" altLang="en-US" sz="3600" b="1" dirty="0">
              <a:latin typeface="NikoshBAN" pitchFamily="2" charset="0"/>
              <a:cs typeface="NikoshBAN"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599" y="1345018"/>
            <a:ext cx="3791187" cy="2877850"/>
          </a:xfrm>
          <a:prstGeom prst="rect">
            <a:avLst/>
          </a:prstGeom>
        </p:spPr>
      </p:pic>
    </p:spTree>
    <p:extLst>
      <p:ext uri="{BB962C8B-B14F-4D97-AF65-F5344CB8AC3E}">
        <p14:creationId xmlns:p14="http://schemas.microsoft.com/office/powerpoint/2010/main" val="414341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2000"/>
                                        <p:tgtEl>
                                          <p:spTgt spid="6"/>
                                        </p:tgtEl>
                                      </p:cBhvr>
                                    </p:animEffect>
                                  </p:childTnLst>
                                </p:cTn>
                              </p:par>
                              <p:par>
                                <p:cTn id="11" presetID="8" presetClass="entr" presetSubtype="16"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amond(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TotalTime>
  <Words>561</Words>
  <Application>Microsoft Office PowerPoint</Application>
  <PresentationFormat>Widescreen</PresentationFormat>
  <Paragraphs>83</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NikoshBAN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101</cp:revision>
  <dcterms:created xsi:type="dcterms:W3CDTF">2020-06-24T08:33:33Z</dcterms:created>
  <dcterms:modified xsi:type="dcterms:W3CDTF">2020-06-30T12:37:18Z</dcterms:modified>
</cp:coreProperties>
</file>