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301" r:id="rId4"/>
    <p:sldId id="273" r:id="rId5"/>
    <p:sldId id="289" r:id="rId6"/>
    <p:sldId id="282" r:id="rId7"/>
    <p:sldId id="294" r:id="rId8"/>
    <p:sldId id="284" r:id="rId9"/>
    <p:sldId id="279" r:id="rId10"/>
    <p:sldId id="291" r:id="rId11"/>
    <p:sldId id="292" r:id="rId12"/>
    <p:sldId id="293" r:id="rId13"/>
    <p:sldId id="296" r:id="rId14"/>
    <p:sldId id="299" r:id="rId15"/>
    <p:sldId id="297" r:id="rId16"/>
    <p:sldId id="288" r:id="rId17"/>
    <p:sldId id="300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FF33CC"/>
    <a:srgbClr val="8EB4E3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326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4AA3-6024-4240-81A5-8E14E8089BC0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661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1"/>
            <a:ext cx="8839200" cy="1569660"/>
          </a:xfrm>
          <a:prstGeom prst="rect">
            <a:avLst/>
          </a:prstGeom>
          <a:solidFill>
            <a:srgbClr val="4F6228">
              <a:alpha val="16863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6200" y="0"/>
            <a:ext cx="5410200" cy="52322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আণবিক পাল্লা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 গোলক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609600"/>
            <a:ext cx="617220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একই পদার্থের দুটি অণুর মধ্যে সং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ক্তি বল সর্বোচ্চ যে দূরত্ব পর্যন্ত 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ক্রিয়া করে সেই দূরত্বকে</a:t>
            </a:r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আণবিক পাল্লা বলে।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2266979"/>
            <a:ext cx="6172200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আণবিক পাল্লার সমান ব্যাসার্ধ নিয়ে 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গোলক কল্পনা করা হ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 </a:t>
            </a:r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তাকে প্রভাব গোলক বলে। কেন্দ্রের অণুটি 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কেবল </a:t>
            </a:r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 প্রভাব গোলকের 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ভিতরের </a:t>
            </a:r>
            <a:r>
              <a:rPr lang="bn-BD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অণুগুলো দ্বারাই প্রভাবিত হয়।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5410200"/>
            <a:ext cx="8991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তরলের অভ্যন্তরের সকল অনুর জন্য নিট বল শূন্য ।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5903893"/>
            <a:ext cx="89916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কিন্তু তরলের উপরি তলের এবং পাত্রের সাথে স্পর্শকিত অনুর জন্য নিট বল শূন্য নয়।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4886980"/>
            <a:ext cx="89708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 একটি অনুর জন্য প্রভাব গোলক দেখানো হল। 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6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68714" y="904399"/>
            <a:ext cx="2895600" cy="3667601"/>
            <a:chOff x="5257800" y="990600"/>
            <a:chExt cx="2438400" cy="3667601"/>
          </a:xfrm>
        </p:grpSpPr>
        <p:sp>
          <p:nvSpPr>
            <p:cNvPr id="3" name="Can 2"/>
            <p:cNvSpPr/>
            <p:nvPr/>
          </p:nvSpPr>
          <p:spPr>
            <a:xfrm>
              <a:off x="5257800" y="1807945"/>
              <a:ext cx="2438400" cy="2331422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n 3"/>
            <p:cNvSpPr/>
            <p:nvPr/>
          </p:nvSpPr>
          <p:spPr>
            <a:xfrm>
              <a:off x="5257800" y="990600"/>
              <a:ext cx="2438400" cy="3187987"/>
            </a:xfrm>
            <a:prstGeom prst="can">
              <a:avLst/>
            </a:prstGeom>
            <a:noFill/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937013" y="3012876"/>
              <a:ext cx="1079974" cy="29695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999018" y="4361244"/>
              <a:ext cx="1079974" cy="2969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কাঁচের পাত্র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122978" y="3076614"/>
            <a:ext cx="716944" cy="635114"/>
            <a:chOff x="2819400" y="4423717"/>
            <a:chExt cx="716944" cy="635114"/>
          </a:xfrm>
        </p:grpSpPr>
        <p:grpSp>
          <p:nvGrpSpPr>
            <p:cNvPr id="35" name="Group 34"/>
            <p:cNvGrpSpPr/>
            <p:nvPr/>
          </p:nvGrpSpPr>
          <p:grpSpPr>
            <a:xfrm>
              <a:off x="2819400" y="4423717"/>
              <a:ext cx="641113" cy="635114"/>
              <a:chOff x="3467100" y="2438400"/>
              <a:chExt cx="533400" cy="47062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3657600" y="2577372"/>
                <a:ext cx="152400" cy="1658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467100" y="2438400"/>
                <a:ext cx="533400" cy="457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3733800" y="2590800"/>
                <a:ext cx="0" cy="318228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endCxn id="37" idx="2"/>
              </p:cNvCxnSpPr>
              <p:nvPr/>
            </p:nvCxnSpPr>
            <p:spPr>
              <a:xfrm flipH="1" flipV="1">
                <a:off x="3467100" y="2667000"/>
                <a:ext cx="193963" cy="16387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endCxn id="37" idx="0"/>
              </p:cNvCxnSpPr>
              <p:nvPr/>
            </p:nvCxnSpPr>
            <p:spPr>
              <a:xfrm flipV="1">
                <a:off x="3733800" y="2438400"/>
                <a:ext cx="0" cy="304800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endCxn id="37" idx="6"/>
              </p:cNvCxnSpPr>
              <p:nvPr/>
            </p:nvCxnSpPr>
            <p:spPr>
              <a:xfrm flipV="1">
                <a:off x="3791907" y="2667000"/>
                <a:ext cx="208593" cy="2532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3124200" y="4659868"/>
              <a:ext cx="412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722031" y="2412886"/>
            <a:ext cx="762000" cy="635114"/>
            <a:chOff x="3733800" y="2663426"/>
            <a:chExt cx="762000" cy="635114"/>
          </a:xfrm>
        </p:grpSpPr>
        <p:grpSp>
          <p:nvGrpSpPr>
            <p:cNvPr id="7" name="Group 6"/>
            <p:cNvGrpSpPr/>
            <p:nvPr/>
          </p:nvGrpSpPr>
          <p:grpSpPr>
            <a:xfrm>
              <a:off x="3733800" y="2663426"/>
              <a:ext cx="641113" cy="635114"/>
              <a:chOff x="3467100" y="2438400"/>
              <a:chExt cx="533400" cy="47062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657600" y="2577372"/>
                <a:ext cx="152400" cy="1658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467100" y="2438400"/>
                <a:ext cx="533400" cy="457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3733800" y="2590800"/>
                <a:ext cx="0" cy="318228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endCxn id="9" idx="2"/>
              </p:cNvCxnSpPr>
              <p:nvPr/>
            </p:nvCxnSpPr>
            <p:spPr>
              <a:xfrm flipH="1" flipV="1">
                <a:off x="3467100" y="2667000"/>
                <a:ext cx="193963" cy="16387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endCxn id="9" idx="0"/>
              </p:cNvCxnSpPr>
              <p:nvPr/>
            </p:nvCxnSpPr>
            <p:spPr>
              <a:xfrm flipV="1">
                <a:off x="3733800" y="2438400"/>
                <a:ext cx="0" cy="304800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endCxn id="9" idx="6"/>
              </p:cNvCxnSpPr>
              <p:nvPr/>
            </p:nvCxnSpPr>
            <p:spPr>
              <a:xfrm flipV="1">
                <a:off x="3791907" y="2667000"/>
                <a:ext cx="208593" cy="2532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4083656" y="2895600"/>
              <a:ext cx="412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95957" y="2007330"/>
            <a:ext cx="712460" cy="656096"/>
            <a:chOff x="7745740" y="4830304"/>
            <a:chExt cx="712460" cy="656096"/>
          </a:xfrm>
        </p:grpSpPr>
        <p:grpSp>
          <p:nvGrpSpPr>
            <p:cNvPr id="21" name="Group 20"/>
            <p:cNvGrpSpPr/>
            <p:nvPr/>
          </p:nvGrpSpPr>
          <p:grpSpPr>
            <a:xfrm>
              <a:off x="7745740" y="4830304"/>
              <a:ext cx="641113" cy="635114"/>
              <a:chOff x="3467100" y="2438400"/>
              <a:chExt cx="533400" cy="47062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657600" y="2577372"/>
                <a:ext cx="152400" cy="1658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467100" y="2438400"/>
                <a:ext cx="533400" cy="457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3733800" y="2590800"/>
                <a:ext cx="0" cy="318228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23" idx="2"/>
              </p:cNvCxnSpPr>
              <p:nvPr/>
            </p:nvCxnSpPr>
            <p:spPr>
              <a:xfrm flipH="1" flipV="1">
                <a:off x="3467100" y="2667000"/>
                <a:ext cx="193963" cy="16387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endCxn id="23" idx="0"/>
              </p:cNvCxnSpPr>
              <p:nvPr/>
            </p:nvCxnSpPr>
            <p:spPr>
              <a:xfrm flipV="1">
                <a:off x="3733800" y="2438400"/>
                <a:ext cx="0" cy="304800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23" idx="6"/>
              </p:cNvCxnSpPr>
              <p:nvPr/>
            </p:nvCxnSpPr>
            <p:spPr>
              <a:xfrm flipV="1">
                <a:off x="3791907" y="2667000"/>
                <a:ext cx="208593" cy="2532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8046056" y="5117068"/>
              <a:ext cx="412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188631" y="2133600"/>
            <a:ext cx="707326" cy="650808"/>
            <a:chOff x="4876800" y="4759234"/>
            <a:chExt cx="707326" cy="650808"/>
          </a:xfrm>
        </p:grpSpPr>
        <p:grpSp>
          <p:nvGrpSpPr>
            <p:cNvPr id="14" name="Group 13"/>
            <p:cNvGrpSpPr/>
            <p:nvPr/>
          </p:nvGrpSpPr>
          <p:grpSpPr>
            <a:xfrm>
              <a:off x="4876800" y="4759234"/>
              <a:ext cx="641113" cy="635114"/>
              <a:chOff x="3467100" y="2438400"/>
              <a:chExt cx="533400" cy="470628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657600" y="2577372"/>
                <a:ext cx="152400" cy="1658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467100" y="2438400"/>
                <a:ext cx="533400" cy="457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3733800" y="2590800"/>
                <a:ext cx="0" cy="318228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endCxn id="16" idx="2"/>
              </p:cNvCxnSpPr>
              <p:nvPr/>
            </p:nvCxnSpPr>
            <p:spPr>
              <a:xfrm flipH="1" flipV="1">
                <a:off x="3467100" y="2667000"/>
                <a:ext cx="193963" cy="16387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endCxn id="16" idx="0"/>
              </p:cNvCxnSpPr>
              <p:nvPr/>
            </p:nvCxnSpPr>
            <p:spPr>
              <a:xfrm flipV="1">
                <a:off x="3733800" y="2438400"/>
                <a:ext cx="0" cy="304800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16" idx="6"/>
              </p:cNvCxnSpPr>
              <p:nvPr/>
            </p:nvCxnSpPr>
            <p:spPr>
              <a:xfrm flipV="1">
                <a:off x="3791907" y="2667000"/>
                <a:ext cx="208593" cy="2532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5171982" y="5040710"/>
              <a:ext cx="412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461487" y="1965024"/>
            <a:ext cx="3581400" cy="658140"/>
            <a:chOff x="762000" y="1601750"/>
            <a:chExt cx="3581400" cy="658140"/>
          </a:xfrm>
        </p:grpSpPr>
        <p:grpSp>
          <p:nvGrpSpPr>
            <p:cNvPr id="73" name="Group 72"/>
            <p:cNvGrpSpPr/>
            <p:nvPr/>
          </p:nvGrpSpPr>
          <p:grpSpPr>
            <a:xfrm>
              <a:off x="762000" y="1728641"/>
              <a:ext cx="3581400" cy="386845"/>
              <a:chOff x="762000" y="1728641"/>
              <a:chExt cx="3581400" cy="386845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62000" y="174615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962400" y="172864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sp>
          <p:nvSpPr>
            <p:cNvPr id="71" name="Oval 70"/>
            <p:cNvSpPr/>
            <p:nvPr/>
          </p:nvSpPr>
          <p:spPr>
            <a:xfrm flipV="1">
              <a:off x="1030354" y="1601750"/>
              <a:ext cx="2908911" cy="65814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461487" y="1676400"/>
            <a:ext cx="3390900" cy="658140"/>
            <a:chOff x="762000" y="1601750"/>
            <a:chExt cx="3390900" cy="658140"/>
          </a:xfrm>
        </p:grpSpPr>
        <p:grpSp>
          <p:nvGrpSpPr>
            <p:cNvPr id="77" name="Group 76"/>
            <p:cNvGrpSpPr/>
            <p:nvPr/>
          </p:nvGrpSpPr>
          <p:grpSpPr>
            <a:xfrm>
              <a:off x="762000" y="1746153"/>
              <a:ext cx="3390900" cy="369333"/>
              <a:chOff x="762000" y="1746153"/>
              <a:chExt cx="3390900" cy="36933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762000" y="174615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962400" y="1746153"/>
                <a:ext cx="190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</a:t>
                </a:r>
              </a:p>
            </p:txBody>
          </p:sp>
        </p:grpSp>
        <p:sp>
          <p:nvSpPr>
            <p:cNvPr id="78" name="Oval 77"/>
            <p:cNvSpPr/>
            <p:nvPr/>
          </p:nvSpPr>
          <p:spPr>
            <a:xfrm flipV="1">
              <a:off x="1030354" y="1601750"/>
              <a:ext cx="2908911" cy="65814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পৃষ্ঠটানের আণবিক তত্ত্ব</a:t>
            </a:r>
            <a:endParaRPr lang="en-US" sz="4800" dirty="0"/>
          </a:p>
        </p:txBody>
      </p:sp>
      <p:sp>
        <p:nvSpPr>
          <p:cNvPr id="58" name="Rectangle 57"/>
          <p:cNvSpPr/>
          <p:nvPr/>
        </p:nvSpPr>
        <p:spPr>
          <a:xfrm>
            <a:off x="266699" y="5074128"/>
            <a:ext cx="8348795" cy="1402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ল্যাপ্লাস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তত্ত্বের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পৃষ্ঠটানের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33254" y="4986717"/>
            <a:ext cx="8477346" cy="1642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A, B, C, D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8870" y="5125357"/>
            <a:ext cx="8616226" cy="135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 ও B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গোলকের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সমানভাবে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আকৃষ্ঠ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অনুদ্বয়ের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লব্ধি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সংসক্তি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73182" y="4932985"/>
            <a:ext cx="8853653" cy="1620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অনুটির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নিম্নমুখী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04800" y="5145694"/>
            <a:ext cx="8510056" cy="144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অনুটির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কের বেশির ভাগ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প্রবলভাবে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নিম্নমুখী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2400" y="5102452"/>
            <a:ext cx="8626621" cy="1526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যেসকল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কের কেন্দ্র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EF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PQ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অংশের মধ্যে থাকবে সেসকল অনু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নিম্নমুখী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3657600"/>
            <a:ext cx="5562600" cy="795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নিম্নমুখী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থেকেই</a:t>
            </a:r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পৃষ্ঠটানের</a:t>
            </a:r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সৃষ্টি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213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685800" y="0"/>
            <a:ext cx="8153400" cy="8382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পৃষ্ঠশক্তি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1600200"/>
            <a:ext cx="66294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মক্তপৃষ্ঠের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পৃষ্ঠটানের</a:t>
            </a: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বিরুদ্ধে কিছু কাজ করতে হয়।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6200" y="838200"/>
            <a:ext cx="66294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পৃষ্ঠটানের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সংকোচিত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4255" y="2971800"/>
            <a:ext cx="6611345" cy="198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তরলের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মক্তপৃষ্ঠের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সম্পন্ন কাজের পরিমাণ তথা মুক্ততলের একক ক্ষেত্রফলে সঞ্চিত বিভব শক্তিকেই তরলের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পৃষ্ঠ</a:t>
            </a:r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শক্তি বলে। 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3489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34200" y="2667000"/>
            <a:ext cx="1828800" cy="495300"/>
            <a:chOff x="6477000" y="2667000"/>
            <a:chExt cx="1828800" cy="4953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7647707" y="26670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477000" y="2704965"/>
              <a:ext cx="1828800" cy="5715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7952507" y="26670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6693222" y="2762115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038107" y="27432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7419107" y="2762115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800107" y="27813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8104907" y="2762115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6885707" y="26670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7190507" y="26670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553200" y="26670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8257307" y="2667000"/>
              <a:ext cx="0" cy="381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910407"/>
            <a:ext cx="6723333" cy="956993"/>
          </a:xfrm>
          <a:prstGeom prst="rect">
            <a:avLst/>
          </a:prstGeom>
        </p:spPr>
      </p:pic>
      <p:pic>
        <p:nvPicPr>
          <p:cNvPr id="25" name="Picture 24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867400"/>
            <a:ext cx="6172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repeatCount="indefinite" accel="48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0.04723 L -3.33333E-6 4.44444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2" grpId="0" animBg="1"/>
      <p:bldP spid="39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5669"/>
            <a:ext cx="9144000" cy="64633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পৃষ্ঠটান ও পৃষ্ঠশক্তির মধ্যে সম্পর্ক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10400" y="2528455"/>
            <a:ext cx="1676400" cy="1357745"/>
            <a:chOff x="3810000" y="2757055"/>
            <a:chExt cx="1905000" cy="1357745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3810000" y="3352800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10000" y="3546764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810000" y="3733800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810000" y="3948545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810000" y="4114800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810000" y="3190009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810000" y="2971800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810000" y="2757055"/>
              <a:ext cx="1905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148944" y="2143162"/>
            <a:ext cx="1385455" cy="371438"/>
            <a:chOff x="5257800" y="4724400"/>
            <a:chExt cx="1524000" cy="38100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054436" y="4724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638800" y="4724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257800" y="4724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781800" y="4724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77000" y="4724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705600" y="2371468"/>
            <a:ext cx="2286000" cy="360063"/>
            <a:chOff x="3505200" y="2590800"/>
            <a:chExt cx="2514600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3505200" y="2590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15000" y="2590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05600" y="1295400"/>
            <a:ext cx="2286000" cy="2960132"/>
            <a:chOff x="3505200" y="1447800"/>
            <a:chExt cx="2514600" cy="3036332"/>
          </a:xfrm>
        </p:grpSpPr>
        <p:grpSp>
          <p:nvGrpSpPr>
            <p:cNvPr id="35" name="Group 34"/>
            <p:cNvGrpSpPr/>
            <p:nvPr/>
          </p:nvGrpSpPr>
          <p:grpSpPr>
            <a:xfrm>
              <a:off x="3810000" y="1447800"/>
              <a:ext cx="1905000" cy="2819400"/>
              <a:chOff x="3810000" y="1447800"/>
              <a:chExt cx="1905000" cy="28194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3810000" y="1447800"/>
                <a:ext cx="0" cy="2819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715000" y="1447800"/>
                <a:ext cx="0" cy="2819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3810000" y="4267200"/>
                <a:ext cx="19050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810000" y="2318266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3505200" y="2133600"/>
              <a:ext cx="2514600" cy="2350532"/>
              <a:chOff x="3505200" y="2133600"/>
              <a:chExt cx="2514600" cy="235053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715000" y="21336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505200" y="21336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715000" y="408253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505200" y="41148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</p:grpSp>
      <p:sp>
        <p:nvSpPr>
          <p:cNvPr id="46" name="Rectangle 45"/>
          <p:cNvSpPr/>
          <p:nvPr/>
        </p:nvSpPr>
        <p:spPr>
          <a:xfrm>
            <a:off x="76200" y="762000"/>
            <a:ext cx="6629400" cy="1295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ABCD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ফ্রেম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BC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ব্যতিত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শক্তভাবে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আটকানো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6200" y="2057400"/>
            <a:ext cx="66294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এটিকে সাবান পানিতে ডুবিয়ে আনলে, পৃষ্ঠটানের জন্য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BC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বাহুটি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দূরত্ব সরে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EF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অবস্থানে যাবে।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200" y="3276600"/>
            <a:ext cx="6629400" cy="12837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BC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বাহুটি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6" name="Picture 55" descr="Pic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648200"/>
            <a:ext cx="3581400" cy="774128"/>
          </a:xfrm>
          <a:prstGeom prst="rect">
            <a:avLst/>
          </a:prstGeom>
        </p:spPr>
      </p:pic>
      <p:pic>
        <p:nvPicPr>
          <p:cNvPr id="57" name="Picture 56" descr="Pictur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7" y="4654358"/>
            <a:ext cx="5421913" cy="755842"/>
          </a:xfrm>
          <a:prstGeom prst="rect">
            <a:avLst/>
          </a:prstGeom>
        </p:spPr>
      </p:pic>
      <p:pic>
        <p:nvPicPr>
          <p:cNvPr id="58" name="Picture 57" descr="Picture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428600"/>
            <a:ext cx="8915400" cy="14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0.03889 L -3.33333E-6 0.044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6" grpId="0" animBg="1"/>
      <p:bldP spid="45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25182-m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083" y="1066800"/>
            <a:ext cx="2472917" cy="1990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09" y="1752600"/>
            <a:ext cx="6449291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চিত্রের জেমস ক্লিপটি কীভাবে পানিতে ভেসে আছে? </a:t>
            </a:r>
            <a:endParaRPr lang="en-US" sz="40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00" y="4191000"/>
                <a:ext cx="9067800" cy="1676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২। পানির উপরিতল থেকে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0.05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𝑚</m:t>
                    </m:r>
                  </m:oMath>
                </a14:m>
                <a:r>
                  <a:rPr lang="bn-IN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লম্বা একটি অনুভূমিক তারকে সর্বাধিক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7.30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−3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𝑁</m:t>
                    </m:r>
                  </m:oMath>
                </a14:m>
                <a:r>
                  <a:rPr lang="bn-IN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বলে টেনে উঠানো যায়। পানির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পৃষ্ঠটান</a:t>
                </a:r>
                <a:r>
                  <a:rPr lang="bn-IN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কত? 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191000"/>
                <a:ext cx="9067800" cy="1676400"/>
              </a:xfrm>
              <a:prstGeom prst="rect">
                <a:avLst/>
              </a:prstGeom>
              <a:blipFill rotWithShape="1">
                <a:blip r:embed="rId3"/>
                <a:stretch>
                  <a:fillRect l="-2421" t="-13091" r="-2421" b="-22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2400" y="0"/>
            <a:ext cx="8839200" cy="9144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bn-IN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 কাজ </a:t>
            </a:r>
            <a:endParaRPr lang="en-US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10600" cy="8382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দলীয় কাজ </a:t>
            </a:r>
            <a:endParaRPr lang="en-US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1752600"/>
            <a:ext cx="4191000" cy="2362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পৃষ্ঠটান</a:t>
            </a:r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পৃষ্ঠশক্তির মাত্রা ও একক একই হবে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914400"/>
            <a:ext cx="8991600" cy="6096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A</a:t>
            </a:r>
            <a:r>
              <a:rPr lang="en-US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-</a:t>
            </a:r>
            <a:r>
              <a:rPr lang="bn-IN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দল</a:t>
            </a:r>
            <a:r>
              <a:rPr lang="en-US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                        </a:t>
            </a:r>
            <a:r>
              <a:rPr lang="en-US" sz="54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B</a:t>
            </a:r>
            <a:r>
              <a:rPr lang="en-US" sz="66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-</a:t>
            </a:r>
            <a:r>
              <a:rPr lang="bn-IN" sz="66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দল </a:t>
            </a:r>
            <a:endParaRPr lang="en-US" sz="6600" b="1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752600"/>
            <a:ext cx="4648200" cy="2362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ফোঁটা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191000"/>
            <a:ext cx="4724400" cy="259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পৃষ্ঠটানের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10" name="Picture 9" descr="Picture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25" y="4191000"/>
            <a:ext cx="42428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5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3234" y="1752600"/>
            <a:ext cx="8499765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পৃষ্ঠটান</a:t>
            </a:r>
            <a:r>
              <a:rPr lang="bn-IN" sz="4000" dirty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 ও পৃষ্ঠশক্তি ব্যাখ্যা কর।</a:t>
            </a:r>
            <a:r>
              <a:rPr lang="bn-BD" sz="4000" dirty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4000" dirty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2" y="2667000"/>
            <a:ext cx="8458198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3600" dirty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 তেল ও পানির মধ্যে কোনটির পৃষ্ঠটান বেশি হবে? </a:t>
            </a:r>
            <a:endParaRPr lang="en-US" sz="3600" dirty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8686800" cy="1066800"/>
          </a:xfrm>
          <a:prstGeom prst="roundRect">
            <a:avLst>
              <a:gd name="adj" fmla="val 50000"/>
            </a:avLst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60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r>
              <a:rPr lang="bn-IN" sz="44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3581400"/>
            <a:ext cx="84582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অনুর আনবিক পাল্লা ও প্রভাব গোলক বলতে কী বুঝ? </a:t>
            </a:r>
            <a:endParaRPr lang="bn-BD" sz="3600" dirty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1672" y="4481945"/>
            <a:ext cx="8388928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উত্তাল সমুদ্রকে তেল ঢেলে কীভাবে শান্ত করা যায়? </a:t>
            </a:r>
            <a:endParaRPr lang="bn-BD" sz="3600" dirty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5410200"/>
            <a:ext cx="83820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পৃষ্ঠটান </a:t>
            </a:r>
            <a:r>
              <a:rPr lang="bn-IN" sz="3600" dirty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ও পৃষ্ঠশক্তির মধ্যে সম্পর্ক কী? </a:t>
            </a:r>
            <a:endParaRPr lang="bn-BD" sz="3600" dirty="0">
              <a:solidFill>
                <a:srgbClr val="FF0066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0"/>
            <a:ext cx="8610600" cy="11430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" y="1143000"/>
            <a:ext cx="7772400" cy="5638800"/>
            <a:chOff x="3352799" y="-1066799"/>
            <a:chExt cx="5791202" cy="9084366"/>
          </a:xfrm>
        </p:grpSpPr>
        <p:pic>
          <p:nvPicPr>
            <p:cNvPr id="10" name="Picture 9" descr="20200629_234450.jpg"/>
            <p:cNvPicPr>
              <a:picLocks noChangeAspect="1"/>
            </p:cNvPicPr>
            <p:nvPr/>
          </p:nvPicPr>
          <p:blipFill>
            <a:blip r:embed="rId2" cstate="print"/>
            <a:srcRect l="24868" t="17778" r="15000" b="31111"/>
            <a:stretch>
              <a:fillRect/>
            </a:stretch>
          </p:blipFill>
          <p:spPr>
            <a:xfrm rot="5400000">
              <a:off x="1706217" y="579783"/>
              <a:ext cx="9084366" cy="5791201"/>
            </a:xfrm>
            <a:prstGeom prst="rect">
              <a:avLst/>
            </a:prstGeom>
          </p:spPr>
        </p:pic>
        <p:pic>
          <p:nvPicPr>
            <p:cNvPr id="12" name="Picture 11" descr="20200629_234450.jpg"/>
            <p:cNvPicPr>
              <a:picLocks noChangeAspect="1"/>
            </p:cNvPicPr>
            <p:nvPr/>
          </p:nvPicPr>
          <p:blipFill>
            <a:blip r:embed="rId3" cstate="print"/>
            <a:srcRect l="60679" t="17778" r="35790" b="53976"/>
            <a:stretch>
              <a:fillRect/>
            </a:stretch>
          </p:blipFill>
          <p:spPr>
            <a:xfrm rot="5400000">
              <a:off x="6711949" y="5556249"/>
              <a:ext cx="368301" cy="4495802"/>
            </a:xfrm>
            <a:prstGeom prst="rect">
              <a:avLst/>
            </a:prstGeom>
          </p:spPr>
        </p:pic>
        <p:pic>
          <p:nvPicPr>
            <p:cNvPr id="13" name="Picture 12" descr="20200629_234450.jpg"/>
            <p:cNvPicPr>
              <a:picLocks noChangeAspect="1"/>
            </p:cNvPicPr>
            <p:nvPr/>
          </p:nvPicPr>
          <p:blipFill>
            <a:blip r:embed="rId4" cstate="print"/>
            <a:srcRect l="60679" t="17778" r="35790" b="53976"/>
            <a:stretch>
              <a:fillRect/>
            </a:stretch>
          </p:blipFill>
          <p:spPr>
            <a:xfrm rot="5400000">
              <a:off x="7239000" y="4876800"/>
              <a:ext cx="533399" cy="3124199"/>
            </a:xfrm>
            <a:prstGeom prst="rect">
              <a:avLst/>
            </a:prstGeom>
          </p:spPr>
        </p:pic>
        <p:pic>
          <p:nvPicPr>
            <p:cNvPr id="15" name="Picture 14" descr="20200629_234450.jpg"/>
            <p:cNvPicPr>
              <a:picLocks noChangeAspect="1"/>
            </p:cNvPicPr>
            <p:nvPr/>
          </p:nvPicPr>
          <p:blipFill>
            <a:blip r:embed="rId5" cstate="print"/>
            <a:srcRect l="60679" t="17778" r="35790" b="53976"/>
            <a:stretch>
              <a:fillRect/>
            </a:stretch>
          </p:blipFill>
          <p:spPr>
            <a:xfrm rot="5400000">
              <a:off x="7493001" y="2247899"/>
              <a:ext cx="406400" cy="2438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62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3" y="1295400"/>
            <a:ext cx="9160421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8EB4E3">
              <a:alpha val="45882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সবাইকে ধন্যবাদ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0"/>
            <a:ext cx="8839200" cy="1147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শিক্ষক পরিচিতি</a:t>
            </a:r>
            <a:endParaRPr lang="en-US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76200" y="1714488"/>
            <a:ext cx="6629400" cy="47625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‡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gvt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mvBdzj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Bmjvg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inkiySushreeMJ" pitchFamily="2" charset="0"/>
              <a:ea typeface="+mn-ea"/>
              <a:cs typeface="ChandrabatiMatraMJ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cÖfvlK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c`v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_©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weÁvb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inkiySushreeMJ" pitchFamily="2" charset="0"/>
              <a:ea typeface="+mn-ea"/>
              <a:cs typeface="ChandrabatiMatraMJ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‡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evqvwjqv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evRvi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Avwjg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gv`ªvmv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RinkiySushreeMJ" pitchFamily="2" charset="0"/>
              <a:ea typeface="+mn-ea"/>
              <a:cs typeface="ChandrabatiMatraMJ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Djøvcvov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wmivRMÄ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|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B‡gBj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inkiySushreeMJ" pitchFamily="2" charset="0"/>
                <a:ea typeface="+mn-ea"/>
                <a:cs typeface="ChandrabatiMatraMJ" pitchFamily="2" charset="0"/>
              </a:rPr>
              <a:t> 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handrabatiMatraMJ" pitchFamily="2" charset="0"/>
              </a:rPr>
              <a:t>saifa9787@gmail.com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handrabatiMatraMJ" pitchFamily="2" charset="0"/>
              <a:ea typeface="+mn-ea"/>
              <a:cs typeface="ChandrabatiMatraMJ" pitchFamily="2" charset="0"/>
            </a:endParaRPr>
          </a:p>
        </p:txBody>
      </p:sp>
      <p:pic>
        <p:nvPicPr>
          <p:cNvPr id="8" name="Picture 7" descr="p5628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9" y="1676400"/>
            <a:ext cx="2211233" cy="26605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447800"/>
            <a:ext cx="8458200" cy="5181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৭ম-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গাঠনিক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পৃষ্ঠটান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পৃষ্ঠশক্তি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8839200" cy="16004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 পরিচিতি</a:t>
            </a:r>
          </a:p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_tfmf_zz2jopvxiuzti3b0z4kirjaz_701a4480-2907-4ecd-bb41-1c7ba8b56c14_0___selec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" y="1066800"/>
            <a:ext cx="4251444" cy="3810000"/>
          </a:xfrm>
          <a:prstGeom prst="rect">
            <a:avLst/>
          </a:prstGeom>
        </p:spPr>
      </p:pic>
      <p:pic>
        <p:nvPicPr>
          <p:cNvPr id="6" name="Picture 5" descr="Surface_tension_-_Japanese_1_Yen_alminium_coin_on_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025749"/>
            <a:ext cx="4800600" cy="3851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27" y="13854"/>
            <a:ext cx="8908473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562600"/>
            <a:ext cx="786462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কী সূঁই,মুদ্রা  পানিতে ভাসতে দেখেছ-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6172201"/>
            <a:ext cx="7864621" cy="685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এগুলো কীভাবে পানিতে ভাসে?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8392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127" y="13854"/>
            <a:ext cx="8298873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779" y="5548991"/>
            <a:ext cx="7864621" cy="1156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ফোঁটা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মেঝেতে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626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0"/>
            <a:ext cx="80010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পৃষ্ঠটান ও</a:t>
            </a:r>
            <a:r>
              <a:rPr lang="en-US" sz="9600" dirty="0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9600" dirty="0" err="1"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পৃষ্ঠশক্তি</a:t>
            </a:r>
            <a:endParaRPr lang="en-US" sz="9600" dirty="0">
              <a:solidFill>
                <a:schemeClr val="accent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381000"/>
            <a:ext cx="5867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শিরোনাম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63234" y="1752600"/>
            <a:ext cx="7813966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পৃষ্ঠটান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ও পৃষ্ঠশক্তি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পারবে;</a:t>
            </a:r>
            <a:endParaRPr lang="bn-BD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1" y="2667000"/>
            <a:ext cx="7924799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 অনুর ক্ষেত্রে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সংসক্তি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বল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আসঞ্জন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;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990600"/>
            <a:ext cx="4648200" cy="6096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2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581400"/>
            <a:ext cx="80772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অনুর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আনবিক পাল্লা ও প্রভাব গোলক সম্পর্কে জানতে পারবে;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1672" y="4481945"/>
            <a:ext cx="8236527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পৃষ্ঠটানের আনবিক তত্ত্ব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বর্ণনা করতে পারবে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5410200"/>
            <a:ext cx="83058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পৃষ্ঠটান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ও পৃষ্ঠশক্তির মধ্যে সম্পর্ক স্থাপন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-661720"/>
            <a:ext cx="9144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8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8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69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11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21140"/>
            <a:ext cx="883920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তরল পৃষ্ঠের ওপর যদি একটি রেখা কল্পনা করা হয় তবে ঐ রেখার প্রতি একক দৈর্ঘ্যে রেখার সাথে লম্বভাবে এবং পৃষ্ঠের স্পর্শকরুপে রেখার উভয় পাশে যে বল ক্রিয়া করে তাকে ঐ তরলের পৃষ্ঠটান বলে।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liquid-free-surfa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944" y="2895600"/>
            <a:ext cx="2404056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1" y="-8930"/>
            <a:ext cx="6896099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পৃষ্ঠটান</a:t>
            </a:r>
            <a:endParaRPr lang="en-US" sz="5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11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71800"/>
            <a:ext cx="6629400" cy="3599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905000"/>
            <a:ext cx="378229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সংশক্তি বল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971800"/>
            <a:ext cx="73152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একই পদার্থের বিভিন্ন অণুর মধ্যে পারস্পরিক আকর্ষণ বলকে সংশক্তি বল বলে।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724400"/>
            <a:ext cx="3810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আসঞ্জন বল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628382"/>
            <a:ext cx="88392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পদার্থের অণুর মধ্যে পারস্পরিক আকর্ষণ বলকে আসঞ্জন বল বলে।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7543800" y="1966246"/>
            <a:ext cx="1524000" cy="1618524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7543800" y="1371600"/>
            <a:ext cx="1524000" cy="2213171"/>
          </a:xfrm>
          <a:prstGeom prst="can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783216" y="2667000"/>
            <a:ext cx="674984" cy="20615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43800" y="3657600"/>
            <a:ext cx="1524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কাঁচের পাত্র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44269"/>
            <a:ext cx="7924799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পৃষ্ঠটান সম্পর্কিত কয়েকটি বিষয়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619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FENI-3900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WAHID</dc:creator>
  <cp:lastModifiedBy>saiful</cp:lastModifiedBy>
  <cp:revision>601</cp:revision>
  <dcterms:created xsi:type="dcterms:W3CDTF">2015-05-14T03:00:23Z</dcterms:created>
  <dcterms:modified xsi:type="dcterms:W3CDTF">2020-06-30T06:02:18Z</dcterms:modified>
</cp:coreProperties>
</file>