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5"/>
  </p:notesMasterIdLst>
  <p:sldIdLst>
    <p:sldId id="289" r:id="rId2"/>
    <p:sldId id="334" r:id="rId3"/>
    <p:sldId id="335" r:id="rId4"/>
    <p:sldId id="319" r:id="rId5"/>
    <p:sldId id="270" r:id="rId6"/>
    <p:sldId id="271" r:id="rId7"/>
    <p:sldId id="324" r:id="rId8"/>
    <p:sldId id="316" r:id="rId9"/>
    <p:sldId id="312" r:id="rId10"/>
    <p:sldId id="313" r:id="rId11"/>
    <p:sldId id="326" r:id="rId12"/>
    <p:sldId id="327" r:id="rId13"/>
    <p:sldId id="325" r:id="rId14"/>
    <p:sldId id="328" r:id="rId15"/>
    <p:sldId id="329" r:id="rId16"/>
    <p:sldId id="331" r:id="rId17"/>
    <p:sldId id="330" r:id="rId18"/>
    <p:sldId id="332" r:id="rId19"/>
    <p:sldId id="333" r:id="rId20"/>
    <p:sldId id="307" r:id="rId21"/>
    <p:sldId id="321" r:id="rId22"/>
    <p:sldId id="322" r:id="rId23"/>
    <p:sldId id="29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FF33CC"/>
    <a:srgbClr val="EB1585"/>
    <a:srgbClr val="02070A"/>
    <a:srgbClr val="CC99FF"/>
    <a:srgbClr val="C62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 autoAdjust="0"/>
    <p:restoredTop sz="91916" autoAdjust="0"/>
  </p:normalViewPr>
  <p:slideViewPr>
    <p:cSldViewPr>
      <p:cViewPr>
        <p:scale>
          <a:sx n="75" d="100"/>
          <a:sy n="75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Delower\My%20Documents\Book1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3200">
                <a:latin typeface="NikoshBAN" pitchFamily="2" charset="0"/>
                <a:cs typeface="NikoshBAN" pitchFamily="2" charset="0"/>
              </a:defRPr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জনসংখ্যা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বৃদ্ধির 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</c:f>
              <c:strCache>
                <c:ptCount val="1"/>
              </c:strCache>
            </c:strRef>
          </c:tx>
          <c:invertIfNegative val="0"/>
          <c:cat>
            <c:numLit>
              <c:formatCode>General</c:formatCode>
              <c:ptCount val="8"/>
              <c:pt idx="0">
                <c:v>1860</c:v>
              </c:pt>
              <c:pt idx="1">
                <c:v>1941</c:v>
              </c:pt>
              <c:pt idx="2">
                <c:v>1961</c:v>
              </c:pt>
              <c:pt idx="3">
                <c:v>1974</c:v>
              </c:pt>
              <c:pt idx="4">
                <c:v>1991</c:v>
              </c:pt>
              <c:pt idx="5">
                <c:v>2001</c:v>
              </c:pt>
              <c:pt idx="6">
                <c:v>2007</c:v>
              </c:pt>
              <c:pt idx="7">
                <c:v>2014</c:v>
              </c:pt>
            </c:numLit>
          </c:cat>
          <c:val>
            <c:numRef>
              <c:f>Sheet2!$B$1:$I$1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Sheet2!$A$2</c:f>
              <c:strCache>
                <c:ptCount val="1"/>
                <c:pt idx="0">
                  <c:v>জনসংখ্যা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8"/>
              <c:pt idx="0">
                <c:v>1860</c:v>
              </c:pt>
              <c:pt idx="1">
                <c:v>1941</c:v>
              </c:pt>
              <c:pt idx="2">
                <c:v>1961</c:v>
              </c:pt>
              <c:pt idx="3">
                <c:v>1974</c:v>
              </c:pt>
              <c:pt idx="4">
                <c:v>1991</c:v>
              </c:pt>
              <c:pt idx="5">
                <c:v>2001</c:v>
              </c:pt>
              <c:pt idx="6">
                <c:v>2007</c:v>
              </c:pt>
              <c:pt idx="7">
                <c:v>2014</c:v>
              </c:pt>
            </c:numLit>
          </c:cat>
          <c:val>
            <c:numRef>
              <c:f>Sheet2!$B$2:$I$2</c:f>
              <c:numCache>
                <c:formatCode>0.00</c:formatCode>
                <c:ptCount val="8"/>
                <c:pt idx="0">
                  <c:v>2</c:v>
                </c:pt>
                <c:pt idx="1">
                  <c:v>4.2</c:v>
                </c:pt>
                <c:pt idx="2">
                  <c:v>5.52</c:v>
                </c:pt>
                <c:pt idx="3">
                  <c:v>7.64</c:v>
                </c:pt>
                <c:pt idx="4">
                  <c:v>11.15</c:v>
                </c:pt>
                <c:pt idx="5">
                  <c:v>12.93</c:v>
                </c:pt>
                <c:pt idx="6">
                  <c:v>14.6</c:v>
                </c:pt>
                <c:pt idx="7">
                  <c:v>14.98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75723520"/>
        <c:axId val="75725440"/>
      </c:barChart>
      <c:catAx>
        <c:axId val="75723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NikoshBAN" pitchFamily="2" charset="0"/>
                    <a:cs typeface="NikoshBAN" pitchFamily="2" charset="0"/>
                  </a:defRPr>
                </a:pPr>
                <a:r>
                  <a:rPr lang="bn-BD" sz="2000">
                    <a:latin typeface="NikoshBAN" pitchFamily="2" charset="0"/>
                    <a:cs typeface="NikoshBAN" pitchFamily="2" charset="0"/>
                  </a:rPr>
                  <a:t>====&gt; সাল</a:t>
                </a:r>
                <a:endParaRPr lang="en-US" sz="2000">
                  <a:latin typeface="NikoshBAN" pitchFamily="2" charset="0"/>
                  <a:cs typeface="NikoshBAN" pitchFamily="2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5725440"/>
        <c:crosses val="autoZero"/>
        <c:auto val="1"/>
        <c:lblAlgn val="ctr"/>
        <c:lblOffset val="100"/>
        <c:noMultiLvlLbl val="0"/>
      </c:catAx>
      <c:valAx>
        <c:axId val="757254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>
                    <a:latin typeface="NikoshBAN" pitchFamily="2" charset="0"/>
                    <a:cs typeface="NikoshBAN" pitchFamily="2" charset="0"/>
                  </a:defRPr>
                </a:pPr>
                <a:r>
                  <a:rPr lang="bn-BD" sz="2000">
                    <a:latin typeface="NikoshBAN" pitchFamily="2" charset="0"/>
                    <a:cs typeface="NikoshBAN" pitchFamily="2" charset="0"/>
                  </a:rPr>
                  <a:t>=====&gt; জনসংখ্যা কোটিতে</a:t>
                </a:r>
                <a:endParaRPr lang="en-US" sz="2000">
                  <a:latin typeface="NikoshBAN" pitchFamily="2" charset="0"/>
                  <a:cs typeface="NikoshBAN" pitchFamily="2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5723520"/>
        <c:crosses val="autoZero"/>
        <c:crossBetween val="between"/>
      </c:valAx>
      <c:spPr>
        <a:solidFill>
          <a:srgbClr val="7030A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F7879-F6CE-45D9-8E00-6BBAB498FEC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FD1FE-79D2-4766-A57D-CC74BE9CF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1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 কী দেখা যাচ্ছে?</a:t>
            </a:r>
            <a:r>
              <a:rPr lang="en-US" dirty="0" smtClean="0"/>
              <a:t> </a:t>
            </a:r>
            <a:r>
              <a:rPr lang="bn-BD" dirty="0" smtClean="0"/>
              <a:t>জনসংখ্যা</a:t>
            </a:r>
            <a:r>
              <a:rPr lang="bn-BD" baseline="0" dirty="0" smtClean="0"/>
              <a:t> দেশের সম্পদ হয় কখন? ইত্যাদি প্রশ্নের মাধ্যমে পাঠ ঘোষণা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আমাদের</a:t>
            </a:r>
            <a:r>
              <a:rPr lang="bn-BD" baseline="0" dirty="0" smtClean="0"/>
              <a:t> দেশের অনেক লোক বিদেশে দক্ষ ও অদক্ষ শ্রমিক হিসেবে কাজ করে বিপুল পরিমাণ অর্থ দেশে প্রেরণ করছে। পাশাপাশি অনেক যুব নারী-পুরুষ দেশে আত্মকর্মসংস্থানের নানা উপায় উদ্ভাবন করে দেশের অর্থনীতিতে অবদান রাখছে। এভাবে দেশের বিপুল সংখ্যক জনসংখ্যাকে কাজে লাগানোর মাধ্যমে জনসংখ্যাকে জনসম্পদে রূপান্তর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01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গ্রাফ চিত্রটি দেখিয়ে বাংলাদেশে জনসংখ্যা বৃদ্ধির প্রবণতা বর্ণনা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2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6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FD5B-3570-4153-8235-1457CBD04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248D-E451-4F13-83C6-AE5FE7E00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6838-08B5-4314-AF2F-9379A4381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38C7-69C1-4EDE-9419-8FC5D87DF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82F3-A9C8-4983-8F1E-A6C0CA808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718-6C8E-448E-9B88-ABC6A3348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999A-1BE6-429E-AC0B-F2566AE3D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F2A-BF18-4C14-BAD1-A35CE4C55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30,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3542" y="57150"/>
            <a:ext cx="9071430" cy="6735536"/>
          </a:xfrm>
          <a:prstGeom prst="rect">
            <a:avLst/>
          </a:prstGeom>
          <a:noFill/>
          <a:ln w="111125" cap="flat" cmpd="sng" algn="ctr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39000">
                  <a:srgbClr val="FEE7F2"/>
                </a:gs>
                <a:gs pos="50000">
                  <a:srgbClr val="F952A0"/>
                </a:gs>
                <a:gs pos="50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46168" y="174171"/>
            <a:ext cx="8866178" cy="6502400"/>
          </a:xfrm>
          <a:prstGeom prst="rect">
            <a:avLst/>
          </a:prstGeom>
          <a:noFill/>
          <a:ln w="38100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DDC8-9408-4883-B3E7-19D610AD44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70AE14-7463-48DD-ACA7-DC91B9271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B6106CE-1259-4F6A-BA6B-07E9DED41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287" y="664026"/>
            <a:ext cx="1052513" cy="550920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ll Competition Content\Model Content BOBP_Six\Class Seven\2\Butterfly_Flower_Garden_M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724400" cy="58393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073" y="914400"/>
            <a:ext cx="4171520" cy="269179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499408"/>
            <a:ext cx="4207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দক্ষতাবৃদ্ধি ও প্রশিক্ষণমূলক কার্যক্রম সম্প্রসারণ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905986"/>
            <a:ext cx="4207404" cy="3113813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85800"/>
            <a:ext cx="4114799" cy="308609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1038761"/>
            <a:ext cx="3978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প্রযুক্তি ও কারিগরি শিক্ষার প্রসার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257204"/>
            <a:ext cx="4207404" cy="314359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33400"/>
            <a:ext cx="4114800" cy="299659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0985" y="1551393"/>
            <a:ext cx="420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নারী শিক্ষার প্রসার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0100" y="3429000"/>
            <a:ext cx="4207404" cy="297180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280" y="609600"/>
            <a:ext cx="4171520" cy="3211284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10387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উৎপাদনমুখী কর্মের সুযোগ সৃষ্টি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453179"/>
            <a:ext cx="4207404" cy="2871421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স্বাস্থ্য ও পুষ্টি কার্যক্রমের প্রসার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358796"/>
            <a:ext cx="4207404" cy="277916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5" y="499408"/>
            <a:ext cx="4098985" cy="285938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ক্ষুদ্র ও কুটির শিল্পের বিস্তার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5845" y="3535213"/>
            <a:ext cx="4799759" cy="294178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15" y="304800"/>
            <a:ext cx="4636068" cy="297779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5837" y="4821852"/>
            <a:ext cx="494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প্রযুক্তির মাধ্যমে জনসংখ্যাকে সম্পদে রূপান্তর কৌশল বর্ণনা কর।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837" y="1371600"/>
            <a:ext cx="4943363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58" y="1371600"/>
            <a:ext cx="3320142" cy="4575125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432" y="298186"/>
            <a:ext cx="860996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4445" y="68102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৮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কৃষিভিত্তিক শিক্ষা ও প্রশিক্ষণের সম্প্রসারণ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258" y="306830"/>
            <a:ext cx="4305942" cy="294178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746" y="3581400"/>
            <a:ext cx="4018859" cy="2943817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কর্মসংস্থানের জন্য কৃষির আধুনিকীকরণ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733" y="3520845"/>
            <a:ext cx="4881570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58" y="533400"/>
            <a:ext cx="4310742" cy="2631076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962561"/>
            <a:ext cx="4207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সংস্থা কর্তৃক বিদেশে উচ্চ শিক্ষার জন্য বৃত্তি কার্যক্রম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436822"/>
            <a:ext cx="4267437" cy="292894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Delower\Desktop\2 Engrej\old\scholarship-logogi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4" y="426922"/>
            <a:ext cx="4461786" cy="371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514600"/>
            <a:ext cx="4267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i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মো:শাহাদাত</a:t>
            </a:r>
            <a:r>
              <a:rPr lang="en-US" sz="2800" b="1" i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b="1" i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পাটওয়ারী</a:t>
            </a:r>
            <a:endParaRPr lang="en-US" sz="2800" b="1" i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(কৃষি)।</a:t>
            </a:r>
            <a:endParaRPr lang="en-US" sz="2800" b="1" i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কালচোঁ জি এ দাখিল মাদ্রসা। </a:t>
            </a:r>
          </a:p>
          <a:p>
            <a:pPr marL="0" indent="0">
              <a:buNone/>
            </a:pP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কচুয়া চাঁদপুর। </a:t>
            </a:r>
          </a:p>
          <a:p>
            <a:pPr marL="0" indent="0">
              <a:buNone/>
            </a:pP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নং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01913-589467</a:t>
            </a:r>
          </a:p>
          <a:p>
            <a:pPr marL="0" indent="0">
              <a:buNone/>
            </a:pP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Shahadatpatwary03@gmail.com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304800" y="1737360"/>
            <a:ext cx="5486400" cy="457200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62100" y="179614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401" r="5091" b="25872"/>
          <a:stretch/>
        </p:blipFill>
        <p:spPr>
          <a:xfrm>
            <a:off x="5196016" y="2152145"/>
            <a:ext cx="3157304" cy="428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518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078" y="3505200"/>
            <a:ext cx="4350065" cy="294025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502" y="336341"/>
            <a:ext cx="4147324" cy="286405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8200" y="962561"/>
            <a:ext cx="420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বিদেশে জনশক্তি রপ্তানি করা</a:t>
            </a:r>
          </a:p>
        </p:txBody>
      </p:sp>
    </p:spTree>
    <p:extLst>
      <p:ext uri="{BB962C8B-B14F-4D97-AF65-F5344CB8AC3E}">
        <p14:creationId xmlns:p14="http://schemas.microsoft.com/office/powerpoint/2010/main" val="19503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5112" y="2057400"/>
            <a:ext cx="813012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তথ্য প্রযুক্তির ক্ষেত্রে কোন দেশটি অধিক এগিয়ে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ভারত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নেপাল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2431197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066871"/>
            <a:ext cx="81301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দক্ষ জনগোষ্ঠী দেশের জন্য-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বিড়ম্বনা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	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	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80200" y="34290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4114800"/>
            <a:ext cx="81301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নারী শিক্ষার প্রসারে সরকারের গৃহীত পদক্ষেপ কোনটি?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মেয়েদের উপবৃত্তি 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	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নারী শিক্ষক নিয়োগ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নতুন বিদ্যালয় নির্মাণ		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শিক্ষাক্ষেত্রে বাজেট 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493603"/>
            <a:ext cx="813012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জনসংখ্যাকে জনসম্পদে রূপান্তর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যায় কোনটির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মাধ্যমে ?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(ক)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চাকুরীর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বিদেশে পাচার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আত্মকর্মসংস্থানের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(ঘ)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ভাতা প্রদানের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</p:txBody>
      </p:sp>
      <p:sp>
        <p:nvSpPr>
          <p:cNvPr id="12" name="Oval 11"/>
          <p:cNvSpPr/>
          <p:nvPr/>
        </p:nvSpPr>
        <p:spPr>
          <a:xfrm>
            <a:off x="903513" y="44958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6942" y="5874603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 bwMode="auto">
          <a:xfrm>
            <a:off x="228600" y="457200"/>
            <a:ext cx="8686800" cy="12192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217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09157" y="222988"/>
            <a:ext cx="1439832" cy="1122458"/>
            <a:chOff x="3352800" y="762000"/>
            <a:chExt cx="3581400" cy="3017520"/>
          </a:xfrm>
        </p:grpSpPr>
        <p:pic>
          <p:nvPicPr>
            <p:cNvPr id="3" name="Picture 2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4" name="Oval 3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55737" y="5437885"/>
            <a:ext cx="84188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"জনসংখ্যা দেশের বোঝা নয়, সম্পদ"- উক্তিটির স্বপক্ষে তোমার মতামত দাও।</a:t>
            </a:r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8988" y="368717"/>
            <a:ext cx="2504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D:\All Competition Content\Model Content BOBP\Model Content 2nd Round Delower\Class Seven\1\Picture\World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52" y="1649356"/>
            <a:ext cx="6300647" cy="3534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984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671" y="476250"/>
            <a:ext cx="5959929" cy="971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1026" name="Picture 2" descr="C:\Documents and Settings\Delower\Desktop\2 Engrej\old\bccnews24.com-world-population-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1924050"/>
            <a:ext cx="7838210" cy="417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6900"/>
            <a:ext cx="3905250" cy="4686300"/>
          </a:xfrm>
          <a:prstGeom prst="rect">
            <a:avLst/>
          </a:prstGeom>
        </p:spPr>
      </p:pic>
      <p:sp>
        <p:nvSpPr>
          <p:cNvPr id="5" name="Flowchart: Decision 4"/>
          <p:cNvSpPr/>
          <p:nvPr/>
        </p:nvSpPr>
        <p:spPr>
          <a:xfrm>
            <a:off x="234950" y="228600"/>
            <a:ext cx="7848600" cy="13716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2362" y="498901"/>
            <a:ext cx="353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পরিচিতি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932777"/>
            <a:ext cx="426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u="sng" dirty="0" smtClean="0">
                <a:latin typeface="NikoshBAN" pitchFamily="2" charset="0"/>
                <a:cs typeface="NikoshBAN" pitchFamily="2" charset="0"/>
              </a:rPr>
              <a:t>বিষয়ঃকৃষি শিক্ষা। </a:t>
            </a:r>
          </a:p>
          <a:p>
            <a:r>
              <a:rPr lang="bn-IN" sz="4000" b="1" i="1" u="sng" dirty="0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b="1" i="1" u="sng" dirty="0" err="1" smtClean="0">
                <a:latin typeface="NikoshBAN" pitchFamily="2" charset="0"/>
                <a:cs typeface="NikoshBAN" pitchFamily="2" charset="0"/>
              </a:rPr>
              <a:t>নব</a:t>
            </a:r>
            <a:r>
              <a:rPr lang="bn-IN" sz="4000" b="1" i="1" u="sng" dirty="0" smtClean="0">
                <a:latin typeface="NikoshBAN" pitchFamily="2" charset="0"/>
                <a:cs typeface="NikoshBAN" pitchFamily="2" charset="0"/>
              </a:rPr>
              <a:t>ম।</a:t>
            </a:r>
            <a:endParaRPr lang="en-US" sz="4000" b="1" i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i="1" u="sng" dirty="0" smtClean="0">
                <a:latin typeface="NikoshBAN" pitchFamily="2" charset="0"/>
                <a:cs typeface="NikoshBAN" pitchFamily="2" charset="0"/>
              </a:rPr>
              <a:t>অধ্যায়:5ম</a:t>
            </a:r>
            <a:endParaRPr lang="bn-IN" sz="4000" b="1" i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i="1" u="sng" dirty="0" smtClean="0">
                <a:latin typeface="NikoshBAN" pitchFamily="2" charset="0"/>
                <a:cs typeface="NikoshBAN" pitchFamily="2" charset="0"/>
              </a:rPr>
              <a:t>পরিচ্ছেদঃ৫ম।</a:t>
            </a:r>
          </a:p>
          <a:p>
            <a:r>
              <a:rPr lang="bn-IN" sz="4000" b="1" i="1" u="sng" dirty="0" smtClean="0">
                <a:latin typeface="NikoshBAN" pitchFamily="2" charset="0"/>
                <a:cs typeface="NikoshBAN" pitchFamily="2" charset="0"/>
              </a:rPr>
              <a:t>সময়ঃ ৫ </a:t>
            </a:r>
            <a:r>
              <a:rPr lang="en-US" sz="4000" b="1" i="1" u="sng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4000" b="1" i="1" u="sng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057498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ll Competition Content\Model Content BOBP\Model Content 2nd Round Delower\Class Seven\1\Picture\population-india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343400" cy="4647138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d-pratidin.com/assets/images/news_images/2014/03/12/2_48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52600"/>
            <a:ext cx="3949032" cy="4647138"/>
          </a:xfrm>
          <a:prstGeom prst="rect">
            <a:avLst/>
          </a:prstGeom>
          <a:noFill/>
          <a:ln w="19050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Callout 3"/>
          <p:cNvSpPr/>
          <p:nvPr/>
        </p:nvSpPr>
        <p:spPr>
          <a:xfrm rot="10800000">
            <a:off x="2038350" y="381000"/>
            <a:ext cx="5067300" cy="10668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0300" y="304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লক্ষ্য কর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agon 16"/>
          <p:cNvSpPr/>
          <p:nvPr/>
        </p:nvSpPr>
        <p:spPr>
          <a:xfrm>
            <a:off x="2667000" y="2721249"/>
            <a:ext cx="3657600" cy="3681014"/>
          </a:xfrm>
          <a:prstGeom prst="hexagon">
            <a:avLst/>
          </a:prstGeom>
          <a:blipFill rotWithShape="0">
            <a:blip r:embed="rId3"/>
            <a:stretch>
              <a:fillRect/>
            </a:stretch>
          </a:blipFill>
          <a:ln w="57150">
            <a:solidFill>
              <a:srgbClr val="02070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CC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1411" y="304800"/>
            <a:ext cx="8597789" cy="3276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জনসংখ্যাকে জনসম্পদে </a:t>
            </a:r>
          </a:p>
          <a:p>
            <a:pPr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7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পরিণত করা</a:t>
            </a:r>
            <a:endParaRPr kumimoji="0" lang="en-US" sz="3200" b="1" i="0" u="none" strike="noStrike" kern="1200" normalizeH="0" baseline="0" noProof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457200" y="272142"/>
            <a:ext cx="8229600" cy="1219200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  <a:r>
              <a:rPr lang="bn-BD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en-US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39056" y="1676400"/>
            <a:ext cx="8247744" cy="4191000"/>
          </a:xfrm>
          <a:prstGeom prst="roundRect">
            <a:avLst>
              <a:gd name="adj" fmla="val 0"/>
            </a:avLst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23888" indent="-623888" algn="just">
              <a:defRPr/>
            </a:pP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জনসংখ্যাকে জনসম্পদে রূপান্তরের প্রয়োজনীয়তা ব্যাখ্যা করতে পারবে।</a:t>
            </a:r>
          </a:p>
          <a:p>
            <a:pPr marL="628650" indent="-628650" algn="just">
              <a:defRPr/>
            </a:pP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জনসংখ্যাকে জনসম্পদে রূপান্তর কৌশল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4000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764961"/>
              </p:ext>
            </p:extLst>
          </p:nvPr>
        </p:nvGraphicFramePr>
        <p:xfrm>
          <a:off x="323850" y="381000"/>
          <a:ext cx="8458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361467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415" y="5105400"/>
            <a:ext cx="8662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দেশের এই বিশাল জনসংখ্যাকে জন সম্পদের রূপান্তর করা প্রয়োজন কেন?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32" y="298186"/>
            <a:ext cx="860996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44445" y="68102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ll Competition Content\Model Content BOBP\Model Content 2nd Round Delower\Class Seven\1\Picture\22222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80" y="1524000"/>
            <a:ext cx="2735420" cy="34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7220">
            <a:off x="-110317" y="137204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bg2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44415" y="5181600"/>
            <a:ext cx="8662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কর্মমুখী শিক্ষার প্রসার এবং জ্ঞান ভিত্তিক সমাজ গড়ে তোলা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1267130"/>
            <a:ext cx="5053786" cy="3790339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756" y="273514"/>
            <a:ext cx="8695609" cy="769441"/>
          </a:xfrm>
          <a:prstGeom prst="rect">
            <a:avLst/>
          </a:prstGeom>
          <a:solidFill>
            <a:srgbClr val="02070A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জনসংখ্যাকে জনসম্পদে রূপান্তরের কৌশল...</a:t>
            </a:r>
          </a:p>
        </p:txBody>
      </p:sp>
    </p:spTree>
    <p:extLst>
      <p:ext uri="{BB962C8B-B14F-4D97-AF65-F5344CB8AC3E}">
        <p14:creationId xmlns:p14="http://schemas.microsoft.com/office/powerpoint/2010/main" val="41485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2462</TotalTime>
  <Words>381</Words>
  <Application>Microsoft Office PowerPoint</Application>
  <PresentationFormat>On-screen Show (4:3)</PresentationFormat>
  <Paragraphs>76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DiGiTAL ViSTA, Rajshahi.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Delower</dc:creator>
  <cp:lastModifiedBy>ismail - [2010]</cp:lastModifiedBy>
  <cp:revision>406</cp:revision>
  <dcterms:created xsi:type="dcterms:W3CDTF">2012-09-29T03:24:25Z</dcterms:created>
  <dcterms:modified xsi:type="dcterms:W3CDTF">2020-06-30T14:10:34Z</dcterms:modified>
</cp:coreProperties>
</file>