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3" r:id="rId3"/>
    <p:sldId id="257" r:id="rId4"/>
    <p:sldId id="258" r:id="rId5"/>
    <p:sldId id="274" r:id="rId6"/>
    <p:sldId id="259" r:id="rId7"/>
    <p:sldId id="261" r:id="rId8"/>
    <p:sldId id="275" r:id="rId9"/>
    <p:sldId id="260" r:id="rId10"/>
    <p:sldId id="262" r:id="rId11"/>
    <p:sldId id="263" r:id="rId12"/>
    <p:sldId id="264" r:id="rId13"/>
    <p:sldId id="276" r:id="rId14"/>
    <p:sldId id="265" r:id="rId15"/>
    <p:sldId id="266" r:id="rId16"/>
    <p:sldId id="271" r:id="rId17"/>
    <p:sldId id="272" r:id="rId18"/>
    <p:sldId id="277" r:id="rId19"/>
    <p:sldId id="269" r:id="rId20"/>
    <p:sldId id="268" r:id="rId21"/>
    <p:sldId id="278" r:id="rId22"/>
    <p:sldId id="279" r:id="rId23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65" d="100"/>
          <a:sy n="65" d="100"/>
        </p:scale>
        <p:origin x="-840" y="-96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63A00-C54F-4B13-80D0-17E54A23DF09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0A42-7500-48C1-BDF0-D8A36BF9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7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10A42-7500-48C1-BDF0-D8A36BF91D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10A42-7500-48C1-BDF0-D8A36BF91D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9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10A42-7500-48C1-BDF0-D8A36BF91D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4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1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4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8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0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5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9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25CE-A59D-426D-ACA4-B04B75066F0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D2DD-DB59-4337-9948-E31BDD37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7763" cy="6705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099719" y="4267200"/>
            <a:ext cx="4191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19" y="1524000"/>
            <a:ext cx="6429375" cy="51532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18519" y="162214"/>
            <a:ext cx="8305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   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Positional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Number System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65919" y="2133600"/>
            <a:ext cx="4038600" cy="3810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Positional Number System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8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919" y="688880"/>
            <a:ext cx="9525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Decimal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1.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Binary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2. Octal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3.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Hexaldecimal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সংখ্যায়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19" y="2133600"/>
            <a:ext cx="8938886" cy="2514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0319" y="5181599"/>
            <a:ext cx="8938886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সূত্রঃ  ডিসিমাল সংখ্যা   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÷</a:t>
            </a:r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অন্য যে কোন সংখ্যা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9" y="3200400"/>
            <a:ext cx="6096000" cy="2438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3120" y="152400"/>
            <a:ext cx="5029200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3200" b="1" dirty="0">
                <a:latin typeface="Sitka Subheading" pitchFamily="2" charset="0"/>
                <a:cs typeface="NikoshBAN" pitchFamily="2" charset="0"/>
              </a:rPr>
              <a:t>Example: Convert (17)</a:t>
            </a:r>
            <a:r>
              <a:rPr lang="en-US" sz="3200" b="1" baseline="-25000" dirty="0">
                <a:latin typeface="Sitka Subheading" pitchFamily="2" charset="0"/>
                <a:cs typeface="NikoshBAN" pitchFamily="2" charset="0"/>
              </a:rPr>
              <a:t>10 </a:t>
            </a:r>
            <a:r>
              <a:rPr lang="en-US" sz="3200" b="1" dirty="0">
                <a:latin typeface="Sitka Subheading" pitchFamily="2" charset="0"/>
                <a:cs typeface="NikoshBAN" pitchFamily="2" charset="0"/>
              </a:rPr>
              <a:t>to Binary number system.</a:t>
            </a:r>
            <a:endParaRPr lang="en-US" sz="3200" dirty="0">
              <a:latin typeface="Sitka Subheading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38119" y="152400"/>
            <a:ext cx="48768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tka Subheading" pitchFamily="2" charset="0"/>
                <a:cs typeface="NikoshBAN" pitchFamily="2" charset="0"/>
              </a:rPr>
              <a:t>Example: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tka Subheading" pitchFamily="2" charset="0"/>
                <a:cs typeface="NikoshBAN" pitchFamily="2" charset="0"/>
              </a:rPr>
              <a:t>                                    Convert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tka Subheading" pitchFamily="2" charset="0"/>
                <a:cs typeface="NikoshBAN" pitchFamily="2" charset="0"/>
              </a:rPr>
              <a:t>(0.125)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tka Subheading" pitchFamily="2" charset="0"/>
                <a:cs typeface="NikoshBAN" pitchFamily="2" charset="0"/>
              </a:rPr>
              <a:t>10 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tka Subheading" pitchFamily="2" charset="0"/>
                <a:cs typeface="NikoshBAN" pitchFamily="2" charset="0"/>
              </a:rPr>
              <a:t>to Binary number system.</a:t>
            </a:r>
          </a:p>
          <a:p>
            <a:r>
              <a:rPr lang="en-US" sz="2400" dirty="0">
                <a:latin typeface="Sitka Subheading" pitchFamily="2" charset="0"/>
                <a:cs typeface="NikoshBAN" pitchFamily="2" charset="0"/>
              </a:rPr>
              <a:t/>
            </a:r>
            <a:br>
              <a:rPr lang="en-US" sz="2400" dirty="0">
                <a:latin typeface="Sitka Subheading" pitchFamily="2" charset="0"/>
                <a:cs typeface="NikoshBAN" pitchFamily="2" charset="0"/>
              </a:rPr>
            </a:br>
            <a:endParaRPr lang="en-US" sz="2400" dirty="0">
              <a:latin typeface="Sitka Subheading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19" y="3200400"/>
            <a:ext cx="4682134" cy="2438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3255" y="6188711"/>
            <a:ext cx="1059179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MSB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- Most Significant Bit    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LSB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 -  Least Significant Bit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28757" y="5572780"/>
            <a:ext cx="334533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So, (0.125)</a:t>
            </a:r>
            <a:r>
              <a:rPr lang="en-US" sz="28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= (.001)</a:t>
            </a:r>
            <a:r>
              <a:rPr lang="en-US" sz="28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597" y="5511225"/>
            <a:ext cx="354674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So, (17)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= (10001)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91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319" y="5334000"/>
            <a:ext cx="10608994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(35.75)</a:t>
            </a:r>
            <a:r>
              <a:rPr lang="en-US" sz="4400" b="1" baseline="-25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10 </a:t>
            </a:r>
            <a:r>
              <a:rPr lang="bn-IN" sz="4400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319" y="304800"/>
            <a:ext cx="32766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19" y="152400"/>
            <a:ext cx="6400800" cy="2706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947319" y="3276600"/>
            <a:ext cx="393088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সময়ঃ ০৫ মিনিট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7919" y="228600"/>
            <a:ext cx="104394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3600" dirty="0" smtClean="0"/>
              <a:t>  Decimal </a:t>
            </a:r>
            <a:r>
              <a:rPr lang="en-US" sz="3600" dirty="0"/>
              <a:t>Number System to Octal Number System: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494" y="1082963"/>
            <a:ext cx="5584825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3200" b="1" dirty="0"/>
              <a:t>Example</a:t>
            </a:r>
            <a:r>
              <a:rPr lang="en-US" sz="3200" b="1" dirty="0" smtClean="0"/>
              <a:t>:                                                      </a:t>
            </a:r>
            <a:r>
              <a:rPr lang="en-US" sz="3200" b="1" dirty="0"/>
              <a:t>Convert (423)</a:t>
            </a:r>
            <a:r>
              <a:rPr lang="en-US" sz="3200" b="1" baseline="-25000" dirty="0"/>
              <a:t>10 </a:t>
            </a:r>
            <a:r>
              <a:rPr lang="en-US" sz="3200" b="1" dirty="0"/>
              <a:t>to Octal number system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719" y="3436373"/>
            <a:ext cx="4682134" cy="24892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81" y="3152001"/>
            <a:ext cx="5280025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446" y="3436373"/>
            <a:ext cx="5594324" cy="25146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75519" y="5950974"/>
            <a:ext cx="3307893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So, (423)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10 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(647)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6233319" y="1082963"/>
            <a:ext cx="487680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3200" b="1" dirty="0"/>
              <a:t>Example: </a:t>
            </a:r>
            <a:r>
              <a:rPr lang="en-US" sz="3200" b="1" dirty="0" smtClean="0"/>
              <a:t>                                  Convert </a:t>
            </a:r>
            <a:r>
              <a:rPr lang="en-US" sz="3200" b="1" dirty="0"/>
              <a:t>(.150)</a:t>
            </a:r>
            <a:r>
              <a:rPr lang="en-US" sz="3200" b="1" baseline="-25000" dirty="0"/>
              <a:t>10 </a:t>
            </a:r>
            <a:r>
              <a:rPr lang="en-US" sz="3200" b="1" dirty="0"/>
              <a:t>to Octal number system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340929" y="5950974"/>
            <a:ext cx="430156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So, (.150)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= (.1146…..)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41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719" y="152400"/>
            <a:ext cx="11125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Decimal Number System to Hexadecimal Number System: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118" y="1009221"/>
            <a:ext cx="5334001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US" sz="3200" b="1" dirty="0"/>
              <a:t>Example: </a:t>
            </a:r>
            <a:r>
              <a:rPr lang="en-US" sz="3200" b="1" dirty="0" smtClean="0"/>
              <a:t>                                                                                       Convert </a:t>
            </a:r>
            <a:r>
              <a:rPr lang="en-US" sz="3200" b="1" dirty="0"/>
              <a:t>(423)</a:t>
            </a:r>
            <a:r>
              <a:rPr lang="en-US" sz="3200" b="1" baseline="-25000" dirty="0"/>
              <a:t>10 </a:t>
            </a:r>
            <a:r>
              <a:rPr lang="en-US" sz="3200" b="1" dirty="0"/>
              <a:t>to Hexadecimal number system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343267" y="1009221"/>
            <a:ext cx="545265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Example: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                              Convert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(.150)</a:t>
            </a:r>
            <a:r>
              <a:rPr lang="en-US" sz="32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10 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Hexadecimal number system.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18" y="3124200"/>
            <a:ext cx="5334001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526" y="3124200"/>
            <a:ext cx="4682134" cy="2286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2118" y="5867400"/>
            <a:ext cx="502920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So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  (423)</a:t>
            </a:r>
            <a:r>
              <a:rPr lang="en-US" sz="40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10 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(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1A7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sz="40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3267" y="5867400"/>
            <a:ext cx="560505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(.150)</a:t>
            </a:r>
            <a:r>
              <a:rPr lang="en-US" sz="4000" b="1" baseline="-25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= (.266…..)</a:t>
            </a:r>
            <a:r>
              <a:rPr lang="en-US" sz="4000" b="1" baseline="-25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16 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67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9918" y="148679"/>
            <a:ext cx="8704627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পূরক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বানোয়ারী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720" y="1143000"/>
            <a:ext cx="10515600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মনে করি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‘A’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‘ B’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‘A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‘ B’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Bit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)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‘ B’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সংখ্যার পূরক নির্ণয় করতে হবে 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‘ B’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সংখ্যার প্রাপ্ত পূরকের সাথে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‘A’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সংখ্যা যোগ করতে হবে ।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প্রাপ্ত যোগ ফলে অতিরিক্ত  বিট  থাকলে তাহা বাম দিক থেকে বাদ দিতে হবে 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৫। অতিরিক্ত বিট বাদ দেওয়া ফলাফলের সাথে  ০১ (এক) যোগ করলে কাঙ্গিত ফলা ফল পাওয়া যাবে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1319" y="5562600"/>
            <a:ext cx="7810151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A= ১১১১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B= ১১১ 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919" y="280218"/>
            <a:ext cx="512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এখানে,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A=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১১১১  এবং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B=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১১১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719" y="1219200"/>
            <a:ext cx="62392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-১,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১১১১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B=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০১১১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719" y="2057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ধাপ- ২,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এর  পূরক  নির্ণয় - ১০০০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919" y="2895600"/>
            <a:ext cx="7884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ধাপ –৩,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এর পূরকের সাথে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A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সংখ্যা যোগ করন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১০০০+ ১১১১= ১০১১১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719" y="4095929"/>
            <a:ext cx="7443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ধাপ-৪, যোগ ফল থেকে অতিরিক্ত বিট বাদ দেওয়া ।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        ০১১১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919" y="5286426"/>
            <a:ext cx="10630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ধাপ-৫,  অতিরিক্ত বিট বাদ দেওয়া যোগ ফলের সাথে  ১ (এক) যোগ করা ।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            ০১১১ + ১ = ১০০০ (উত্তর)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8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319" y="228600"/>
            <a:ext cx="3200400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520" y="228599"/>
            <a:ext cx="5842640" cy="3200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740775" y="3429000"/>
            <a:ext cx="3900427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সময়ঃ ০৭ মিনিট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0919" y="5257800"/>
            <a:ext cx="80010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 ১০১০১০  থেকে   ১০১০১ বিয়োগ কর ।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719" y="914400"/>
            <a:ext cx="11049000" cy="20005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ICT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পড়াচ্ছিলেন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করছিলেন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অমনোযোগিতায়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চাহিলে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(31)</a:t>
            </a:r>
            <a:r>
              <a:rPr lang="bn-IN" sz="4000" baseline="-25000" dirty="0">
                <a:latin typeface="NikoshBAN" pitchFamily="2" charset="0"/>
                <a:cs typeface="NikoshBAN" pitchFamily="2" charset="0"/>
              </a:rPr>
              <a:t>10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চাহিলে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জানালো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(15)</a:t>
            </a:r>
            <a:r>
              <a:rPr lang="bn-IN" sz="4000" baseline="-250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en-US" sz="4000" baseline="-2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বলিলেন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অমনোযোগিতাই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খারাপ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ফলাফলের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1607" y="3733800"/>
            <a:ext cx="10547223" cy="22467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বাইনারী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এবং পূর্বের শ্রেণির রোল এর ব্যবদান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বাইনারী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সংখ্যায়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(পূরক পদ্ধতিতে বানোয়ারী যোগের মাধ্যমে বিয়োগ করে ।)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8718" y="0"/>
            <a:ext cx="2476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8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15082" y="0"/>
            <a:ext cx="12192001" cy="7010400"/>
          </a:xfrm>
          <a:prstGeom prst="frame">
            <a:avLst>
              <a:gd name="adj1" fmla="val 10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3"/>
          <p:cNvSpPr>
            <a:spLocks noGrp="1"/>
          </p:cNvSpPr>
          <p:nvPr/>
        </p:nvSpPr>
        <p:spPr>
          <a:xfrm>
            <a:off x="289719" y="3124200"/>
            <a:ext cx="6172201" cy="3154362"/>
          </a:xfrm>
          <a:prstGeom prst="rect">
            <a:avLst/>
          </a:prstGeom>
          <a:ln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মোঃমিজানুর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রহমান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চৌধুরী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  <a:cs typeface="NikoshBAN" pitchFamily="2" charset="0"/>
            </a:endParaRPr>
          </a:p>
          <a:p>
            <a:pPr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        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 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সহকারী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অধ্যাপক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(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জীব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 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বিশ্ব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জাকের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মঞ্জিল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আলিয়া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কামিল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মাদ্রাসা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           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সদরপুর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,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ফরিদপুর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  <a:cs typeface="NikoshBAN" pitchFamily="2" charset="0"/>
            </a:endParaRPr>
          </a:p>
          <a:p>
            <a:pPr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        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মোবাইলঃ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 ০১৮১৮২৬২৩৮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৯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95319" y="3147109"/>
            <a:ext cx="4953000" cy="3108543"/>
          </a:xfrm>
          <a:prstGeom prst="rect">
            <a:avLst/>
          </a:prstGeom>
          <a:ln>
            <a:solidFill>
              <a:srgbClr val="00B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শ্রেনীঃ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</a:t>
            </a:r>
            <a:r>
              <a:rPr lang="bn-I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</a:t>
            </a:r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অধ্যায়ঃ তৃতীয় </a:t>
            </a:r>
          </a:p>
          <a:p>
            <a:pPr algn="ctr"/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সাধারন পাঠঃ সংখ্যা পদ্ধতি   </a:t>
            </a:r>
          </a:p>
          <a:p>
            <a:pPr algn="ctr"/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সময়ঃ ৪৫ মিনিট </a:t>
            </a:r>
          </a:p>
          <a:p>
            <a:pPr algn="ctr"/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তাং-০৩/০৬২০২০ 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3407441" y="152400"/>
            <a:ext cx="54102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2"/>
          <p:cNvSpPr>
            <a:spLocks noGrp="1"/>
          </p:cNvSpPr>
          <p:nvPr/>
        </p:nvSpPr>
        <p:spPr>
          <a:xfrm>
            <a:off x="301677" y="1806677"/>
            <a:ext cx="40386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6000" b="1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60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endParaRPr lang="en-US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7" descr="16(pic)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9519" y="1806678"/>
            <a:ext cx="17526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 Placeholder 4"/>
          <p:cNvSpPr>
            <a:spLocks noGrp="1"/>
          </p:cNvSpPr>
          <p:nvPr/>
        </p:nvSpPr>
        <p:spPr>
          <a:xfrm>
            <a:off x="7026940" y="1688690"/>
            <a:ext cx="3581401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7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319" y="1688690"/>
            <a:ext cx="1219200" cy="978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97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514" y="953869"/>
            <a:ext cx="540564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1। 99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7537" y="2344957"/>
            <a:ext cx="594906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2। 91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6319" y="1676400"/>
            <a:ext cx="883126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/>
            <a:r>
              <a:rPr lang="en-US" sz="3200" dirty="0">
                <a:latin typeface="NikoshBAN" pitchFamily="2" charset="0"/>
                <a:cs typeface="NikoshBAN" pitchFamily="2" charset="0"/>
              </a:rPr>
              <a:t>a) 1101011       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b) 1010011  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 c)1100011        d)1101010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9047" y="3200400"/>
            <a:ext cx="674255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/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a) 133 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   b) 131     c) 331     d) 313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97537" y="3962400"/>
            <a:ext cx="731679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(37.125)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26319" y="4825425"/>
            <a:ext cx="1016294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3200" dirty="0">
                <a:latin typeface="NikoshBAN" pitchFamily="2" charset="0"/>
                <a:cs typeface="NikoshBAN" pitchFamily="2" charset="0"/>
              </a:rPr>
              <a:t>a) 100101.01     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b)100101.001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    c)101001.01       d) 101001.001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26319" y="5410200"/>
            <a:ext cx="775725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(43962)</a:t>
            </a:r>
            <a:r>
              <a:rPr lang="en-US" sz="3600" baseline="-250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en-US" sz="3600" baseline="-250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এর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হেক্সাডেসিমাল  সংখ্যা  কোনটি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26319" y="6248400"/>
            <a:ext cx="810623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a) ABBA   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 b) DADA     c) ABC    d)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DBC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5646" y="68759"/>
            <a:ext cx="33528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বহুনির্বাচনি প্রশ্ন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919" y="228600"/>
            <a:ext cx="33528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719" y="248609"/>
            <a:ext cx="6589643" cy="3026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508919" y="4495800"/>
            <a:ext cx="95250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প্রশ্নঃ- পূরক পদ্ধতিতে বানোয়ারী যোগের মাধ্যমে বিয়োগ করার নিয়মগুলো লিখে আনবে  ।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19" y="152401"/>
            <a:ext cx="11811000" cy="647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9519" y="137653"/>
            <a:ext cx="656461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9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19" y="1600200"/>
            <a:ext cx="115062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8290" y="228600"/>
            <a:ext cx="63369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4719" y="5562600"/>
            <a:ext cx="7491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শব্ধগুলো  কোন পদ্ধতির ?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12161837" cy="4698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7119" y="214839"/>
            <a:ext cx="82296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6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919" y="152400"/>
            <a:ext cx="245131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শিখিনফল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919" y="1981200"/>
            <a:ext cx="4230645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এই পাঠ শেষে  শিক্ষার্থীরা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919" y="3276600"/>
            <a:ext cx="9627906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সংখ্যা পদ্ধতির সংজ্ঞা করতে পারবে 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সংখ্যা পদ্ধতির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প্রকারভেদ ব্যাখ্যা করতে পারবে 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দশমিক সংখ্যাকে  বাইনারী , অক্টাল  ও হেক্সাডেসিমাল  সংখ্যা রুপান্তর করতে পারবে 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পূরক পদ্ধতিতে বানোয়ারী যোগের মাধ্যমে বিয়োগ করতে পারবে 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4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720" y="152400"/>
            <a:ext cx="89916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শিক্ষার্থীবৃন্দ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Base/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213519" y="1457632"/>
            <a:ext cx="2743200" cy="1742768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হলো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13919" y="1630740"/>
            <a:ext cx="80772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কোন সাংস্কৃতি চিহ্ন বা কোন বিশেষ চিহ্ন বা কোন মৌলিক চিহ্ন বা কোন অংকের সাহায্যে কোন সংখ্যাকে লেখা বা প্রকাশ করার পদ্ধতিকে সংখ্যা পদ্ধতি বলে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518317" y="3365212"/>
            <a:ext cx="2251587" cy="1524000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13917" y="3802869"/>
            <a:ext cx="639790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527817" y="5127644"/>
            <a:ext cx="2251587" cy="1524000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বেজ/ভিত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413917" y="5351035"/>
            <a:ext cx="807720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কোন সংখ্যা পদ্ধতির বেজ 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 হলো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ঐ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96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3400"/>
            <a:ext cx="12161837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319" y="304800"/>
            <a:ext cx="3124199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719" y="304800"/>
            <a:ext cx="6934200" cy="3046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647102" y="3437680"/>
            <a:ext cx="304800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8919" y="4800600"/>
            <a:ext cx="9220200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 বিভিন্ন প্রকার পজিশনাল সংখ্যা পদ্ধতির  বেজ / ভিত্তি সংখ্যা লিখ ।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9518" y="457200"/>
            <a:ext cx="7467601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Types of Number System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699" y="1752600"/>
            <a:ext cx="3886200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  Non positional                2.  Positional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13519" y="1523999"/>
            <a:ext cx="5029200" cy="1524001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319" y="3168322"/>
            <a:ext cx="9442008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আজকার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Positional Numbering System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9919" y="4114800"/>
            <a:ext cx="3440365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স্থাণীয়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13519" y="3962400"/>
            <a:ext cx="5029200" cy="2209800"/>
          </a:xfrm>
          <a:prstGeom prst="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Positional Numbering System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760</Words>
  <Application>Microsoft Office PowerPoint</Application>
  <PresentationFormat>Custom</PresentationFormat>
  <Paragraphs>106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</dc:creator>
  <cp:lastModifiedBy>MIZAN</cp:lastModifiedBy>
  <cp:revision>96</cp:revision>
  <dcterms:created xsi:type="dcterms:W3CDTF">2020-06-01T07:45:22Z</dcterms:created>
  <dcterms:modified xsi:type="dcterms:W3CDTF">2020-06-04T14:33:50Z</dcterms:modified>
</cp:coreProperties>
</file>