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6" r:id="rId6"/>
    <p:sldId id="262" r:id="rId7"/>
    <p:sldId id="263" r:id="rId8"/>
    <p:sldId id="264" r:id="rId9"/>
    <p:sldId id="265" r:id="rId10"/>
    <p:sldId id="267" r:id="rId11"/>
    <p:sldId id="271" r:id="rId12"/>
    <p:sldId id="272" r:id="rId13"/>
    <p:sldId id="273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4F916-5242-4570-8259-02A8C8587FAB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E075E-019B-4BE2-A0E5-0225896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0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822B-D68E-42CD-92DA-7D4182D3936C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56A0-5EDA-43EE-9865-BF77B824A473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E7-7CFF-426C-AEBB-FF74E63C7813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EB4C-5769-4855-AC9C-86FB1C989D2A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B588-599B-4088-B3EA-51BAF5FAC6DF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8722-0B9E-48DD-B976-C19EC3357FB2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269A-1C63-4E3C-ABE6-79DBBE93F70A}" type="datetime1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7A6A-6E71-4771-AC3B-FEBD2DD8F6BC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8F32-1602-4D1D-A2EF-ADCB177FDF09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0E99-B39F-4BEB-8E89-DEBDDF699C6F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39BE-49B3-4568-91F1-5EDFC9155B06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D0D4-5FD6-4ED0-814C-ACF6E9D13939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rgbClr val="FFC000"/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52A68A-E5C6-4C9D-96FE-89F9B037F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56739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D8F31C-CBB4-48A0-8264-CE64BF09EE80}"/>
              </a:ext>
            </a:extLst>
          </p:cNvPr>
          <p:cNvSpPr/>
          <p:nvPr/>
        </p:nvSpPr>
        <p:spPr>
          <a:xfrm>
            <a:off x="76200" y="457199"/>
            <a:ext cx="9067800" cy="5216795"/>
          </a:xfrm>
          <a:prstGeom prst="rect">
            <a:avLst/>
          </a:prstGeom>
        </p:spPr>
        <p:txBody>
          <a:bodyPr wrap="square">
            <a:prstTxWarp prst="textCirclePour">
              <a:avLst/>
            </a:prstTxWarp>
            <a:spAutoFit/>
          </a:bodyPr>
          <a:lstStyle/>
          <a:p>
            <a:r>
              <a:rPr lang="bn-BD" sz="8000" b="1" dirty="0">
                <a:ln/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স্বাগতম</a:t>
            </a:r>
            <a:endParaRPr lang="en-US" sz="8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1EB38-0445-42A1-B6A7-1A876E53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7440-57E8-429A-A89E-949BEAD12843}" type="datetime1">
              <a:rPr lang="en-US" smtClean="0">
                <a:solidFill>
                  <a:schemeClr val="tx1"/>
                </a:solidFill>
              </a:rPr>
              <a:t>6/3/2020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D9FCB-19D0-4DFB-8CDB-6A6DE66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>
                <a:solidFill>
                  <a:schemeClr val="tx1"/>
                </a:solidFill>
              </a:rPr>
              <a:t>মো আনিসুর রহমান,সহঃশিক্ষক,জামালপুর জিলা স্কুল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3A384-4DA6-46AC-A36E-83E09BE9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chemeClr val="accent2">
                <a:lumMod val="20000"/>
                <a:lumOff val="80000"/>
              </a:schemeClr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8C95-8356-4261-9693-DF4C0AE9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ভ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পরিণাম</a:t>
            </a:r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33551-BF9D-49BF-BFC9-85626D990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اِ</a:t>
            </a:r>
            <a:r>
              <a:rPr lang="ar-SA" sz="4800" dirty="0">
                <a:latin typeface="Arabic Typesetting" panose="03020402040406030203" pitchFamily="66" charset="-78"/>
                <a:cs typeface="+mj-cs"/>
              </a:rPr>
              <a:t>نَّ اَّلذِيْنَ اٰمَنُوْا وَعَمِلُوْا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800" dirty="0">
                <a:latin typeface="Arabic Typesetting" panose="03020402040406030203" pitchFamily="66" charset="-78"/>
                <a:cs typeface="+mj-cs"/>
              </a:rPr>
              <a:t>الصّٰلِحٰتِ كاَنَتْ لَهُمْ جَنّٰتُ الْفِرْدَوْسِ نُزُلًا  </a:t>
            </a:r>
            <a:r>
              <a:rPr lang="ar-SA" sz="4800" dirty="0">
                <a:latin typeface="Calibri" panose="020F0502020204030204" pitchFamily="34" charset="0"/>
                <a:cs typeface="Calibri" panose="020F0502020204030204" pitchFamily="34" charset="0"/>
              </a:rPr>
              <a:t>ۙ</a:t>
            </a:r>
            <a:r>
              <a:rPr lang="ar-SA" sz="4800" dirty="0">
                <a:latin typeface="Arabic Typesetting" panose="03020402040406030203" pitchFamily="66" charset="-78"/>
                <a:cs typeface="+mj-cs"/>
              </a:rPr>
              <a:t> خَاِلدِيْنَ فِيْهَا-</a:t>
            </a:r>
            <a:endParaRPr lang="en-US" sz="4800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525E5-A472-4314-BFF1-A609049742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অর্থ</a:t>
            </a:r>
            <a:r>
              <a:rPr lang="bn-BD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ঃ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“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িশ্চয়ই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ইমান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আনে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ৎ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কর্ম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ত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ঁ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আপ্যায়নে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উস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জান্নাত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সেখানে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তারা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চিরকাল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থাকবে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।” (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ূরা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আল-কাহফ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 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০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৭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-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০</a:t>
            </a:r>
            <a:r>
              <a:rPr lang="bn-BD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৮</a:t>
            </a:r>
            <a:r>
              <a:rPr lang="en-US" sz="36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)</a:t>
            </a:r>
          </a:p>
          <a:p>
            <a:endParaRPr lang="en-US" sz="24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FC7F2-6DBC-445C-B2B7-57A529EE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6DF-DAEB-451E-B943-E0741E049C06}" type="datetime1">
              <a:rPr lang="en-US" smtClean="0">
                <a:solidFill>
                  <a:schemeClr val="tx1"/>
                </a:solidFill>
              </a:rPr>
              <a:t>6/3/2020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FF6F6-5D56-4CE3-A8FA-98E3D418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>
                <a:solidFill>
                  <a:schemeClr val="tx1"/>
                </a:solidFill>
              </a:rPr>
              <a:t>মো আনিসুর রহমান,সহঃশিক্ষক,জামালপুর জিলা স্কুল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F7302-9F84-44B0-A9D2-B1912C35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CD86-983C-4053-AD47-221AD028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একক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কাজ</a:t>
            </a:r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EBE1C-7039-4CE5-AA2E-C9B79D97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ইমানের</a:t>
            </a:r>
            <a:r>
              <a:rPr lang="en-US" dirty="0"/>
              <a:t>  </a:t>
            </a:r>
            <a:r>
              <a:rPr lang="en-US" dirty="0" err="1"/>
              <a:t>দিক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গুলি</a:t>
            </a:r>
            <a:r>
              <a:rPr lang="en-US" dirty="0"/>
              <a:t> </a:t>
            </a:r>
            <a:r>
              <a:rPr lang="en-US" dirty="0" err="1"/>
              <a:t>বুঝিয়ে</a:t>
            </a:r>
            <a:r>
              <a:rPr lang="en-US" dirty="0"/>
              <a:t> </a:t>
            </a:r>
            <a:r>
              <a:rPr lang="en-US" dirty="0" err="1"/>
              <a:t>লিখ</a:t>
            </a:r>
            <a:r>
              <a:rPr lang="en-US" dirty="0"/>
              <a:t> 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55456-CB8D-4017-87D9-37638CB2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EB4C-5769-4855-AC9C-86FB1C989D2A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57E6E-10A3-4F42-8D3C-EDF22D0C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AF6B4-5C0C-41E9-9C3D-C0C0F55C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760F-DBB5-4B4E-88D1-EA001F63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ড়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য়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2FB-9415-4314-BBC8-2018BBED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ইমা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নের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মাধ্যমে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মানুষ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উভয়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জগতে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কল্যাণ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লাভ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করবে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।”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র 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4EE6-0C9B-452D-A75F-4269182F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EB4C-5769-4855-AC9C-86FB1C989D2A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A4227-87A2-45B2-909E-5287C6BF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05F51-C732-4537-A7A2-D4A18338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00B05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52ED-2E8A-4A35-B722-12FEA61A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96617-C26E-4933-B4C8-BBDD92158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ইমানের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মূল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বিষয়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গুলি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ক্রমা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্যা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73AC-868D-48E3-A8C1-8146BF11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EB4C-5769-4855-AC9C-86FB1C989D2A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1146-CE19-4272-ABDE-49F0AA0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F2B7-915C-4369-BD21-072D45B1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FFF00"/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7F66-3EBE-487B-AC8A-12B74DFE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গুলির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উত্তর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দাও</a:t>
            </a:r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A3F55-895E-413B-B529-4E83F4698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১।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কাকে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বলে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  <a:p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০২।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ইমানের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মূল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বিষয়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কয়টি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  <a:p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০৩।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ইমানদারদের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পুর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ী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EF136-2A2B-4227-8365-73ED88575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r>
              <a:rPr lang="en-US" dirty="0" err="1"/>
              <a:t>উত্তরঃ</a:t>
            </a:r>
            <a:r>
              <a:rPr lang="en-US" dirty="0"/>
              <a:t> ১।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dirty="0" err="1"/>
              <a:t>মানের</a:t>
            </a:r>
            <a:r>
              <a:rPr lang="en-US" dirty="0"/>
              <a:t> </a:t>
            </a:r>
            <a:r>
              <a:rPr lang="en-US" dirty="0" err="1"/>
              <a:t>মৌলিক</a:t>
            </a:r>
            <a:r>
              <a:rPr lang="en-US" dirty="0"/>
              <a:t> </a:t>
            </a:r>
            <a:r>
              <a:rPr lang="en-US" dirty="0" err="1"/>
              <a:t>বিষয়</a:t>
            </a:r>
            <a:r>
              <a:rPr lang="en-US" dirty="0"/>
              <a:t> </a:t>
            </a:r>
            <a:r>
              <a:rPr lang="en-US" dirty="0" err="1"/>
              <a:t>গুলি</a:t>
            </a:r>
            <a:r>
              <a:rPr lang="en-US" dirty="0"/>
              <a:t> </a:t>
            </a:r>
            <a:r>
              <a:rPr lang="en-US" dirty="0" err="1"/>
              <a:t>মুখে</a:t>
            </a:r>
            <a:r>
              <a:rPr lang="en-US" dirty="0"/>
              <a:t> </a:t>
            </a:r>
            <a:r>
              <a:rPr lang="en-US" dirty="0" err="1"/>
              <a:t>স্বীকার</a:t>
            </a:r>
            <a:r>
              <a:rPr lang="en-US" dirty="0"/>
              <a:t>, </a:t>
            </a:r>
            <a:r>
              <a:rPr lang="en-US" dirty="0" err="1"/>
              <a:t>অন্তরে</a:t>
            </a:r>
            <a:r>
              <a:rPr lang="en-US" dirty="0"/>
              <a:t> </a:t>
            </a:r>
            <a:r>
              <a:rPr lang="en-US" dirty="0" err="1"/>
              <a:t>বিশ্বাস</a:t>
            </a:r>
            <a:r>
              <a:rPr lang="en-US" dirty="0"/>
              <a:t> ও </a:t>
            </a:r>
            <a:r>
              <a:rPr lang="en-US" dirty="0" err="1"/>
              <a:t>তদানুযায়ী</a:t>
            </a:r>
            <a:r>
              <a:rPr lang="en-US" dirty="0"/>
              <a:t>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ই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২ । ৭টি</a:t>
            </a:r>
          </a:p>
          <a:p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জা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0ED44-5566-4A13-A351-715FC00C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15E3-E48C-4640-8A3B-BA8AC2F41E35}" type="datetime1">
              <a:rPr lang="en-US" smtClean="0">
                <a:solidFill>
                  <a:schemeClr val="tx1"/>
                </a:solidFill>
              </a:rPr>
              <a:t>6/3/2020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A9E93-CFCB-4E1B-A5A3-F54AA066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>
                <a:solidFill>
                  <a:schemeClr val="tx1"/>
                </a:solidFill>
              </a:rPr>
              <a:t>মো আনিসুর রহমান,সহঃশিক্ষক,জামালপুর জিলা স্কুল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5A992-6FF3-4061-BD05-36048558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7030A0"/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ACBA-28D3-4782-9FFA-3C4B27AD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ড়ির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কাজ</a:t>
            </a:r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E810-9AF1-423E-9248-FCFF97F2B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/>
              <a:t>ইমানের</a:t>
            </a:r>
            <a:r>
              <a:rPr lang="en-US" sz="5400" dirty="0"/>
              <a:t> </a:t>
            </a:r>
            <a:r>
              <a:rPr lang="en-US" sz="5400" dirty="0" err="1"/>
              <a:t>সুফল</a:t>
            </a:r>
            <a:r>
              <a:rPr lang="en-US" sz="5400" dirty="0"/>
              <a:t> </a:t>
            </a:r>
            <a:r>
              <a:rPr lang="en-US" sz="5400" dirty="0" err="1"/>
              <a:t>ব্যাখ্যা</a:t>
            </a:r>
            <a:r>
              <a:rPr lang="en-US" sz="5400" dirty="0"/>
              <a:t> </a:t>
            </a:r>
            <a:r>
              <a:rPr lang="en-US" sz="5400" dirty="0" err="1"/>
              <a:t>কর</a:t>
            </a:r>
            <a:r>
              <a:rPr lang="en-US" sz="5400" dirty="0"/>
              <a:t> 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C2E0C-1D1B-4776-9C06-7FCDEA70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9082-9DA8-4891-9C5A-28099D1995E1}" type="datetime1">
              <a:rPr lang="en-US" smtClean="0">
                <a:solidFill>
                  <a:schemeClr val="tx1"/>
                </a:solidFill>
              </a:rPr>
              <a:t>6/3/2020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FA17-071C-47AE-8CE1-C7CCC187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>
                <a:solidFill>
                  <a:schemeClr val="tx1"/>
                </a:solidFill>
              </a:rPr>
              <a:t>মো আনিসুর রহমান,সহঃশিক্ষক,জামালপুর জিলা স্কুল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1D3B9-37AE-402A-8F48-9D9C0209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4A47-62CD-4F9A-BB07-E1A75B11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ArchDownPour">
              <a:avLst/>
            </a:prstTxWarp>
          </a:bodyPr>
          <a:lstStyle/>
          <a:p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ধ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</a:p>
        </p:txBody>
      </p:sp>
      <p:graphicFrame>
        <p:nvGraphicFramePr>
          <p:cNvPr id="10" name="Object 9">
            <a:hlinkClick r:id="" action="ppaction://ole?verb=0"/>
            <a:extLst>
              <a:ext uri="{FF2B5EF4-FFF2-40B4-BE49-F238E27FC236}">
                <a16:creationId xmlns:a16="http://schemas.microsoft.com/office/drawing/2014/main" id="{4263468F-CB07-4BAC-98FC-711D6E99E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69528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ackager Shell Object" showAsIcon="1" r:id="rId3" imgW="914563" imgH="771490" progId="Package">
                  <p:embed/>
                </p:oleObj>
              </mc:Choice>
              <mc:Fallback>
                <p:oleObj name="Packager Shell Object" showAsIcon="1" r:id="rId3" imgW="914563" imgH="7714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173CA4E-BDEA-431D-B15F-B3675A71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544E-DD8B-457B-BCDA-84595428A32D}" type="datetime1">
              <a:rPr lang="en-US" smtClean="0">
                <a:solidFill>
                  <a:schemeClr val="tx1"/>
                </a:solidFill>
              </a:rPr>
              <a:t>6/3/2020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4E634F-7487-41CE-B59C-F552CC9F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>
                <a:solidFill>
                  <a:schemeClr val="tx1"/>
                </a:solidFill>
              </a:rPr>
              <a:t>মো আনিসুর রহমান,সহঃশিক্ষক,জামালপুর জিলা স্কুল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EFFBBCE-1DD3-4C87-BB0F-498A97A8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chemeClr val="accent4">
                <a:lumMod val="60000"/>
                <a:lumOff val="40000"/>
              </a:schemeClr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27E7A4-2C7F-4EA3-AD21-CEE2D1B3E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753191"/>
            <a:ext cx="2209800" cy="258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C82A1-3CF6-41D0-BA4A-6A729621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09418"/>
            <a:ext cx="8610600" cy="96218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পরিচিতি</a:t>
            </a:r>
            <a:b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F5EAB-E9BA-4077-98D7-5631A9B42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3412" y="1535113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ষ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7472F-38F2-4C07-A29D-EEFF64A44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951288"/>
          </a:xfrm>
        </p:spPr>
        <p:txBody>
          <a:bodyPr/>
          <a:lstStyle/>
          <a:p>
            <a:pPr algn="ctr"/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আনিসুর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জিলা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০১৭১২৬৬৩১০১</a:t>
            </a:r>
          </a:p>
          <a:p>
            <a:pPr algn="ctr"/>
            <a:r>
              <a:rPr lang="en-US" sz="1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E-mail-anisr.mym@gmail.com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DB22D-755A-4F2E-9298-5686AF9FB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6625" y="1535113"/>
            <a:ext cx="4041775" cy="6397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ণী</a:t>
            </a: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93ED8-43F2-4940-885F-7799AB7D588A}"/>
              </a:ext>
            </a:extLst>
          </p:cNvPr>
          <p:cNvSpPr/>
          <p:nvPr/>
        </p:nvSpPr>
        <p:spPr>
          <a:xfrm>
            <a:off x="4495800" y="2514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ইসলাম ও নৈতিক শিক্ষা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অধ্যায়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১   </a:t>
            </a:r>
            <a:r>
              <a:rPr lang="bn-BD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 ১</a:t>
            </a:r>
            <a:endParaRPr lang="bn-BD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৮ম  </a:t>
            </a:r>
            <a:r>
              <a:rPr lang="bn-BD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শ্রেণি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bn-BD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D951D7-ED7B-47B3-BCAD-5C9C5FC5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6827-443C-4AA4-9092-D9742B3D0DA3}" type="datetime1">
              <a:rPr lang="en-US" smtClean="0">
                <a:solidFill>
                  <a:schemeClr val="tx1"/>
                </a:solidFill>
              </a:rPr>
              <a:t>6/3/2020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FE3D90-0EA1-4BE1-A65B-1672ECC2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274157"/>
            <a:ext cx="2895600" cy="365125"/>
          </a:xfrm>
        </p:spPr>
        <p:txBody>
          <a:bodyPr/>
          <a:lstStyle/>
          <a:p>
            <a:r>
              <a:rPr lang="bn-BD" dirty="0">
                <a:solidFill>
                  <a:schemeClr val="tx1"/>
                </a:solidFill>
              </a:rPr>
              <a:t>মো আনিসুর রহমান,সহঃশিক্ষক,জামালপুর জিলা স্কুল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2EF9B-DEA3-4AFA-A518-FF119BD3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rgbClr val="FF0000"/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4EBB-09C2-4D9E-A77E-E6187C7A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bn-BD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এই কালিমা মুখে স্ব</a:t>
            </a:r>
            <a:r>
              <a:rPr lang="en-US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কার ও এর অর্থ</a:t>
            </a:r>
            <a:r>
              <a:rPr lang="en-US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অন্তরে বিশ্বাস করাকে কি বলে ?</a:t>
            </a:r>
            <a:br>
              <a:rPr lang="en-US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</a:br>
            <a:endParaRPr lang="en-US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F487-44BD-4F00-9B26-868B99E5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prstTxWarp prst="textCanUp">
              <a:avLst/>
            </a:prstTxWarp>
          </a:bodyPr>
          <a:lstStyle/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6000" dirty="0">
                <a:latin typeface="Arabic Typesetting" panose="03020402040406030203" pitchFamily="66" charset="-78"/>
                <a:cs typeface="+mj-cs"/>
              </a:rPr>
              <a:t>لاَ</a:t>
            </a:r>
            <a:r>
              <a:rPr lang="ar-SA" sz="5400" dirty="0">
                <a:latin typeface="Arabic Typesetting" panose="03020402040406030203" pitchFamily="66" charset="-78"/>
                <a:cs typeface="+mj-cs"/>
              </a:rPr>
              <a:t> اِلٰهَ اِلَّاللهُ مُحَمَّدُرَّسُوْلُ ا للهِ</a:t>
            </a:r>
            <a:endParaRPr lang="en-US" sz="6000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08CBF-D5FF-4A2A-938B-97B7FF4B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099-C52B-453C-B37E-B4A7361AE0DB}" type="datetime1">
              <a:rPr lang="en-US" smtClean="0">
                <a:solidFill>
                  <a:schemeClr val="tx1"/>
                </a:solidFill>
              </a:rPr>
              <a:t>6/3/2020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E31D-6CF3-4878-99F2-F9402254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>
                <a:solidFill>
                  <a:schemeClr val="tx1"/>
                </a:solidFill>
              </a:rPr>
              <a:t>মো আনিসুর রহমান,সহঃশিক্ষক,জামালপুর জিলা স্কুল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F76EC-6EDA-4FF7-9EA9-96C25071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4000">
              <a:srgbClr val="FF0000"/>
            </a:gs>
            <a:gs pos="75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A34EF-4A5B-4C17-B559-2F5A9D906D11}"/>
              </a:ext>
            </a:extLst>
          </p:cNvPr>
          <p:cNvSpPr txBox="1"/>
          <p:nvPr/>
        </p:nvSpPr>
        <p:spPr>
          <a:xfrm>
            <a:off x="3352800" y="2020431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আজকের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পাঠ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ইমান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9B14E-AD0F-42EF-9767-FF5C5CF0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0C45-F64A-4643-82B5-B4E2BC518F5E}" type="datetime1">
              <a:rPr lang="en-US" smtClean="0">
                <a:solidFill>
                  <a:schemeClr val="tx1"/>
                </a:solidFill>
              </a:rPr>
              <a:t>6/3/2020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06964-0B5E-49DF-B24D-620DF406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>
                <a:solidFill>
                  <a:schemeClr val="tx1"/>
                </a:solidFill>
              </a:rPr>
              <a:t>মো আনিসুর রহমান,সহঃশিক্ষক,জামালপুর জিলা স্কুল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EA9EE-31AA-48A4-AFD8-9DA3F5F5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chemeClr val="accent2">
                <a:lumMod val="75000"/>
              </a:schemeClr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AF090-7ED8-47BA-BC0E-9E439CAE3D6B}"/>
              </a:ext>
            </a:extLst>
          </p:cNvPr>
          <p:cNvSpPr/>
          <p:nvPr/>
        </p:nvSpPr>
        <p:spPr>
          <a:xfrm>
            <a:off x="1143000" y="1143000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এ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পাঠ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শেষে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তোমরা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 ------</a:t>
            </a:r>
          </a:p>
          <a:p>
            <a:pPr algn="ctr"/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১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।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কাকে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  <a:p>
            <a:pPr algn="ctr"/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২।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ষ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য়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ারব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pPr algn="ctr"/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আনার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শুভ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ণাম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ষ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ণ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694E1-4F71-4C13-95BF-CE9680CA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7682-1AAE-4D9D-A8E9-2E01567297D3}" type="datetime1">
              <a:rPr lang="en-US" smtClean="0">
                <a:solidFill>
                  <a:schemeClr val="tx1"/>
                </a:solidFill>
              </a:rPr>
              <a:t>6/3/2020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ECE98-380B-43B8-B722-1D3C0E9E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>
                <a:solidFill>
                  <a:schemeClr val="tx1"/>
                </a:solidFill>
              </a:rPr>
              <a:t>মো আনিসুর রহমান,সহঃশিক্ষক,জামালপুর জিলা স্কুল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DBD2A-4CCD-4C78-8AF1-2F6EEFA0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rgbClr val="7030A0"/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FE4BBD6-1CAD-4334-AE59-E5E8DA6FBEC1}"/>
              </a:ext>
            </a:extLst>
          </p:cNvPr>
          <p:cNvSpPr/>
          <p:nvPr/>
        </p:nvSpPr>
        <p:spPr>
          <a:xfrm>
            <a:off x="3657600" y="4382869"/>
            <a:ext cx="1371600" cy="13321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30914-56CF-4A76-B02E-9A682FB6E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19" y="35928"/>
            <a:ext cx="3116985" cy="33930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A472AF-AE64-4119-B6EE-1F3F85CEB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2735" r="12375" b="8316"/>
          <a:stretch/>
        </p:blipFill>
        <p:spPr>
          <a:xfrm>
            <a:off x="57296" y="35927"/>
            <a:ext cx="2830250" cy="3393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45A80-784D-4B51-92C6-56F6362A1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68" y="54222"/>
            <a:ext cx="2667000" cy="33930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A89DAF-2062-47F6-808B-D2A7142C3655}"/>
              </a:ext>
            </a:extLst>
          </p:cNvPr>
          <p:cNvSpPr/>
          <p:nvPr/>
        </p:nvSpPr>
        <p:spPr>
          <a:xfrm>
            <a:off x="534456" y="2438400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িকার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90ED2-0554-4A8A-A983-E4FCFC497F84}"/>
              </a:ext>
            </a:extLst>
          </p:cNvPr>
          <p:cNvSpPr/>
          <p:nvPr/>
        </p:nvSpPr>
        <p:spPr>
          <a:xfrm>
            <a:off x="5893533" y="1981200"/>
            <a:ext cx="3174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তদনুসারে আমল করা</a:t>
            </a:r>
            <a:endParaRPr lang="en-US" sz="36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36FFA1-3212-49B5-8063-CAEEC96452D9}"/>
              </a:ext>
            </a:extLst>
          </p:cNvPr>
          <p:cNvSpPr/>
          <p:nvPr/>
        </p:nvSpPr>
        <p:spPr>
          <a:xfrm>
            <a:off x="1981200" y="1258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A1800-527D-4731-BE02-F7A85AF880BF}"/>
              </a:ext>
            </a:extLst>
          </p:cNvPr>
          <p:cNvSpPr txBox="1"/>
          <p:nvPr/>
        </p:nvSpPr>
        <p:spPr>
          <a:xfrm>
            <a:off x="3733800" y="4800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66A0ABEF-DB7C-4365-8EC5-F6C6549B569C}"/>
              </a:ext>
            </a:extLst>
          </p:cNvPr>
          <p:cNvSpPr/>
          <p:nvPr/>
        </p:nvSpPr>
        <p:spPr>
          <a:xfrm rot="18920591">
            <a:off x="2443716" y="2380554"/>
            <a:ext cx="222668" cy="336090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A407D36D-55DA-4822-9FCF-D890CEC9B37E}"/>
              </a:ext>
            </a:extLst>
          </p:cNvPr>
          <p:cNvSpPr/>
          <p:nvPr/>
        </p:nvSpPr>
        <p:spPr>
          <a:xfrm>
            <a:off x="4182363" y="1602281"/>
            <a:ext cx="237238" cy="285163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52B889D2-E96C-4A07-B71D-FC32A079843D}"/>
              </a:ext>
            </a:extLst>
          </p:cNvPr>
          <p:cNvSpPr/>
          <p:nvPr/>
        </p:nvSpPr>
        <p:spPr>
          <a:xfrm rot="2258284">
            <a:off x="5901617" y="2021443"/>
            <a:ext cx="250629" cy="3441774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914E3-F0E4-4B78-A752-9B035F71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7879-2323-4A8D-8449-D946996D21A0}" type="datetime1">
              <a:rPr lang="en-US" smtClean="0">
                <a:solidFill>
                  <a:schemeClr val="tx1"/>
                </a:solidFill>
              </a:rPr>
              <a:t>6/3/2020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85480FF-492E-4686-BA0B-95531242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>
                <a:solidFill>
                  <a:schemeClr val="tx1"/>
                </a:solidFill>
              </a:rPr>
              <a:t>মো আনিসুর রহমান,সহঃশিক্ষক,জামালপুর জিলা স্কুল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69A390-F7E0-4D2E-B532-C5358228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  <p:bldP spid="8" grpId="0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rgbClr val="FFFF00"/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>
            <a:extLst>
              <a:ext uri="{FF2B5EF4-FFF2-40B4-BE49-F238E27FC236}">
                <a16:creationId xmlns:a16="http://schemas.microsoft.com/office/drawing/2014/main" id="{01990BCB-5995-495B-8862-65E5E414E5F9}"/>
              </a:ext>
            </a:extLst>
          </p:cNvPr>
          <p:cNvSpPr/>
          <p:nvPr/>
        </p:nvSpPr>
        <p:spPr>
          <a:xfrm rot="660863">
            <a:off x="4458837" y="1910002"/>
            <a:ext cx="1820481" cy="2286000"/>
          </a:xfrm>
          <a:prstGeom prst="blockArc">
            <a:avLst>
              <a:gd name="adj1" fmla="val 10799996"/>
              <a:gd name="adj2" fmla="val 18135864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7D17DE-DD6D-4C98-9593-A24A3435575A}"/>
              </a:ext>
            </a:extLst>
          </p:cNvPr>
          <p:cNvSpPr/>
          <p:nvPr/>
        </p:nvSpPr>
        <p:spPr>
          <a:xfrm>
            <a:off x="5841412" y="2202793"/>
            <a:ext cx="1342129" cy="798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৭।</a:t>
            </a:r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পুনরুথথানে বিশ্বাস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C2266319-E1E8-48F7-A58A-1F006FC7DD78}"/>
              </a:ext>
            </a:extLst>
          </p:cNvPr>
          <p:cNvSpPr/>
          <p:nvPr/>
        </p:nvSpPr>
        <p:spPr>
          <a:xfrm>
            <a:off x="4394906" y="1547128"/>
            <a:ext cx="942975" cy="2200275"/>
          </a:xfrm>
          <a:prstGeom prst="blockArc">
            <a:avLst>
              <a:gd name="adj1" fmla="val 10800000"/>
              <a:gd name="adj2" fmla="val 15904206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C1276B32-49FA-4E5B-87D3-18FC9A9DA208}"/>
              </a:ext>
            </a:extLst>
          </p:cNvPr>
          <p:cNvSpPr/>
          <p:nvPr/>
        </p:nvSpPr>
        <p:spPr>
          <a:xfrm rot="658354">
            <a:off x="4476449" y="1620656"/>
            <a:ext cx="1820481" cy="2286000"/>
          </a:xfrm>
          <a:prstGeom prst="blockArc">
            <a:avLst>
              <a:gd name="adj1" fmla="val 10799996"/>
              <a:gd name="adj2" fmla="val 15904206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7F6E32D5-9DF8-48C4-869A-F433BD2416FA}"/>
              </a:ext>
            </a:extLst>
          </p:cNvPr>
          <p:cNvSpPr/>
          <p:nvPr/>
        </p:nvSpPr>
        <p:spPr>
          <a:xfrm rot="4310870">
            <a:off x="2573612" y="1475234"/>
            <a:ext cx="1796036" cy="1969388"/>
          </a:xfrm>
          <a:prstGeom prst="blockArc">
            <a:avLst>
              <a:gd name="adj1" fmla="val 13054964"/>
              <a:gd name="adj2" fmla="val 17494609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52466C8-E388-4E39-A4E2-FFD1E6DBEE68}"/>
              </a:ext>
            </a:extLst>
          </p:cNvPr>
          <p:cNvSpPr/>
          <p:nvPr/>
        </p:nvSpPr>
        <p:spPr>
          <a:xfrm rot="4535197">
            <a:off x="2557583" y="1761342"/>
            <a:ext cx="1820481" cy="1969388"/>
          </a:xfrm>
          <a:prstGeom prst="blockArc">
            <a:avLst>
              <a:gd name="adj1" fmla="val 10799996"/>
              <a:gd name="adj2" fmla="val 17494609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FF8828A2-549D-4760-A48B-095D77070D9D}"/>
              </a:ext>
            </a:extLst>
          </p:cNvPr>
          <p:cNvSpPr/>
          <p:nvPr/>
        </p:nvSpPr>
        <p:spPr>
          <a:xfrm rot="4933275">
            <a:off x="2869856" y="1859620"/>
            <a:ext cx="2337731" cy="730485"/>
          </a:xfrm>
          <a:prstGeom prst="blockArc">
            <a:avLst>
              <a:gd name="adj1" fmla="val 11492067"/>
              <a:gd name="adj2" fmla="val 17494609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A826CD45-3FE2-4C96-A8ED-166555264246}"/>
              </a:ext>
            </a:extLst>
          </p:cNvPr>
          <p:cNvSpPr/>
          <p:nvPr/>
        </p:nvSpPr>
        <p:spPr>
          <a:xfrm rot="3835353">
            <a:off x="2740689" y="2217977"/>
            <a:ext cx="1820481" cy="1969388"/>
          </a:xfrm>
          <a:prstGeom prst="blockArc">
            <a:avLst>
              <a:gd name="adj1" fmla="val 9906516"/>
              <a:gd name="adj2" fmla="val 15752965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D5FAB1-A628-4D8F-8437-65D3D20B3B1F}"/>
              </a:ext>
            </a:extLst>
          </p:cNvPr>
          <p:cNvSpPr/>
          <p:nvPr/>
        </p:nvSpPr>
        <p:spPr>
          <a:xfrm>
            <a:off x="3518636" y="662494"/>
            <a:ext cx="1222738" cy="553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১।আল্লাহ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5112B9-CCF5-47FA-9E82-338E256835D3}"/>
              </a:ext>
            </a:extLst>
          </p:cNvPr>
          <p:cNvSpPr/>
          <p:nvPr/>
        </p:nvSpPr>
        <p:spPr>
          <a:xfrm>
            <a:off x="2876815" y="1133203"/>
            <a:ext cx="988289" cy="623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নবী-রাসুল গন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A845B1-3DD5-4378-9721-A8D2A5000AA1}"/>
              </a:ext>
            </a:extLst>
          </p:cNvPr>
          <p:cNvSpPr/>
          <p:nvPr/>
        </p:nvSpPr>
        <p:spPr>
          <a:xfrm>
            <a:off x="2209800" y="1635316"/>
            <a:ext cx="1241173" cy="803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কিতাব সমুহ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2475C9-DAC3-499D-BA92-50E7710E46A2}"/>
              </a:ext>
            </a:extLst>
          </p:cNvPr>
          <p:cNvSpPr/>
          <p:nvPr/>
        </p:nvSpPr>
        <p:spPr>
          <a:xfrm>
            <a:off x="1926447" y="2350212"/>
            <a:ext cx="1409194" cy="708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রেস্তা সমুহ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4F6DE2-13F7-4794-B090-C76E733B43DA}"/>
              </a:ext>
            </a:extLst>
          </p:cNvPr>
          <p:cNvSpPr/>
          <p:nvPr/>
        </p:nvSpPr>
        <p:spPr>
          <a:xfrm>
            <a:off x="4394906" y="1047123"/>
            <a:ext cx="1444471" cy="56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আখেরাত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C82716-70D1-49F9-A631-14C3580C6110}"/>
              </a:ext>
            </a:extLst>
          </p:cNvPr>
          <p:cNvSpPr/>
          <p:nvPr/>
        </p:nvSpPr>
        <p:spPr>
          <a:xfrm>
            <a:off x="5433581" y="1416129"/>
            <a:ext cx="1282066" cy="544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তিকদিরে বিশ্বাস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6FCB7033-E389-4574-9525-19C7E86ED903}"/>
              </a:ext>
            </a:extLst>
          </p:cNvPr>
          <p:cNvSpPr/>
          <p:nvPr/>
        </p:nvSpPr>
        <p:spPr>
          <a:xfrm rot="13230804">
            <a:off x="2933202" y="3278200"/>
            <a:ext cx="3744219" cy="3139751"/>
          </a:xfrm>
          <a:prstGeom prst="lightningBol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8A1CFE-7444-4A47-AB83-5EFCCC48B4E8}"/>
              </a:ext>
            </a:extLst>
          </p:cNvPr>
          <p:cNvSpPr txBox="1"/>
          <p:nvPr/>
        </p:nvSpPr>
        <p:spPr>
          <a:xfrm rot="16200000">
            <a:off x="3295570" y="4768194"/>
            <a:ext cx="298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ইমানের</a:t>
            </a:r>
            <a:r>
              <a:rPr lang="en-US" sz="3200" dirty="0">
                <a:solidFill>
                  <a:srgbClr val="FFFF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মূল</a:t>
            </a:r>
            <a:r>
              <a:rPr lang="en-US" sz="3200" dirty="0">
                <a:solidFill>
                  <a:srgbClr val="FFFF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বিষয়</a:t>
            </a:r>
            <a:r>
              <a:rPr lang="en-US" sz="3200" dirty="0">
                <a:solidFill>
                  <a:srgbClr val="FFFF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৭টি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BE459-5CFE-4B3A-8233-896F98A8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3053-F80C-480B-BD55-36A992DAA75B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AC554-B28D-4B52-8E30-805133F2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C90D170-354E-48F9-8156-5F19A49F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rgbClr val="0070C0"/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9669-469F-47E8-8230-BE007FB0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+mj-lt"/>
              <a:buAutoNum type="arabicPeriod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প্রতি পূর্ণ বিশ্বাস।</a:t>
            </a:r>
          </a:p>
          <a:p>
            <a:pPr algn="ctr">
              <a:buFont typeface="+mj-lt"/>
              <a:buAutoNum type="arabicPeriod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ফেরেস্তা গ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 প্রতি বিশ্বাস।</a:t>
            </a:r>
          </a:p>
          <a:p>
            <a:pPr algn="ctr">
              <a:buFont typeface="+mj-lt"/>
              <a:buAutoNum type="arabicPeriod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প্রতি বিশ্বাস।</a:t>
            </a:r>
          </a:p>
          <a:p>
            <a:pPr algn="ctr">
              <a:buFont typeface="+mj-lt"/>
              <a:buAutoNum type="arabicPeriod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-রাসুলগ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 প্রতি বিশ্বাস।</a:t>
            </a:r>
          </a:p>
          <a:p>
            <a:pPr algn="ctr">
              <a:buFont typeface="+mj-lt"/>
              <a:buAutoNum type="arabicPeriod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প্রতি বিশ্বাস ।</a:t>
            </a:r>
          </a:p>
          <a:p>
            <a:pPr algn="ctr">
              <a:buFont typeface="+mj-lt"/>
              <a:buAutoNum type="arabicPeriod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তাকদিরের প্রতি বিশ্বাস।</a:t>
            </a:r>
          </a:p>
          <a:p>
            <a:pPr algn="ctr">
              <a:buFont typeface="+mj-lt"/>
              <a:buAutoNum type="arabicPeriod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পুনরুত্থানের প্রতি বিশ্বাস।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E7F26-5E23-4EE2-9F3D-68CF94949010}"/>
              </a:ext>
            </a:extLst>
          </p:cNvPr>
          <p:cNvSpPr/>
          <p:nvPr/>
        </p:nvSpPr>
        <p:spPr>
          <a:xfrm>
            <a:off x="2057400" y="762000"/>
            <a:ext cx="5046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 err="1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bn-BD" sz="48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সাতটি ম</a:t>
            </a:r>
            <a:r>
              <a:rPr lang="en-US" sz="48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8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বিষয়</a:t>
            </a:r>
            <a:endParaRPr lang="en-US" sz="480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AF32B-628B-479F-AEAE-667BB342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D7D-62B9-46BD-88FC-4F01C6683793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EFFE6-2EC4-4AD9-A1EF-3798B6A5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F1ED-65B6-464B-8106-E0BDD34C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rgbClr val="C00000"/>
            </a:gs>
            <a:gs pos="23000">
              <a:schemeClr val="accent6">
                <a:lumMod val="89000"/>
              </a:schemeClr>
            </a:gs>
            <a:gs pos="32000">
              <a:schemeClr val="accent6">
                <a:lumMod val="75000"/>
              </a:schemeClr>
            </a:gs>
            <a:gs pos="77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6DFA-1102-4904-88EA-458C2D90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</a:b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ইমান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আনার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শুভ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ণাম</a:t>
            </a:r>
            <a: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br>
              <a:rPr lang="en-US" dirty="0">
                <a:latin typeface="Shonar Bangla" panose="02020603050405020304" pitchFamily="18" charset="0"/>
                <a:cs typeface="Shonar Bangla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A8E23-AE0B-4649-8FBD-4C5B52D93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আল্লাহ তায়ালার নিকট জবাব দিহিতা</a:t>
            </a:r>
            <a:r>
              <a:rPr lang="en-US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ও জাহান্নামের শাস্তির</a:t>
            </a:r>
          </a:p>
          <a:p>
            <a:pPr algn="ctr"/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ভয় না থাকলে মানুষ পৃথিবতে</a:t>
            </a:r>
            <a:r>
              <a:rPr lang="en-US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পাপ-পংকিলতা,অন্যায়-অত্যাচারে </a:t>
            </a:r>
          </a:p>
          <a:p>
            <a:pPr algn="ctr"/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জর্জরিত করে ফেলতো এই দুনিয়ায় পরিবার সমাজ রাস্ট্র বসবাসের</a:t>
            </a:r>
          </a:p>
          <a:p>
            <a:pPr algn="ctr"/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অযোগ্য হ</a:t>
            </a:r>
            <a:r>
              <a:rPr lang="en-US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ে যেত,আর মানুষ মৃত্যুর পর চিরস্থা</a:t>
            </a:r>
            <a:r>
              <a:rPr lang="en-US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ী জাহান্নামি হতো</a:t>
            </a:r>
            <a:endParaRPr lang="en-US" dirty="0">
              <a:ln w="0"/>
              <a:effectLst>
                <a:reflection blurRad="6350" stA="53000" endA="300" endPos="35500" dir="5400000" sy="-90000" algn="bl" rotWithShape="0"/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আর</a:t>
            </a:r>
            <a:endParaRPr lang="en-US" dirty="0">
              <a:ln w="0"/>
              <a:effectLst>
                <a:reflection blurRad="6350" stA="53000" endA="300" endPos="35500" dir="5400000" sy="-90000" algn="bl" rotWithShape="0"/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অন্য দিকে</a:t>
            </a:r>
            <a:r>
              <a:rPr lang="en-US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ভাল ও কল্যান মুলক কাজের মাধ্যমে চিরস্থা</a:t>
            </a:r>
            <a:r>
              <a:rPr lang="en-US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ী অনন্তকালের জান্নাত লাভ করার পথ</a:t>
            </a:r>
          </a:p>
          <a:p>
            <a:pPr algn="ctr"/>
            <a:r>
              <a:rPr lang="bn-BD" dirty="0">
                <a:ln w="0"/>
                <a:effectLst>
                  <a:reflection blurRad="6350" stA="53000" endA="300" endPos="35500" dir="5400000" sy="-90000" algn="bl" rotWithShape="0"/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সুগম হয়।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008F8-BD92-4324-9957-AD8F5433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16F1-2323-4A73-9638-DFE67FB09160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D0A17-AAA8-4295-BB0B-ACFAFFAD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 আনিসুর রহমান,সহঃশিক্ষক,জামালপুর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88D1C-5343-41FE-BD0D-A3899383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725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Arabic Typesetting</vt:lpstr>
      <vt:lpstr>Arial</vt:lpstr>
      <vt:lpstr>Calibri</vt:lpstr>
      <vt:lpstr>NikoshBAN</vt:lpstr>
      <vt:lpstr>Shonar Bangla</vt:lpstr>
      <vt:lpstr>Office Theme</vt:lpstr>
      <vt:lpstr>Packager Shell Object</vt:lpstr>
      <vt:lpstr>PowerPoint Presentation</vt:lpstr>
      <vt:lpstr>পরিচিতি </vt:lpstr>
      <vt:lpstr>এই কালিমা মুখে স্বীকার ও এর অর্থ অন্তরে বিশ্বাস করাকে কি বলে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ইমান আনার শুভ পরিণাম  </vt:lpstr>
      <vt:lpstr>ইমান আনার শুভ পরিণাম</vt:lpstr>
      <vt:lpstr>একক কাজ</vt:lpstr>
      <vt:lpstr>জোড়ায় কাজ</vt:lpstr>
      <vt:lpstr>দলীয় কাজ</vt:lpstr>
      <vt:lpstr>প্রশ্ন গুলির উত্তর দাও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</dc:creator>
  <cp:lastModifiedBy>Windows User</cp:lastModifiedBy>
  <cp:revision>31</cp:revision>
  <dcterms:created xsi:type="dcterms:W3CDTF">2006-08-16T00:00:00Z</dcterms:created>
  <dcterms:modified xsi:type="dcterms:W3CDTF">2020-06-03T13:44:21Z</dcterms:modified>
</cp:coreProperties>
</file>