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56" r:id="rId2"/>
    <p:sldId id="261" r:id="rId3"/>
    <p:sldId id="257" r:id="rId4"/>
    <p:sldId id="258" r:id="rId5"/>
    <p:sldId id="259" r:id="rId6"/>
    <p:sldId id="260" r:id="rId7"/>
    <p:sldId id="262" r:id="rId8"/>
    <p:sldId id="263" r:id="rId9"/>
    <p:sldId id="265" r:id="rId10"/>
    <p:sldId id="266" r:id="rId11"/>
    <p:sldId id="278" r:id="rId12"/>
    <p:sldId id="279" r:id="rId13"/>
    <p:sldId id="280" r:id="rId14"/>
    <p:sldId id="281" r:id="rId15"/>
    <p:sldId id="283" r:id="rId16"/>
    <p:sldId id="282" r:id="rId17"/>
    <p:sldId id="269" r:id="rId18"/>
    <p:sldId id="270" r:id="rId19"/>
    <p:sldId id="272" r:id="rId20"/>
    <p:sldId id="273" r:id="rId2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804" autoAdjust="0"/>
    <p:restoredTop sz="87424" autoAdjust="0"/>
  </p:normalViewPr>
  <p:slideViewPr>
    <p:cSldViewPr>
      <p:cViewPr varScale="1">
        <p:scale>
          <a:sx n="64" d="100"/>
          <a:sy n="64" d="100"/>
        </p:scale>
        <p:origin x="-1350"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2504BD6-65F5-4D17-B9A9-12153E749437}" type="datetimeFigureOut">
              <a:rPr lang="en-US" smtClean="0"/>
              <a:pPr/>
              <a:t>6/4/2020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7C79820-7F32-488A-8569-1E1BE28CC38D}" type="slidenum">
              <a:rPr lang="en-US" smtClean="0"/>
              <a:pPr/>
              <a:t>‹#›</a:t>
            </a:fld>
            <a:endParaRPr lang="en-US"/>
          </a:p>
        </p:txBody>
      </p:sp>
    </p:spTree>
    <p:extLst>
      <p:ext uri="{BB962C8B-B14F-4D97-AF65-F5344CB8AC3E}">
        <p14:creationId xmlns:p14="http://schemas.microsoft.com/office/powerpoint/2010/main" val="3147595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Teacher will</a:t>
            </a:r>
            <a:r>
              <a:rPr lang="en-US" baseline="0" dirty="0" smtClean="0"/>
              <a:t> show the slide for eliciting lesson declaration.</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3</a:t>
            </a:fld>
            <a:endParaRPr lang="en-US"/>
          </a:p>
        </p:txBody>
      </p:sp>
    </p:spTree>
    <p:extLst>
      <p:ext uri="{BB962C8B-B14F-4D97-AF65-F5344CB8AC3E}">
        <p14:creationId xmlns:p14="http://schemas.microsoft.com/office/powerpoint/2010/main" val="365041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Teacher will</a:t>
            </a:r>
            <a:r>
              <a:rPr lang="en-US" baseline="0" dirty="0" smtClean="0"/>
              <a:t> show the slide for eliciting lesson declaration.</a:t>
            </a:r>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4</a:t>
            </a:fld>
            <a:endParaRPr lang="en-US"/>
          </a:p>
        </p:txBody>
      </p:sp>
    </p:spTree>
    <p:extLst>
      <p:ext uri="{BB962C8B-B14F-4D97-AF65-F5344CB8AC3E}">
        <p14:creationId xmlns:p14="http://schemas.microsoft.com/office/powerpoint/2010/main" val="13829748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5</a:t>
            </a:fld>
            <a:endParaRPr lang="en-US"/>
          </a:p>
        </p:txBody>
      </p:sp>
    </p:spTree>
    <p:extLst>
      <p:ext uri="{BB962C8B-B14F-4D97-AF65-F5344CB8AC3E}">
        <p14:creationId xmlns:p14="http://schemas.microsoft.com/office/powerpoint/2010/main" val="23235101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With reading</a:t>
            </a:r>
            <a:r>
              <a:rPr lang="en-US" baseline="0" dirty="0" smtClean="0"/>
              <a:t> teacher can discuss the topics.</a:t>
            </a:r>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7</a:t>
            </a:fld>
            <a:endParaRPr lang="en-US"/>
          </a:p>
        </p:txBody>
      </p:sp>
    </p:spTree>
    <p:extLst>
      <p:ext uri="{BB962C8B-B14F-4D97-AF65-F5344CB8AC3E}">
        <p14:creationId xmlns:p14="http://schemas.microsoft.com/office/powerpoint/2010/main" val="11648024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First, the word will be shown, SS will</a:t>
            </a:r>
            <a:r>
              <a:rPr lang="en-US" baseline="0" dirty="0" smtClean="0"/>
              <a:t> be asked to pronounce the word. If it needed teacher will help. Then the picture will be shown and asked to guess the meaning. After that the meaning will be shown. Then they will be asked to make sentence. Teacher will show the students for the feedback. Slide 12,13,14,15 and 16. </a:t>
            </a:r>
            <a:endParaRPr lang="en-US" dirty="0" smtClean="0"/>
          </a:p>
          <a:p>
            <a:endParaRPr lang="en-US" dirty="0" smtClean="0"/>
          </a:p>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10</a:t>
            </a:fld>
            <a:endParaRPr lang="en-US"/>
          </a:p>
        </p:txBody>
      </p:sp>
    </p:spTree>
    <p:extLst>
      <p:ext uri="{BB962C8B-B14F-4D97-AF65-F5344CB8AC3E}">
        <p14:creationId xmlns:p14="http://schemas.microsoft.com/office/powerpoint/2010/main" val="16249033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15</a:t>
            </a:fld>
            <a:endParaRPr lang="en-US"/>
          </a:p>
        </p:txBody>
      </p:sp>
    </p:spTree>
    <p:extLst>
      <p:ext uri="{BB962C8B-B14F-4D97-AF65-F5344CB8AC3E}">
        <p14:creationId xmlns:p14="http://schemas.microsoft.com/office/powerpoint/2010/main" val="34772393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7C79820-7F32-488A-8569-1E1BE28CC38D}" type="slidenum">
              <a:rPr lang="en-US" smtClean="0"/>
              <a:pPr/>
              <a:t>16</a:t>
            </a:fld>
            <a:endParaRPr lang="en-US"/>
          </a:p>
        </p:txBody>
      </p:sp>
    </p:spTree>
    <p:extLst>
      <p:ext uri="{BB962C8B-B14F-4D97-AF65-F5344CB8AC3E}">
        <p14:creationId xmlns:p14="http://schemas.microsoft.com/office/powerpoint/2010/main" val="3749545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ight Triangle 9"/>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Title 8"/>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17" name="Subtitle 16"/>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grpSp>
        <p:nvGrpSpPr>
          <p:cNvPr id="2" name="Group 1"/>
          <p:cNvGrpSpPr/>
          <p:nvPr/>
        </p:nvGrpSpPr>
        <p:grpSpPr>
          <a:xfrm>
            <a:off x="-3765" y="4953000"/>
            <a:ext cx="9147765" cy="1912088"/>
            <a:chOff x="-3765" y="4832896"/>
            <a:chExt cx="9147765" cy="2032192"/>
          </a:xfrm>
        </p:grpSpPr>
        <p:sp>
          <p:nvSpPr>
            <p:cNvPr id="7" name="Free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Free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Free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Straight Connector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Date Placeholder 29"/>
          <p:cNvSpPr>
            <a:spLocks noGrp="1"/>
          </p:cNvSpPr>
          <p:nvPr>
            <p:ph type="dt" sz="half" idx="10"/>
          </p:nvPr>
        </p:nvSpPr>
        <p:spPr/>
        <p:txBody>
          <a:bodyPr/>
          <a:lstStyle>
            <a:lvl1pPr>
              <a:defRPr>
                <a:solidFill>
                  <a:srgbClr val="FFFFFF"/>
                </a:solidFill>
              </a:defRPr>
            </a:lvl1pPr>
            <a:extLst/>
          </a:lstStyle>
          <a:p>
            <a:fld id="{3BFE42DB-A983-4231-A4CB-FB9F54CB7170}" type="datetime2">
              <a:rPr lang="en-US" smtClean="0"/>
              <a:t>Thursday, June 04, 2020</a:t>
            </a:fld>
            <a:endParaRPr lang="en-US"/>
          </a:p>
        </p:txBody>
      </p:sp>
      <p:sp>
        <p:nvSpPr>
          <p:cNvPr id="19" name="Footer Placeholder 18"/>
          <p:cNvSpPr>
            <a:spLocks noGrp="1"/>
          </p:cNvSpPr>
          <p:nvPr>
            <p:ph type="ftr" sz="quarter" idx="11"/>
          </p:nvPr>
        </p:nvSpPr>
        <p:spPr/>
        <p:txBody>
          <a:bodyPr/>
          <a:lstStyle>
            <a:lvl1pPr>
              <a:defRPr>
                <a:solidFill>
                  <a:schemeClr val="accent1">
                    <a:tint val="20000"/>
                  </a:schemeClr>
                </a:solidFill>
              </a:defRPr>
            </a:lvl1pPr>
            <a:extLst/>
          </a:lstStyle>
          <a:p>
            <a:r>
              <a:rPr lang="en-US" smtClean="0"/>
              <a:t>monsur</a:t>
            </a:r>
            <a:endParaRPr lang="en-US"/>
          </a:p>
        </p:txBody>
      </p:sp>
      <p:sp>
        <p:nvSpPr>
          <p:cNvPr id="27" name="Slide Number Placeholder 26"/>
          <p:cNvSpPr>
            <a:spLocks noGrp="1"/>
          </p:cNvSpPr>
          <p:nvPr>
            <p:ph type="sldNum" sz="quarter" idx="12"/>
          </p:nvPr>
        </p:nvSpPr>
        <p:spPr/>
        <p:txBody>
          <a:bodyPr/>
          <a:lstStyle>
            <a:lvl1pPr>
              <a:defRPr>
                <a:solidFill>
                  <a:srgbClr val="FFFFFF"/>
                </a:solidFill>
              </a:defRPr>
            </a:lvl1pPr>
            <a:extLst/>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1481329"/>
            <a:ext cx="8229600" cy="438607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A832C2D4-21A4-45A0-BEC6-1C7BAE39A143}" type="datetime2">
              <a:rPr lang="en-US" smtClean="0"/>
              <a:t>Thursday, June 04, 2020</a:t>
            </a:fld>
            <a:endParaRPr lang="en-US"/>
          </a:p>
        </p:txBody>
      </p:sp>
      <p:sp>
        <p:nvSpPr>
          <p:cNvPr id="5" name="Footer Placeholder 4"/>
          <p:cNvSpPr>
            <a:spLocks noGrp="1"/>
          </p:cNvSpPr>
          <p:nvPr>
            <p:ph type="ftr" sz="quarter" idx="11"/>
          </p:nvPr>
        </p:nvSpPr>
        <p:spPr/>
        <p:txBody>
          <a:bodyPr/>
          <a:lstStyle>
            <a:extLst/>
          </a:lstStyle>
          <a:p>
            <a:r>
              <a:rPr lang="en-US" smtClean="0"/>
              <a:t>monsur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44013" y="274640"/>
            <a:ext cx="1777470" cy="5592761"/>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41"/>
            <a:ext cx="6324600" cy="5592760"/>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EB81DCCC-0ED8-4599-808F-C03AD8875DEC}" type="datetime2">
              <a:rPr lang="en-US" smtClean="0"/>
              <a:t>Thursday, June 04, 2020</a:t>
            </a:fld>
            <a:endParaRPr lang="en-US"/>
          </a:p>
        </p:txBody>
      </p:sp>
      <p:sp>
        <p:nvSpPr>
          <p:cNvPr id="5" name="Footer Placeholder 4"/>
          <p:cNvSpPr>
            <a:spLocks noGrp="1"/>
          </p:cNvSpPr>
          <p:nvPr>
            <p:ph type="ftr" sz="quarter" idx="11"/>
          </p:nvPr>
        </p:nvSpPr>
        <p:spPr/>
        <p:txBody>
          <a:bodyPr/>
          <a:lstStyle>
            <a:extLst/>
          </a:lstStyle>
          <a:p>
            <a:r>
              <a:rPr lang="en-US" smtClean="0"/>
              <a:t>monsur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90C958BE-022D-42C3-BA33-7FA9E4C2CEA9}" type="datetime2">
              <a:rPr lang="en-US" smtClean="0"/>
              <a:t>Thursday, June 04, 2020</a:t>
            </a:fld>
            <a:endParaRPr lang="en-US"/>
          </a:p>
        </p:txBody>
      </p:sp>
      <p:sp>
        <p:nvSpPr>
          <p:cNvPr id="5" name="Footer Placeholder 4"/>
          <p:cNvSpPr>
            <a:spLocks noGrp="1"/>
          </p:cNvSpPr>
          <p:nvPr>
            <p:ph type="ftr" sz="quarter" idx="11"/>
          </p:nvPr>
        </p:nvSpPr>
        <p:spPr/>
        <p:txBody>
          <a:bodyPr/>
          <a:lstStyle>
            <a:extLst/>
          </a:lstStyle>
          <a:p>
            <a:r>
              <a:rPr lang="en-US" smtClean="0"/>
              <a:t>monsur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Title 6"/>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94D4B5DF-8BC3-4CBA-9BE9-6F6CAA229D5C}" type="datetime2">
              <a:rPr lang="en-US" smtClean="0"/>
              <a:t>Thursday, June 04, 2020</a:t>
            </a:fld>
            <a:endParaRPr lang="en-US"/>
          </a:p>
        </p:txBody>
      </p:sp>
      <p:sp>
        <p:nvSpPr>
          <p:cNvPr id="5" name="Footer Placeholder 4"/>
          <p:cNvSpPr>
            <a:spLocks noGrp="1"/>
          </p:cNvSpPr>
          <p:nvPr>
            <p:ph type="ftr" sz="quarter" idx="11"/>
          </p:nvPr>
        </p:nvSpPr>
        <p:spPr/>
        <p:txBody>
          <a:bodyPr/>
          <a:lstStyle>
            <a:extLst/>
          </a:lstStyle>
          <a:p>
            <a:r>
              <a:rPr lang="en-US" smtClean="0"/>
              <a:t>monsur</a:t>
            </a:r>
            <a:endParaRPr lang="en-US"/>
          </a:p>
        </p:txBody>
      </p:sp>
      <p:sp>
        <p:nvSpPr>
          <p:cNvPr id="6" name="Slide Number Placeholder 5"/>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7" name="Chevron 6"/>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Chevron 7"/>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FA558B4C-F7DC-4E19-BC47-13E043E64586}" type="datetime2">
              <a:rPr lang="en-US" smtClean="0"/>
              <a:t>Thursday, June 04, 2020</a:t>
            </a:fld>
            <a:endParaRPr lang="en-US"/>
          </a:p>
        </p:txBody>
      </p:sp>
      <p:sp>
        <p:nvSpPr>
          <p:cNvPr id="6" name="Footer Placeholder 5"/>
          <p:cNvSpPr>
            <a:spLocks noGrp="1"/>
          </p:cNvSpPr>
          <p:nvPr>
            <p:ph type="ftr" sz="quarter" idx="11"/>
          </p:nvPr>
        </p:nvSpPr>
        <p:spPr/>
        <p:txBody>
          <a:bodyPr/>
          <a:lstStyle>
            <a:extLst/>
          </a:lstStyle>
          <a:p>
            <a:r>
              <a:rPr lang="en-US" smtClean="0"/>
              <a:t>monsur</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8" name="Title 7"/>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DA115CE0-1771-469C-8611-77891C4268EE}" type="datetime2">
              <a:rPr lang="en-US" smtClean="0"/>
              <a:t>Thursday, June 04, 2020</a:t>
            </a:fld>
            <a:endParaRPr lang="en-US"/>
          </a:p>
        </p:txBody>
      </p:sp>
      <p:sp>
        <p:nvSpPr>
          <p:cNvPr id="8" name="Footer Placeholder 7"/>
          <p:cNvSpPr>
            <a:spLocks noGrp="1"/>
          </p:cNvSpPr>
          <p:nvPr>
            <p:ph type="ftr" sz="quarter" idx="11"/>
          </p:nvPr>
        </p:nvSpPr>
        <p:spPr/>
        <p:txBody>
          <a:bodyPr/>
          <a:lstStyle>
            <a:extLst/>
          </a:lstStyle>
          <a:p>
            <a:r>
              <a:rPr lang="en-US" smtClean="0"/>
              <a:t>monsur</a:t>
            </a:r>
            <a:endParaRPr lang="en-US"/>
          </a:p>
        </p:txBody>
      </p:sp>
      <p:sp>
        <p:nvSpPr>
          <p:cNvPr id="9" name="Slide Number Placeholder 8"/>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extLst/>
          </a:lstStyle>
          <a:p>
            <a:fld id="{51119B0A-AA5C-4E45-A88B-584DF2F76498}" type="datetime2">
              <a:rPr lang="en-US" smtClean="0"/>
              <a:t>Thursday, June 04, 2020</a:t>
            </a:fld>
            <a:endParaRPr lang="en-US"/>
          </a:p>
        </p:txBody>
      </p:sp>
      <p:sp>
        <p:nvSpPr>
          <p:cNvPr id="4" name="Footer Placeholder 3"/>
          <p:cNvSpPr>
            <a:spLocks noGrp="1"/>
          </p:cNvSpPr>
          <p:nvPr>
            <p:ph type="ftr" sz="quarter" idx="11"/>
          </p:nvPr>
        </p:nvSpPr>
        <p:spPr/>
        <p:txBody>
          <a:bodyPr/>
          <a:lstStyle>
            <a:extLst/>
          </a:lstStyle>
          <a:p>
            <a:r>
              <a:rPr lang="en-US" smtClean="0"/>
              <a:t>monsur</a:t>
            </a:r>
            <a:endParaRPr lang="en-US"/>
          </a:p>
        </p:txBody>
      </p:sp>
      <p:sp>
        <p:nvSpPr>
          <p:cNvPr id="5" name="Slide Number Placeholder 4"/>
          <p:cNvSpPr>
            <a:spLocks noGrp="1"/>
          </p:cNvSpPr>
          <p:nvPr>
            <p:ph type="sldNum" sz="quarter" idx="12"/>
          </p:nvPr>
        </p:nvSpPr>
        <p:spPr/>
        <p:txBody>
          <a:bodyPr/>
          <a:lstStyle>
            <a:extLst/>
          </a:lstStyle>
          <a:p>
            <a:fld id="{B6F15528-21DE-4FAA-801E-634DDDAF4B2B}" type="slidenum">
              <a:rPr lang="en-US" smtClean="0"/>
              <a:pPr/>
              <a:t>‹#›</a:t>
            </a:fld>
            <a:endParaRPr lang="en-US"/>
          </a:p>
        </p:txBody>
      </p:sp>
      <p:sp>
        <p:nvSpPr>
          <p:cNvPr id="6" name="Title 5"/>
          <p:cNvSpPr>
            <a:spLocks noGrp="1"/>
          </p:cNvSpPr>
          <p:nvPr>
            <p:ph type="title"/>
          </p:nvPr>
        </p:nvSpPr>
        <p:spPr/>
        <p:txBody>
          <a:bodyPr rtlCol="0"/>
          <a:lstStyle>
            <a:extLst/>
          </a:lstStyle>
          <a:p>
            <a:r>
              <a:rPr kumimoji="0" lang="en-US" smtClean="0"/>
              <a:t>Click to edit Master title style</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extLst/>
          </a:lstStyle>
          <a:p>
            <a:fld id="{F8672AE3-DFFD-4750-A7AE-A1ADE7F31D2A}" type="datetime2">
              <a:rPr lang="en-US" smtClean="0"/>
              <a:t>Thursday, June 04, 2020</a:t>
            </a:fld>
            <a:endParaRPr lang="en-US"/>
          </a:p>
        </p:txBody>
      </p:sp>
      <p:sp>
        <p:nvSpPr>
          <p:cNvPr id="3" name="Footer Placeholder 2"/>
          <p:cNvSpPr>
            <a:spLocks noGrp="1"/>
          </p:cNvSpPr>
          <p:nvPr>
            <p:ph type="ftr" sz="quarter" idx="11"/>
          </p:nvPr>
        </p:nvSpPr>
        <p:spPr/>
        <p:txBody>
          <a:bodyPr/>
          <a:lstStyle>
            <a:extLst/>
          </a:lstStyle>
          <a:p>
            <a:r>
              <a:rPr lang="en-US" smtClean="0"/>
              <a:t>monsur</a:t>
            </a:r>
            <a:endParaRPr lang="en-US"/>
          </a:p>
        </p:txBody>
      </p:sp>
      <p:sp>
        <p:nvSpPr>
          <p:cNvPr id="4" name="Slide Number Placeholder 3"/>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a:xfrm>
            <a:off x="6727032" y="6407944"/>
            <a:ext cx="1920240" cy="365760"/>
          </a:xfrm>
        </p:spPr>
        <p:txBody>
          <a:bodyPr/>
          <a:lstStyle>
            <a:extLst/>
          </a:lstStyle>
          <a:p>
            <a:fld id="{D5061ACE-C595-40B3-B5E0-948417E53A6F}" type="datetime2">
              <a:rPr lang="en-US" smtClean="0"/>
              <a:t>Thursday, June 04, 2020</a:t>
            </a:fld>
            <a:endParaRPr lang="en-US"/>
          </a:p>
        </p:txBody>
      </p:sp>
      <p:sp>
        <p:nvSpPr>
          <p:cNvPr id="6" name="Footer Placeholder 5"/>
          <p:cNvSpPr>
            <a:spLocks noGrp="1"/>
          </p:cNvSpPr>
          <p:nvPr>
            <p:ph type="ftr" sz="quarter" idx="11"/>
          </p:nvPr>
        </p:nvSpPr>
        <p:spPr/>
        <p:txBody>
          <a:bodyPr/>
          <a:lstStyle>
            <a:extLst/>
          </a:lstStyle>
          <a:p>
            <a:r>
              <a:rPr lang="en-US" smtClean="0"/>
              <a:t>monsur</a:t>
            </a:r>
            <a:endParaRPr lang="en-US"/>
          </a:p>
        </p:txBody>
      </p:sp>
      <p:sp>
        <p:nvSpPr>
          <p:cNvPr id="7" name="Slide Number Placeholder 6"/>
          <p:cNvSpPr>
            <a:spLocks noGrp="1"/>
          </p:cNvSpPr>
          <p:nvPr>
            <p:ph type="sldNum" sz="quarter" idx="12"/>
          </p:nvPr>
        </p:nvSpPr>
        <p:spPr/>
        <p:txBody>
          <a:bodyPr/>
          <a:lstStyle>
            <a:extLst/>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
        <p:nvSpPr>
          <p:cNvPr id="3" name="Picture Placeholder 2"/>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en-US" smtClean="0"/>
              <a:t>Click icon to add picture</a:t>
            </a:r>
            <a:endParaRPr kumimoji="0" lang="en-US" dirty="0"/>
          </a:p>
        </p:txBody>
      </p:sp>
      <p:sp>
        <p:nvSpPr>
          <p:cNvPr id="5" name="Date Placeholder 4"/>
          <p:cNvSpPr>
            <a:spLocks noGrp="1"/>
          </p:cNvSpPr>
          <p:nvPr>
            <p:ph type="dt" sz="half" idx="10"/>
          </p:nvPr>
        </p:nvSpPr>
        <p:spPr/>
        <p:txBody>
          <a:bodyPr/>
          <a:lstStyle>
            <a:lvl1pPr>
              <a:defRPr>
                <a:solidFill>
                  <a:schemeClr val="tx1"/>
                </a:solidFill>
              </a:defRPr>
            </a:lvl1pPr>
            <a:extLst/>
          </a:lstStyle>
          <a:p>
            <a:fld id="{73AB528A-E277-46A4-9DE3-DEC6CD765016}" type="datetime2">
              <a:rPr lang="en-US" smtClean="0"/>
              <a:t>Thursday, June 04, 2020</a:t>
            </a:fld>
            <a:endParaRPr lang="en-US"/>
          </a:p>
        </p:txBody>
      </p:sp>
      <p:sp>
        <p:nvSpPr>
          <p:cNvPr id="6" name="Footer Placeholder 5"/>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en-US" smtClean="0"/>
              <a:t>monsur</a:t>
            </a:r>
            <a:endParaRPr lang="en-US"/>
          </a:p>
        </p:txBody>
      </p:sp>
      <p:sp>
        <p:nvSpPr>
          <p:cNvPr id="7" name="Slide Number Placeholder 6"/>
          <p:cNvSpPr>
            <a:spLocks noGrp="1"/>
          </p:cNvSpPr>
          <p:nvPr>
            <p:ph type="sldNum" sz="quarter" idx="12"/>
          </p:nvPr>
        </p:nvSpPr>
        <p:spPr/>
        <p:txBody>
          <a:bodyPr/>
          <a:lstStyle>
            <a:lvl1pPr>
              <a:defRPr>
                <a:solidFill>
                  <a:schemeClr val="tx1"/>
                </a:solidFill>
              </a:defRPr>
            </a:lvl1pPr>
            <a:extLst/>
          </a:lstStyle>
          <a:p>
            <a:fld id="{B6F15528-21DE-4FAA-801E-634DDDAF4B2B}" type="slidenum">
              <a:rPr lang="en-US" smtClean="0"/>
              <a:pPr/>
              <a:t>‹#›</a:t>
            </a:fld>
            <a:endParaRPr lang="en-US"/>
          </a:p>
        </p:txBody>
      </p:sp>
      <p:sp>
        <p:nvSpPr>
          <p:cNvPr id="2" name="Title 1"/>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en-US" smtClean="0"/>
              <a:t>Click to edit Master title style</a:t>
            </a:r>
            <a:endParaRPr kumimoji="0" lang="en-US"/>
          </a:p>
        </p:txBody>
      </p:sp>
      <p:sp>
        <p:nvSpPr>
          <p:cNvPr id="8" name="Freeform 7"/>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Freeform 8"/>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Right Triangle 9"/>
          <p:cNvSpPr>
            <a:spLocks/>
          </p:cNvSpPr>
          <p:nvPr/>
        </p:nvSpPr>
        <p:spPr bwMode="auto">
          <a:xfrm>
            <a:off x="-6042" y="5791253"/>
            <a:ext cx="3402314" cy="1080868"/>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Straight Connector 10"/>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Chevron 11"/>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Chevron 12"/>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99273" y="5944936"/>
            <a:ext cx="4940624" cy="921076"/>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Freeform 11"/>
          <p:cNvSpPr>
            <a:spLocks/>
          </p:cNvSpPr>
          <p:nvPr/>
        </p:nvSpPr>
        <p:spPr bwMode="auto">
          <a:xfrm>
            <a:off x="485717" y="5939011"/>
            <a:ext cx="3690451" cy="93345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Right Triangle 13"/>
          <p:cNvSpPr>
            <a:spLocks/>
          </p:cNvSpPr>
          <p:nvPr/>
        </p:nvSpPr>
        <p:spPr bwMode="auto">
          <a:xfrm>
            <a:off x="-6042" y="5791253"/>
            <a:ext cx="3402314" cy="1080868"/>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Straight Connector 14"/>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Title Placeholder 8"/>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83A1A376-3420-4AD9-94F0-D2C95720BBD2}" type="datetime2">
              <a:rPr lang="en-US" smtClean="0"/>
              <a:t>Thursday, June 04, 2020</a:t>
            </a:fld>
            <a:endParaRPr lang="en-US"/>
          </a:p>
        </p:txBody>
      </p:sp>
      <p:sp>
        <p:nvSpPr>
          <p:cNvPr id="22" name="Footer Placeholder 21"/>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en-US" smtClean="0"/>
              <a:t>monsur</a:t>
            </a:r>
            <a:endParaRPr lang="en-US"/>
          </a:p>
        </p:txBody>
      </p:sp>
      <p:sp>
        <p:nvSpPr>
          <p:cNvPr id="18" name="Slide Number Placeholder 17"/>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15.gif"/><Relationship Id="rId5" Type="http://schemas.openxmlformats.org/officeDocument/2006/relationships/image" Target="../media/image14.jpeg"/><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8.jpg"/></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1"/>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3918" y="304800"/>
            <a:ext cx="8837682" cy="6248400"/>
          </a:xfrm>
          <a:prstGeom prst="rect">
            <a:avLst/>
          </a:prstGeom>
        </p:spPr>
      </p:pic>
    </p:spTree>
    <p:extLst>
      <p:ext uri="{BB962C8B-B14F-4D97-AF65-F5344CB8AC3E}">
        <p14:creationId xmlns:p14="http://schemas.microsoft.com/office/powerpoint/2010/main" val="79205861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6" name="Picture 15" descr="boy.jpg"/>
          <p:cNvPicPr>
            <a:picLocks noChangeAspect="1"/>
          </p:cNvPicPr>
          <p:nvPr/>
        </p:nvPicPr>
        <p:blipFill>
          <a:blip r:embed="rId3"/>
          <a:stretch>
            <a:fillRect/>
          </a:stretch>
        </p:blipFill>
        <p:spPr>
          <a:xfrm>
            <a:off x="4191000" y="907276"/>
            <a:ext cx="3414252" cy="3326707"/>
          </a:xfrm>
          <a:prstGeom prst="rect">
            <a:avLst/>
          </a:prstGeom>
        </p:spPr>
      </p:pic>
      <p:sp>
        <p:nvSpPr>
          <p:cNvPr id="22" name="TextBox 21"/>
          <p:cNvSpPr txBox="1"/>
          <p:nvPr/>
        </p:nvSpPr>
        <p:spPr>
          <a:xfrm>
            <a:off x="2971800" y="5410200"/>
            <a:ext cx="51816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In good physical shape</a:t>
            </a:r>
            <a:endParaRPr lang="en-US" sz="2800" b="1" dirty="0">
              <a:latin typeface="+mj-lt"/>
              <a:cs typeface="Calibri" pitchFamily="34" charset="0"/>
            </a:endParaRPr>
          </a:p>
        </p:txBody>
      </p:sp>
      <p:sp>
        <p:nvSpPr>
          <p:cNvPr id="23" name="TextBox 22"/>
          <p:cNvSpPr txBox="1"/>
          <p:nvPr/>
        </p:nvSpPr>
        <p:spPr>
          <a:xfrm>
            <a:off x="1714500" y="4495800"/>
            <a:ext cx="5715000" cy="523220"/>
          </a:xfrm>
          <a:prstGeom prst="rect">
            <a:avLst/>
          </a:prstGeom>
          <a:solidFill>
            <a:schemeClr val="accent5">
              <a:lumMod val="40000"/>
              <a:lumOff val="60000"/>
            </a:schemeClr>
          </a:solidFill>
          <a:ln w="3175">
            <a:solidFill>
              <a:schemeClr val="tx1"/>
            </a:solidFill>
          </a:ln>
        </p:spPr>
        <p:txBody>
          <a:bodyPr wrap="square" rtlCol="0">
            <a:spAutoFit/>
          </a:bodyPr>
          <a:lstStyle/>
          <a:p>
            <a:pPr algn="ctr"/>
            <a:r>
              <a:rPr lang="en-US" sz="2800" b="1" dirty="0" err="1" smtClean="0"/>
              <a:t>Sagor</a:t>
            </a:r>
            <a:r>
              <a:rPr lang="en-US" sz="2800" b="1" dirty="0" smtClean="0"/>
              <a:t> is a healthy boy.</a:t>
            </a:r>
            <a:endParaRPr lang="en-US" sz="28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ounded Rectangle 11"/>
          <p:cNvSpPr/>
          <p:nvPr/>
        </p:nvSpPr>
        <p:spPr>
          <a:xfrm>
            <a:off x="1147916" y="5334000"/>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2" name="Rectangle 1"/>
          <p:cNvSpPr/>
          <p:nvPr/>
        </p:nvSpPr>
        <p:spPr>
          <a:xfrm>
            <a:off x="1321874" y="2209800"/>
            <a:ext cx="1497526" cy="523220"/>
          </a:xfrm>
          <a:prstGeom prst="rect">
            <a:avLst/>
          </a:prstGeom>
        </p:spPr>
        <p:txBody>
          <a:bodyPr wrap="none">
            <a:spAutoFit/>
          </a:bodyPr>
          <a:lstStyle/>
          <a:p>
            <a:pPr lvl="0" algn="ctr"/>
            <a:r>
              <a:rPr lang="en-US" sz="2800" b="1" dirty="0">
                <a:solidFill>
                  <a:srgbClr val="002060"/>
                </a:solidFill>
              </a:rPr>
              <a:t>Healthy</a:t>
            </a: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circle(in)">
                                      <p:cBhvr>
                                        <p:cTn id="7" dur="20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500" fill="hold"/>
                                        <p:tgtEl>
                                          <p:spTgt spid="12"/>
                                        </p:tgtEl>
                                        <p:attrNameLst>
                                          <p:attrName>ppt_w</p:attrName>
                                        </p:attrNameLst>
                                      </p:cBhvr>
                                      <p:tavLst>
                                        <p:tav tm="0">
                                          <p:val>
                                            <p:fltVal val="0"/>
                                          </p:val>
                                        </p:tav>
                                        <p:tav tm="100000">
                                          <p:val>
                                            <p:strVal val="#ppt_w"/>
                                          </p:val>
                                        </p:tav>
                                      </p:tavLst>
                                    </p:anim>
                                    <p:anim calcmode="lin" valueType="num">
                                      <p:cBhvr>
                                        <p:cTn id="18" dur="500" fill="hold"/>
                                        <p:tgtEl>
                                          <p:spTgt spid="12"/>
                                        </p:tgtEl>
                                        <p:attrNameLst>
                                          <p:attrName>ppt_h</p:attrName>
                                        </p:attrNameLst>
                                      </p:cBhvr>
                                      <p:tavLst>
                                        <p:tav tm="0">
                                          <p:val>
                                            <p:fltVal val="0"/>
                                          </p:val>
                                        </p:tav>
                                        <p:tav tm="100000">
                                          <p:val>
                                            <p:strVal val="#ppt_h"/>
                                          </p:val>
                                        </p:tav>
                                      </p:tavLst>
                                    </p:anim>
                                    <p:animEffect transition="in" filter="fade">
                                      <p:cBhvr>
                                        <p:cTn id="19"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2"/>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nextCondLst>
                <p:cond evt="onClick" delay="0">
                  <p:tgtEl>
                    <p:spTgt spid="12"/>
                  </p:tgtEl>
                </p:cond>
              </p:nextCondLst>
            </p:seq>
          </p:childTnLst>
        </p:cTn>
      </p:par>
    </p:tnLst>
    <p:bldLst>
      <p:bldP spid="22" grpId="0" animBg="1"/>
      <p:bldP spid="23" grpId="0" animBg="1"/>
      <p:bldP spid="12"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628900" y="5334000"/>
            <a:ext cx="5486400" cy="523220"/>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Jolly/ happy/ joyful condition.</a:t>
            </a:r>
            <a:endParaRPr lang="en-US" sz="2800" b="1" dirty="0">
              <a:latin typeface="+mj-lt"/>
              <a:cs typeface="Calibri" pitchFamily="34" charset="0"/>
            </a:endParaRPr>
          </a:p>
        </p:txBody>
      </p:sp>
      <p:sp>
        <p:nvSpPr>
          <p:cNvPr id="23" name="TextBox 22"/>
          <p:cNvSpPr txBox="1"/>
          <p:nvPr/>
        </p:nvSpPr>
        <p:spPr>
          <a:xfrm>
            <a:off x="1028700" y="43434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err="1" smtClean="0"/>
              <a:t>Minu</a:t>
            </a:r>
            <a:r>
              <a:rPr lang="en-US" sz="2800" b="1" dirty="0" smtClean="0"/>
              <a:t> is very cheerful today.</a:t>
            </a:r>
            <a:endParaRPr lang="en-US" sz="2800" b="1" dirty="0"/>
          </a:p>
        </p:txBody>
      </p: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886200" y="762000"/>
            <a:ext cx="3312325" cy="3142462"/>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876300" y="5181600"/>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2" name="Rectangle 1"/>
          <p:cNvSpPr/>
          <p:nvPr/>
        </p:nvSpPr>
        <p:spPr>
          <a:xfrm>
            <a:off x="661465" y="2286000"/>
            <a:ext cx="1662635" cy="523220"/>
          </a:xfrm>
          <a:prstGeom prst="rect">
            <a:avLst/>
          </a:prstGeom>
        </p:spPr>
        <p:txBody>
          <a:bodyPr wrap="none">
            <a:spAutoFit/>
          </a:bodyPr>
          <a:lstStyle/>
          <a:p>
            <a:pPr lvl="0" algn="ctr"/>
            <a:r>
              <a:rPr lang="en-US" sz="2800" b="1" dirty="0">
                <a:solidFill>
                  <a:srgbClr val="002060"/>
                </a:solidFill>
              </a:rPr>
              <a:t>Cheerful</a:t>
            </a: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heel(1)">
                                      <p:cBhvr>
                                        <p:cTn id="7" dur="20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 fill="hold"/>
                                        <p:tgtEl>
                                          <p:spTgt spid="13"/>
                                        </p:tgtEl>
                                        <p:attrNameLst>
                                          <p:attrName>ppt_w</p:attrName>
                                        </p:attrNameLst>
                                      </p:cBhvr>
                                      <p:tavLst>
                                        <p:tav tm="0">
                                          <p:val>
                                            <p:fltVal val="0"/>
                                          </p:val>
                                        </p:tav>
                                        <p:tav tm="100000">
                                          <p:val>
                                            <p:strVal val="#ppt_w"/>
                                          </p:val>
                                        </p:tav>
                                      </p:tavLst>
                                    </p:anim>
                                    <p:anim calcmode="lin" valueType="num">
                                      <p:cBhvr>
                                        <p:cTn id="18" dur="500" fill="hold"/>
                                        <p:tgtEl>
                                          <p:spTgt spid="13"/>
                                        </p:tgtEl>
                                        <p:attrNameLst>
                                          <p:attrName>ppt_h</p:attrName>
                                        </p:attrNameLst>
                                      </p:cBhvr>
                                      <p:tavLst>
                                        <p:tav tm="0">
                                          <p:val>
                                            <p:fltVal val="0"/>
                                          </p:val>
                                        </p:tav>
                                        <p:tav tm="100000">
                                          <p:val>
                                            <p:strVal val="#ppt_h"/>
                                          </p:val>
                                        </p:tav>
                                      </p:tavLst>
                                    </p:anim>
                                    <p:animEffect transition="in" filter="fade">
                                      <p:cBhvr>
                                        <p:cTn id="19"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3"/>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nextCondLst>
                <p:cond evt="onClick" delay="0">
                  <p:tgtEl>
                    <p:spTgt spid="13"/>
                  </p:tgtEl>
                </p:cond>
              </p:nextCondLst>
            </p:seq>
          </p:childTnLst>
        </p:cTn>
      </p:par>
    </p:tnLst>
    <p:bldLst>
      <p:bldP spid="22" grpId="0" animBg="1"/>
      <p:bldP spid="23" grpId="0" animBg="1"/>
      <p:bldP spid="13"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690812" y="5257800"/>
            <a:ext cx="5181600" cy="523220"/>
          </a:xfrm>
          <a:prstGeom prst="rect">
            <a:avLst/>
          </a:prstGeom>
          <a:solidFill>
            <a:schemeClr val="accent1">
              <a:lumMod val="40000"/>
              <a:lumOff val="6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Cash / land / house</a:t>
            </a:r>
            <a:endParaRPr lang="en-US" sz="2800" b="1" dirty="0">
              <a:latin typeface="+mj-lt"/>
              <a:cs typeface="Calibri" pitchFamily="34" charset="0"/>
            </a:endParaRPr>
          </a:p>
        </p:txBody>
      </p:sp>
      <p:sp>
        <p:nvSpPr>
          <p:cNvPr id="23" name="TextBox 22"/>
          <p:cNvSpPr txBox="1"/>
          <p:nvPr/>
        </p:nvSpPr>
        <p:spPr>
          <a:xfrm>
            <a:off x="1161914" y="4419600"/>
            <a:ext cx="7086600"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Money, car, house are our wealth.</a:t>
            </a:r>
            <a:endParaRPr lang="en-US" sz="2800" b="1" dirty="0"/>
          </a:p>
        </p:txBody>
      </p:sp>
      <p:grpSp>
        <p:nvGrpSpPr>
          <p:cNvPr id="2" name="Group 1"/>
          <p:cNvGrpSpPr/>
          <p:nvPr/>
        </p:nvGrpSpPr>
        <p:grpSpPr>
          <a:xfrm>
            <a:off x="481012" y="1371600"/>
            <a:ext cx="8053388" cy="2714930"/>
            <a:chOff x="381000" y="3124200"/>
            <a:chExt cx="5791200" cy="2286000"/>
          </a:xfrm>
        </p:grpSpPr>
        <p:pic>
          <p:nvPicPr>
            <p:cNvPr id="8" name="Picture 7" descr="ddll.jpg"/>
            <p:cNvPicPr>
              <a:picLocks noChangeAspect="1"/>
            </p:cNvPicPr>
            <p:nvPr/>
          </p:nvPicPr>
          <p:blipFill>
            <a:blip r:embed="rId2"/>
            <a:stretch>
              <a:fillRect/>
            </a:stretch>
          </p:blipFill>
          <p:spPr>
            <a:xfrm>
              <a:off x="381000" y="3124200"/>
              <a:ext cx="2362200" cy="2286000"/>
            </a:xfrm>
            <a:prstGeom prst="rect">
              <a:avLst/>
            </a:prstGeom>
            <a:ln w="3175">
              <a:solidFill>
                <a:schemeClr val="tx1"/>
              </a:solidFill>
            </a:ln>
          </p:spPr>
        </p:pic>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19400" y="3124200"/>
              <a:ext cx="3352800" cy="2286000"/>
            </a:xfrm>
            <a:prstGeom prst="rect">
              <a:avLst/>
            </a:prstGeom>
          </p:spPr>
        </p:pic>
      </p:gr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812981" y="5316349"/>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3" name="Rectangle 2"/>
          <p:cNvSpPr/>
          <p:nvPr/>
        </p:nvSpPr>
        <p:spPr>
          <a:xfrm>
            <a:off x="3766784" y="609600"/>
            <a:ext cx="1353255" cy="523220"/>
          </a:xfrm>
          <a:prstGeom prst="rect">
            <a:avLst/>
          </a:prstGeom>
        </p:spPr>
        <p:txBody>
          <a:bodyPr wrap="none">
            <a:spAutoFit/>
          </a:bodyPr>
          <a:lstStyle/>
          <a:p>
            <a:pPr lvl="0" algn="ctr"/>
            <a:r>
              <a:rPr lang="en-US" sz="2800" b="1" dirty="0">
                <a:solidFill>
                  <a:srgbClr val="002060"/>
                </a:solidFill>
              </a:rPr>
              <a:t>Wealth</a:t>
            </a: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5"/>
                    </p:tgtEl>
                  </p:cond>
                </p:stCondLst>
                <p:endSync evt="end" delay="0">
                  <p:rtn val="all"/>
                </p:endSync>
                <p:childTnLst>
                  <p:par>
                    <p:cTn id="22" fill="hold">
                      <p:stCondLst>
                        <p:cond delay="0"/>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nextCondLst>
                <p:cond evt="onClick" delay="0">
                  <p:tgtEl>
                    <p:spTgt spid="15"/>
                  </p:tgtEl>
                </p:cond>
              </p:nextCondLst>
            </p:seq>
          </p:childTnLst>
        </p:cTn>
      </p:par>
    </p:tnLst>
    <p:bldLst>
      <p:bldP spid="22" grpId="0" animBg="1"/>
      <p:bldP spid="23"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2769010" y="5181600"/>
            <a:ext cx="5181600" cy="523220"/>
          </a:xfrm>
          <a:prstGeom prst="rect">
            <a:avLst/>
          </a:prstGeom>
          <a:solidFill>
            <a:schemeClr val="bg2">
              <a:lumMod val="9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Clean / new / unsullied</a:t>
            </a:r>
            <a:endParaRPr lang="en-US" sz="2800" b="1" dirty="0">
              <a:latin typeface="+mj-lt"/>
              <a:cs typeface="Calibri" pitchFamily="34" charset="0"/>
            </a:endParaRPr>
          </a:p>
        </p:txBody>
      </p:sp>
      <p:sp>
        <p:nvSpPr>
          <p:cNvPr id="23" name="TextBox 22"/>
          <p:cNvSpPr txBox="1"/>
          <p:nvPr/>
        </p:nvSpPr>
        <p:spPr>
          <a:xfrm>
            <a:off x="1850923" y="4267200"/>
            <a:ext cx="5921477" cy="523220"/>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We should eat fresh vegetables</a:t>
            </a:r>
            <a:endParaRPr lang="en-US" sz="2800" b="1" dirty="0"/>
          </a:p>
        </p:txBody>
      </p:sp>
      <p:pic>
        <p:nvPicPr>
          <p:cNvPr id="11" name="Pictur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6600" y="990600"/>
            <a:ext cx="4191000" cy="2590800"/>
          </a:xfrm>
          <a:prstGeom prst="rect">
            <a:avLst/>
          </a:prstGeom>
          <a:ln w="28575">
            <a:solidFill>
              <a:schemeClr val="tx1"/>
            </a:solidFill>
            <a:prstDash val="sysDash"/>
          </a:ln>
          <a:effectLst>
            <a:innerShdw blurRad="63500" dist="50800" dir="18900000">
              <a:prstClr val="black">
                <a:alpha val="50000"/>
              </a:prstClr>
            </a:innerShdw>
          </a:effectLst>
        </p:spPr>
      </p:pic>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ounded Rectangle 12"/>
          <p:cNvSpPr/>
          <p:nvPr/>
        </p:nvSpPr>
        <p:spPr>
          <a:xfrm>
            <a:off x="907713" y="5029200"/>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2" name="Rectangle 1"/>
          <p:cNvSpPr/>
          <p:nvPr/>
        </p:nvSpPr>
        <p:spPr>
          <a:xfrm>
            <a:off x="883051" y="2173069"/>
            <a:ext cx="1402949" cy="646331"/>
          </a:xfrm>
          <a:prstGeom prst="rect">
            <a:avLst/>
          </a:prstGeom>
        </p:spPr>
        <p:txBody>
          <a:bodyPr wrap="none">
            <a:spAutoFit/>
          </a:bodyPr>
          <a:lstStyle/>
          <a:p>
            <a:pPr lvl="0" algn="ctr"/>
            <a:r>
              <a:rPr lang="en-US" sz="3600" b="1" dirty="0">
                <a:solidFill>
                  <a:srgbClr val="002060"/>
                </a:solidFill>
              </a:rPr>
              <a:t>Fresh</a:t>
            </a: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left)">
                                      <p:cBhvr>
                                        <p:cTn id="13" dur="500"/>
                                        <p:tgtEl>
                                          <p:spTgt spid="23"/>
                                        </p:tgtEl>
                                      </p:cBhvr>
                                    </p:animEffec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1" restart="whenNotActive" fill="hold" evtFilter="cancelBubble" nodeType="interactiveSeq">
                <p:stCondLst>
                  <p:cond evt="onClick" delay="0">
                    <p:tgtEl>
                      <p:spTgt spid="13"/>
                    </p:tgtEl>
                  </p:cond>
                </p:stCondLst>
                <p:endSync evt="end" delay="0">
                  <p:rtn val="all"/>
                </p:endSync>
                <p:childTnLst>
                  <p:par>
                    <p:cTn id="22" fill="hold">
                      <p:stCondLst>
                        <p:cond delay="0"/>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wipe(left)">
                                      <p:cBhvr>
                                        <p:cTn id="26" dur="500"/>
                                        <p:tgtEl>
                                          <p:spTgt spid="22"/>
                                        </p:tgtEl>
                                      </p:cBhvr>
                                    </p:animEffect>
                                  </p:childTnLst>
                                </p:cTn>
                              </p:par>
                            </p:childTnLst>
                          </p:cTn>
                        </p:par>
                      </p:childTnLst>
                    </p:cTn>
                  </p:par>
                </p:childTnLst>
              </p:cTn>
              <p:nextCondLst>
                <p:cond evt="onClick" delay="0">
                  <p:tgtEl>
                    <p:spTgt spid="13"/>
                  </p:tgtEl>
                </p:cond>
              </p:nextCondLst>
            </p:seq>
          </p:childTnLst>
        </p:cTn>
      </p:par>
    </p:tnLst>
    <p:bldLst>
      <p:bldP spid="22" grpId="0" animBg="1"/>
      <p:bldP spid="23" grpId="0" animBg="1"/>
      <p:bldP spid="1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TextBox 21"/>
          <p:cNvSpPr txBox="1"/>
          <p:nvPr/>
        </p:nvSpPr>
        <p:spPr>
          <a:xfrm>
            <a:off x="3142192" y="5410063"/>
            <a:ext cx="5029200" cy="954107"/>
          </a:xfrm>
          <a:prstGeom prst="rect">
            <a:avLst/>
          </a:prstGeom>
          <a:solidFill>
            <a:schemeClr val="accent1">
              <a:lumMod val="20000"/>
              <a:lumOff val="80000"/>
            </a:schemeClr>
          </a:solidFill>
          <a:ln w="3175">
            <a:solidFill>
              <a:schemeClr val="tx1"/>
            </a:solidFill>
          </a:ln>
        </p:spPr>
        <p:txBody>
          <a:bodyPr wrap="square" rtlCol="0">
            <a:spAutoFit/>
          </a:bodyPr>
          <a:lstStyle/>
          <a:p>
            <a:pPr algn="ctr"/>
            <a:r>
              <a:rPr lang="en-US" sz="2800" b="1" dirty="0" smtClean="0">
                <a:latin typeface="+mj-lt"/>
                <a:cs typeface="Calibri" pitchFamily="34" charset="0"/>
              </a:rPr>
              <a:t>Practices of keeping      good health.</a:t>
            </a:r>
            <a:endParaRPr lang="en-US" sz="2800" b="1" dirty="0">
              <a:latin typeface="+mj-lt"/>
              <a:cs typeface="Calibri" pitchFamily="34" charset="0"/>
            </a:endParaRPr>
          </a:p>
        </p:txBody>
      </p:sp>
      <p:sp>
        <p:nvSpPr>
          <p:cNvPr id="23" name="TextBox 22"/>
          <p:cNvSpPr txBox="1"/>
          <p:nvPr/>
        </p:nvSpPr>
        <p:spPr>
          <a:xfrm>
            <a:off x="1217479" y="4323641"/>
            <a:ext cx="7086600" cy="954107"/>
          </a:xfrm>
          <a:prstGeom prst="rect">
            <a:avLst/>
          </a:prstGeom>
          <a:solidFill>
            <a:schemeClr val="accent3">
              <a:lumMod val="20000"/>
              <a:lumOff val="80000"/>
            </a:schemeClr>
          </a:solidFill>
          <a:ln w="3175">
            <a:solidFill>
              <a:schemeClr val="tx1"/>
            </a:solidFill>
          </a:ln>
        </p:spPr>
        <p:txBody>
          <a:bodyPr wrap="square" rtlCol="0">
            <a:spAutoFit/>
          </a:bodyPr>
          <a:lstStyle/>
          <a:p>
            <a:pPr algn="ctr"/>
            <a:r>
              <a:rPr lang="en-US" sz="2800" b="1" dirty="0" smtClean="0"/>
              <a:t>The rules and practices of keeping are called hygiene.</a:t>
            </a:r>
            <a:endParaRPr lang="en-US" sz="2800" b="1" dirty="0"/>
          </a:p>
        </p:txBody>
      </p:sp>
      <p:grpSp>
        <p:nvGrpSpPr>
          <p:cNvPr id="2" name="Group 1"/>
          <p:cNvGrpSpPr/>
          <p:nvPr/>
        </p:nvGrpSpPr>
        <p:grpSpPr>
          <a:xfrm>
            <a:off x="991058" y="1524000"/>
            <a:ext cx="7180334" cy="2286000"/>
            <a:chOff x="580917" y="3505200"/>
            <a:chExt cx="4086811" cy="1848328"/>
          </a:xfrm>
        </p:grpSpPr>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19400" y="3505200"/>
              <a:ext cx="1848328" cy="1848328"/>
            </a:xfrm>
            <a:prstGeom prst="rect">
              <a:avLst/>
            </a:prstGeom>
            <a:ln>
              <a:noFill/>
            </a:ln>
            <a:effectLst>
              <a:outerShdw blurRad="190500" algn="tl" rotWithShape="0">
                <a:srgbClr val="000000">
                  <a:alpha val="70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0917" y="3505200"/>
              <a:ext cx="2024359" cy="1848328"/>
            </a:xfrm>
            <a:prstGeom prst="rect">
              <a:avLst/>
            </a:prstGeom>
            <a:ln>
              <a:noFill/>
            </a:ln>
            <a:effectLst>
              <a:outerShdw blurRad="292100" dist="139700" dir="2700000" algn="tl" rotWithShape="0">
                <a:srgbClr val="333333">
                  <a:alpha val="65000"/>
                </a:srgbClr>
              </a:outerShdw>
            </a:effectLst>
          </p:spPr>
        </p:pic>
      </p:grpSp>
      <p:sp>
        <p:nvSpPr>
          <p:cNvPr id="11" name="Rectangle 10"/>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14"/>
          <p:cNvSpPr/>
          <p:nvPr/>
        </p:nvSpPr>
        <p:spPr>
          <a:xfrm>
            <a:off x="1432560" y="5471173"/>
            <a:ext cx="1447800" cy="858721"/>
          </a:xfrm>
          <a:prstGeom prst="roundRect">
            <a:avLst/>
          </a:prstGeom>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t>Meaning</a:t>
            </a:r>
          </a:p>
          <a:p>
            <a:pPr algn="ctr"/>
            <a:r>
              <a:rPr lang="en-US" sz="1400" b="1" dirty="0" smtClean="0">
                <a:solidFill>
                  <a:srgbClr val="FFFF00"/>
                </a:solidFill>
              </a:rPr>
              <a:t>(Click here)</a:t>
            </a:r>
            <a:endParaRPr lang="en-US" sz="1400" b="1" dirty="0">
              <a:solidFill>
                <a:srgbClr val="FFFF00"/>
              </a:solidFill>
            </a:endParaRPr>
          </a:p>
        </p:txBody>
      </p:sp>
      <p:sp>
        <p:nvSpPr>
          <p:cNvPr id="3" name="Rectangle 2"/>
          <p:cNvSpPr/>
          <p:nvPr/>
        </p:nvSpPr>
        <p:spPr>
          <a:xfrm>
            <a:off x="3753312" y="609600"/>
            <a:ext cx="1588897" cy="523220"/>
          </a:xfrm>
          <a:prstGeom prst="rect">
            <a:avLst/>
          </a:prstGeom>
        </p:spPr>
        <p:txBody>
          <a:bodyPr wrap="none">
            <a:spAutoFit/>
          </a:bodyPr>
          <a:lstStyle/>
          <a:p>
            <a:pPr lvl="0" algn="ctr"/>
            <a:r>
              <a:rPr lang="en-US" sz="2800" b="1" dirty="0">
                <a:solidFill>
                  <a:srgbClr val="002060"/>
                </a:solidFill>
              </a:rPr>
              <a:t>Hygiene</a:t>
            </a:r>
          </a:p>
        </p:txBody>
      </p:sp>
    </p:spTree>
    <p:extLst>
      <p:ext uri="{BB962C8B-B14F-4D97-AF65-F5344CB8AC3E}">
        <p14:creationId xmlns:p14="http://schemas.microsoft.com/office/powerpoint/2010/main" val="724021878"/>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23"/>
                                        </p:tgtEl>
                                        <p:attrNameLst>
                                          <p:attrName>style.visibility</p:attrName>
                                        </p:attrNameLst>
                                      </p:cBhvr>
                                      <p:to>
                                        <p:strVal val="visible"/>
                                      </p:to>
                                    </p:set>
                                    <p:animEffect transition="in" filter="wipe(left)">
                                      <p:cBhvr>
                                        <p:cTn id="12" dur="500"/>
                                        <p:tgtEl>
                                          <p:spTgt spid="23"/>
                                        </p:tgtEl>
                                      </p:cBhvr>
                                    </p:animEffect>
                                  </p:childTnLst>
                                </p:cTn>
                              </p:par>
                            </p:childTnLst>
                          </p:cTn>
                        </p:par>
                      </p:childTnLst>
                    </p:cTn>
                  </p:par>
                  <p:par>
                    <p:cTn id="13" fill="hold">
                      <p:stCondLst>
                        <p:cond delay="indefinite"/>
                      </p:stCondLst>
                      <p:childTnLst>
                        <p:par>
                          <p:cTn id="14" fill="hold">
                            <p:stCondLst>
                              <p:cond delay="0"/>
                            </p:stCondLst>
                            <p:childTnLst>
                              <p:par>
                                <p:cTn id="15" presetID="53" presetClass="entr" presetSubtype="16"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 calcmode="lin" valueType="num">
                                      <p:cBhvr>
                                        <p:cTn id="17" dur="500" fill="hold"/>
                                        <p:tgtEl>
                                          <p:spTgt spid="15"/>
                                        </p:tgtEl>
                                        <p:attrNameLst>
                                          <p:attrName>ppt_w</p:attrName>
                                        </p:attrNameLst>
                                      </p:cBhvr>
                                      <p:tavLst>
                                        <p:tav tm="0">
                                          <p:val>
                                            <p:fltVal val="0"/>
                                          </p:val>
                                        </p:tav>
                                        <p:tav tm="100000">
                                          <p:val>
                                            <p:strVal val="#ppt_w"/>
                                          </p:val>
                                        </p:tav>
                                      </p:tavLst>
                                    </p:anim>
                                    <p:anim calcmode="lin" valueType="num">
                                      <p:cBhvr>
                                        <p:cTn id="18" dur="500" fill="hold"/>
                                        <p:tgtEl>
                                          <p:spTgt spid="15"/>
                                        </p:tgtEl>
                                        <p:attrNameLst>
                                          <p:attrName>ppt_h</p:attrName>
                                        </p:attrNameLst>
                                      </p:cBhvr>
                                      <p:tavLst>
                                        <p:tav tm="0">
                                          <p:val>
                                            <p:fltVal val="0"/>
                                          </p:val>
                                        </p:tav>
                                        <p:tav tm="100000">
                                          <p:val>
                                            <p:strVal val="#ppt_h"/>
                                          </p:val>
                                        </p:tav>
                                      </p:tavLst>
                                    </p:anim>
                                    <p:animEffect transition="in" filter="fade">
                                      <p:cBhvr>
                                        <p:cTn id="1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5"/>
                    </p:tgtEl>
                  </p:cond>
                </p:stCondLst>
                <p:endSync evt="end" delay="0">
                  <p:rtn val="all"/>
                </p:endSync>
                <p:childTnLst>
                  <p:par>
                    <p:cTn id="21" fill="hold">
                      <p:stCondLst>
                        <p:cond delay="0"/>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left)">
                                      <p:cBhvr>
                                        <p:cTn id="25" dur="500"/>
                                        <p:tgtEl>
                                          <p:spTgt spid="22"/>
                                        </p:tgtEl>
                                      </p:cBhvr>
                                    </p:animEffect>
                                  </p:childTnLst>
                                </p:cTn>
                              </p:par>
                            </p:childTnLst>
                          </p:cTn>
                        </p:par>
                      </p:childTnLst>
                    </p:cTn>
                  </p:par>
                </p:childTnLst>
              </p:cTn>
              <p:nextCondLst>
                <p:cond evt="onClick" delay="0">
                  <p:tgtEl>
                    <p:spTgt spid="15"/>
                  </p:tgtEl>
                </p:cond>
              </p:nextCondLst>
            </p:seq>
          </p:childTnLst>
        </p:cTn>
      </p:par>
    </p:tnLst>
    <p:bldLst>
      <p:bldP spid="22" grpId="0" animBg="1"/>
      <p:bldP spid="23" grpId="0" animBg="1"/>
      <p:bldP spid="15"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IMG_0029.JPG"/>
          <p:cNvPicPr>
            <a:picLocks noChangeAspect="1"/>
          </p:cNvPicPr>
          <p:nvPr/>
        </p:nvPicPr>
        <p:blipFill>
          <a:blip r:embed="rId3" cstate="print"/>
          <a:stretch>
            <a:fillRect/>
          </a:stretch>
        </p:blipFill>
        <p:spPr>
          <a:xfrm>
            <a:off x="1676400" y="2057400"/>
            <a:ext cx="5638800" cy="4109634"/>
          </a:xfrm>
          <a:prstGeom prst="rect">
            <a:avLst/>
          </a:prstGeom>
        </p:spPr>
      </p:pic>
      <p:sp>
        <p:nvSpPr>
          <p:cNvPr id="9" name="TextBox 8"/>
          <p:cNvSpPr txBox="1"/>
          <p:nvPr/>
        </p:nvSpPr>
        <p:spPr>
          <a:xfrm>
            <a:off x="838200" y="769203"/>
            <a:ext cx="7543800" cy="830997"/>
          </a:xfrm>
          <a:prstGeom prst="rect">
            <a:avLst/>
          </a:prstGeom>
          <a:solidFill>
            <a:schemeClr val="accent2">
              <a:lumMod val="20000"/>
              <a:lumOff val="80000"/>
            </a:schemeClr>
          </a:solidFill>
        </p:spPr>
        <p:txBody>
          <a:bodyPr wrap="square" rtlCol="0">
            <a:spAutoFit/>
          </a:bodyPr>
          <a:lstStyle/>
          <a:p>
            <a:pPr algn="ctr"/>
            <a:r>
              <a:rPr lang="en-US" sz="2400" b="1" dirty="0" smtClean="0"/>
              <a:t>Go to section –F,  listen to the conversation and  </a:t>
            </a:r>
            <a:r>
              <a:rPr lang="en-US" sz="2400" b="1" dirty="0" err="1" smtClean="0"/>
              <a:t>practise</a:t>
            </a:r>
            <a:r>
              <a:rPr lang="en-US" sz="2400" b="1" dirty="0" smtClean="0"/>
              <a:t> saying it in pairs.</a:t>
            </a:r>
            <a:endParaRPr lang="en-US" sz="24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286000" y="381000"/>
            <a:ext cx="4267200" cy="707886"/>
          </a:xfrm>
          <a:prstGeom prst="rect">
            <a:avLst/>
          </a:prstGeom>
          <a:solidFill>
            <a:schemeClr val="accent2">
              <a:lumMod val="20000"/>
              <a:lumOff val="80000"/>
            </a:schemeClr>
          </a:solidFill>
          <a:ln w="3175">
            <a:solidFill>
              <a:schemeClr val="tx1"/>
            </a:solidFill>
          </a:ln>
        </p:spPr>
        <p:txBody>
          <a:bodyPr wrap="square" rtlCol="0">
            <a:spAutoFit/>
          </a:bodyPr>
          <a:lstStyle/>
          <a:p>
            <a:pPr algn="ctr"/>
            <a:r>
              <a:rPr lang="en-US" sz="4000" b="1" dirty="0" smtClean="0"/>
              <a:t>Silent reading</a:t>
            </a:r>
            <a:endParaRPr lang="en-US" sz="4000" b="1" dirty="0"/>
          </a:p>
        </p:txBody>
      </p:sp>
      <p:sp>
        <p:nvSpPr>
          <p:cNvPr id="4" name="TextBox 3"/>
          <p:cNvSpPr txBox="1"/>
          <p:nvPr/>
        </p:nvSpPr>
        <p:spPr>
          <a:xfrm>
            <a:off x="838200" y="4800600"/>
            <a:ext cx="7696200" cy="1569660"/>
          </a:xfrm>
          <a:prstGeom prst="rect">
            <a:avLst/>
          </a:prstGeom>
          <a:solidFill>
            <a:schemeClr val="accent6">
              <a:lumMod val="20000"/>
              <a:lumOff val="80000"/>
            </a:schemeClr>
          </a:solidFill>
          <a:ln w="3175">
            <a:solidFill>
              <a:schemeClr val="tx1"/>
            </a:solidFill>
          </a:ln>
        </p:spPr>
        <p:txBody>
          <a:bodyPr wrap="square" rtlCol="0">
            <a:spAutoFit/>
          </a:bodyPr>
          <a:lstStyle/>
          <a:p>
            <a:pPr algn="ctr"/>
            <a:r>
              <a:rPr lang="en-US" sz="2400" b="1" dirty="0" smtClean="0"/>
              <a:t>Go to section –F2 and read what </a:t>
            </a:r>
            <a:r>
              <a:rPr lang="en-US" sz="2400" b="1" dirty="0" err="1" smtClean="0"/>
              <a:t>Sumon</a:t>
            </a:r>
            <a:r>
              <a:rPr lang="en-US" sz="2400" b="1" dirty="0" smtClean="0"/>
              <a:t> says about his physical exercise program e.</a:t>
            </a:r>
          </a:p>
          <a:p>
            <a:pPr algn="ctr"/>
            <a:r>
              <a:rPr lang="en-US" sz="2400" b="1" dirty="0" smtClean="0">
                <a:solidFill>
                  <a:srgbClr val="0070C0"/>
                </a:solidFill>
              </a:rPr>
              <a:t>Now write about what you usually do or would you like to do to keep yourself fit.</a:t>
            </a:r>
            <a:endParaRPr lang="en-US" sz="2400" b="1" dirty="0">
              <a:solidFill>
                <a:srgbClr val="0070C0"/>
              </a:solidFill>
            </a:endParaRPr>
          </a:p>
        </p:txBody>
      </p:sp>
      <p:sp>
        <p:nvSpPr>
          <p:cNvPr id="5" name="Rectangle 4"/>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295400"/>
            <a:ext cx="5029200" cy="31242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TextBox 2"/>
          <p:cNvSpPr txBox="1"/>
          <p:nvPr/>
        </p:nvSpPr>
        <p:spPr>
          <a:xfrm>
            <a:off x="685800" y="1143000"/>
            <a:ext cx="7772400" cy="5355312"/>
          </a:xfrm>
          <a:prstGeom prst="rect">
            <a:avLst/>
          </a:prstGeom>
          <a:noFill/>
        </p:spPr>
        <p:txBody>
          <a:bodyPr wrap="square" rtlCol="0">
            <a:spAutoFit/>
          </a:bodyPr>
          <a:lstStyle/>
          <a:p>
            <a:r>
              <a:rPr lang="en-US" b="1" dirty="0" smtClean="0"/>
              <a:t>Choose the best answer :</a:t>
            </a:r>
          </a:p>
          <a:p>
            <a:pPr marL="342900" indent="-342900">
              <a:buAutoNum type="alphaLcPeriod"/>
            </a:pPr>
            <a:r>
              <a:rPr lang="en-US" b="1" dirty="0" smtClean="0">
                <a:solidFill>
                  <a:srgbClr val="0070C0"/>
                </a:solidFill>
              </a:rPr>
              <a:t>“Health is wealth’’. Who many noun are there ?</a:t>
            </a:r>
          </a:p>
          <a:p>
            <a:r>
              <a:rPr lang="en-US" b="1" dirty="0" smtClean="0">
                <a:solidFill>
                  <a:srgbClr val="0070C0"/>
                </a:solidFill>
              </a:rPr>
              <a:t>      i. one	ii. Two	      iii. Three	     iv. No noun is there.</a:t>
            </a:r>
          </a:p>
          <a:p>
            <a:endParaRPr lang="en-US" b="1" dirty="0" smtClean="0">
              <a:solidFill>
                <a:srgbClr val="0070C0"/>
              </a:solidFill>
            </a:endParaRPr>
          </a:p>
          <a:p>
            <a:r>
              <a:rPr lang="en-US" b="1" dirty="0" smtClean="0"/>
              <a:t>b. An unhealthy person is full of ----</a:t>
            </a:r>
          </a:p>
          <a:p>
            <a:pPr marL="400050" indent="-400050">
              <a:buAutoNum type="romanLcPeriod"/>
            </a:pPr>
            <a:r>
              <a:rPr lang="en-US" b="1" dirty="0" smtClean="0"/>
              <a:t>Dream     ii. Happiness       iii. Disease and anxiety    iv. Tension</a:t>
            </a:r>
          </a:p>
          <a:p>
            <a:pPr marL="400050" indent="-400050">
              <a:buAutoNum type="romanLcPeriod"/>
            </a:pPr>
            <a:endParaRPr lang="en-US" b="1" dirty="0" smtClean="0"/>
          </a:p>
          <a:p>
            <a:r>
              <a:rPr lang="en-US" b="1" dirty="0" smtClean="0">
                <a:solidFill>
                  <a:srgbClr val="0070C0"/>
                </a:solidFill>
              </a:rPr>
              <a:t>c. Body organs are ------ related to good health ?</a:t>
            </a:r>
          </a:p>
          <a:p>
            <a:r>
              <a:rPr lang="en-US" b="1" dirty="0">
                <a:solidFill>
                  <a:srgbClr val="0070C0"/>
                </a:solidFill>
              </a:rPr>
              <a:t> </a:t>
            </a:r>
            <a:r>
              <a:rPr lang="en-US" b="1" dirty="0" smtClean="0">
                <a:solidFill>
                  <a:srgbClr val="0070C0"/>
                </a:solidFill>
              </a:rPr>
              <a:t>   i. Not  </a:t>
            </a:r>
            <a:r>
              <a:rPr lang="en-US" b="1" dirty="0">
                <a:solidFill>
                  <a:srgbClr val="0070C0"/>
                </a:solidFill>
              </a:rPr>
              <a:t> </a:t>
            </a:r>
            <a:r>
              <a:rPr lang="en-US" b="1" dirty="0" smtClean="0">
                <a:solidFill>
                  <a:srgbClr val="0070C0"/>
                </a:solidFill>
              </a:rPr>
              <a:t>      ii. Much	     iii. Directly       iv. Nicely</a:t>
            </a:r>
          </a:p>
          <a:p>
            <a:endParaRPr lang="en-US" b="1" dirty="0">
              <a:solidFill>
                <a:srgbClr val="0070C0"/>
              </a:solidFill>
            </a:endParaRPr>
          </a:p>
          <a:p>
            <a:r>
              <a:rPr lang="en-US" b="1" dirty="0" smtClean="0"/>
              <a:t>d. Who are inactive, cheerless and unhappy ?</a:t>
            </a:r>
          </a:p>
          <a:p>
            <a:r>
              <a:rPr lang="en-US" b="1" dirty="0" smtClean="0"/>
              <a:t>    i. healthy people   ii.   Unhealthy people  </a:t>
            </a:r>
          </a:p>
          <a:p>
            <a:r>
              <a:rPr lang="en-US" b="1" dirty="0"/>
              <a:t> </a:t>
            </a:r>
            <a:r>
              <a:rPr lang="en-US" b="1" dirty="0" smtClean="0"/>
              <a:t>  iii. Hygienic people     iv. Bad people.</a:t>
            </a:r>
          </a:p>
          <a:p>
            <a:endParaRPr lang="en-US" b="1" dirty="0"/>
          </a:p>
          <a:p>
            <a:r>
              <a:rPr lang="en-US" b="1" dirty="0" smtClean="0">
                <a:solidFill>
                  <a:srgbClr val="0070C0"/>
                </a:solidFill>
              </a:rPr>
              <a:t>e. Personal  hygiene  means ----- </a:t>
            </a:r>
          </a:p>
          <a:p>
            <a:r>
              <a:rPr lang="en-US" b="1" dirty="0">
                <a:solidFill>
                  <a:srgbClr val="0070C0"/>
                </a:solidFill>
              </a:rPr>
              <a:t> </a:t>
            </a:r>
            <a:r>
              <a:rPr lang="en-US" b="1" dirty="0" smtClean="0">
                <a:solidFill>
                  <a:srgbClr val="0070C0"/>
                </a:solidFill>
              </a:rPr>
              <a:t>  A. keeping oneself neat and clean     B. Keeping household clean</a:t>
            </a:r>
          </a:p>
          <a:p>
            <a:r>
              <a:rPr lang="en-US" b="1" dirty="0">
                <a:solidFill>
                  <a:srgbClr val="0070C0"/>
                </a:solidFill>
              </a:rPr>
              <a:t> </a:t>
            </a:r>
            <a:r>
              <a:rPr lang="en-US" b="1" dirty="0" smtClean="0">
                <a:solidFill>
                  <a:srgbClr val="0070C0"/>
                </a:solidFill>
              </a:rPr>
              <a:t> C. having physical exercise</a:t>
            </a:r>
          </a:p>
          <a:p>
            <a:r>
              <a:rPr lang="en-US" b="1" dirty="0" smtClean="0"/>
              <a:t>                         Which of the above answers is/are correct ?</a:t>
            </a:r>
          </a:p>
          <a:p>
            <a:r>
              <a:rPr lang="en-US" b="1" dirty="0" smtClean="0"/>
              <a:t>                         i. A and B    ii. B and C   iii. A, B and C     iv. A. </a:t>
            </a:r>
            <a:endParaRPr lang="en-US" b="1" dirty="0"/>
          </a:p>
        </p:txBody>
      </p:sp>
      <p:sp>
        <p:nvSpPr>
          <p:cNvPr id="4" name="Oval 3"/>
          <p:cNvSpPr/>
          <p:nvPr/>
        </p:nvSpPr>
        <p:spPr>
          <a:xfrm>
            <a:off x="2438400" y="1704109"/>
            <a:ext cx="381000" cy="3048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Oval 4"/>
          <p:cNvSpPr/>
          <p:nvPr/>
        </p:nvSpPr>
        <p:spPr>
          <a:xfrm>
            <a:off x="4038600" y="2514600"/>
            <a:ext cx="457200" cy="31865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a:off x="3733800" y="3352800"/>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a:off x="3072245" y="4197925"/>
            <a:ext cx="381000" cy="381000"/>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a:off x="5164282" y="6123709"/>
            <a:ext cx="381000" cy="32611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3791276" y="381000"/>
            <a:ext cx="2533324" cy="461665"/>
          </a:xfrm>
          <a:prstGeom prst="rect">
            <a:avLst/>
          </a:prstGeom>
        </p:spPr>
        <p:txBody>
          <a:bodyPr wrap="square">
            <a:spAutoFit/>
          </a:bodyPr>
          <a:lstStyle/>
          <a:p>
            <a:pPr lvl="0" algn="ctr"/>
            <a:r>
              <a:rPr lang="en-US" sz="2400" b="1" dirty="0">
                <a:solidFill>
                  <a:srgbClr val="002060"/>
                </a:solidFill>
              </a:rPr>
              <a:t>Pair Works</a:t>
            </a:r>
          </a:p>
        </p:txBody>
      </p:sp>
    </p:spTree>
    <p:extLst>
      <p:ext uri="{BB962C8B-B14F-4D97-AF65-F5344CB8AC3E}">
        <p14:creationId xmlns:p14="http://schemas.microsoft.com/office/powerpoint/2010/main" val="169018784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additive="base">
                                        <p:cTn id="25" dur="500" fill="hold"/>
                                        <p:tgtEl>
                                          <p:spTgt spid="7"/>
                                        </p:tgtEl>
                                        <p:attrNameLst>
                                          <p:attrName>ppt_x</p:attrName>
                                        </p:attrNameLst>
                                      </p:cBhvr>
                                      <p:tavLst>
                                        <p:tav tm="0">
                                          <p:val>
                                            <p:strVal val="#ppt_x"/>
                                          </p:val>
                                        </p:tav>
                                        <p:tav tm="100000">
                                          <p:val>
                                            <p:strVal val="#ppt_x"/>
                                          </p:val>
                                        </p:tav>
                                      </p:tavLst>
                                    </p:anim>
                                    <p:anim calcmode="lin" valueType="num">
                                      <p:cBhvr additive="base">
                                        <p:cTn id="26"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500" fill="hold"/>
                                        <p:tgtEl>
                                          <p:spTgt spid="8"/>
                                        </p:tgtEl>
                                        <p:attrNameLst>
                                          <p:attrName>ppt_x</p:attrName>
                                        </p:attrNameLst>
                                      </p:cBhvr>
                                      <p:tavLst>
                                        <p:tav tm="0">
                                          <p:val>
                                            <p:strVal val="#ppt_x"/>
                                          </p:val>
                                        </p:tav>
                                        <p:tav tm="100000">
                                          <p:val>
                                            <p:strVal val="#ppt_x"/>
                                          </p:val>
                                        </p:tav>
                                      </p:tavLst>
                                    </p:anim>
                                    <p:anim calcmode="lin" valueType="num">
                                      <p:cBhvr additive="base">
                                        <p:cTn id="32"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showMasterSp="0">
  <p:cSld>
    <p:bg>
      <p:bgPr>
        <a:solidFill>
          <a:schemeClr val="bg1">
            <a:lumMod val="95000"/>
            <a:alpha val="99000"/>
          </a:schemeClr>
        </a:solidFill>
        <a:effectLst/>
      </p:bgPr>
    </p:bg>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781067971"/>
              </p:ext>
            </p:extLst>
          </p:nvPr>
        </p:nvGraphicFramePr>
        <p:xfrm>
          <a:off x="754505" y="1707869"/>
          <a:ext cx="7848600" cy="2254531"/>
        </p:xfrm>
        <a:graphic>
          <a:graphicData uri="http://schemas.openxmlformats.org/drawingml/2006/table">
            <a:tbl>
              <a:tblPr firstRow="1" bandRow="1">
                <a:tableStyleId>{5C22544A-7EE6-4342-B048-85BDC9FD1C3A}</a:tableStyleId>
              </a:tblPr>
              <a:tblGrid>
                <a:gridCol w="2057401"/>
                <a:gridCol w="1400330"/>
                <a:gridCol w="4390869"/>
              </a:tblGrid>
              <a:tr h="517171">
                <a:tc>
                  <a:txBody>
                    <a:bodyPr/>
                    <a:lstStyle/>
                    <a:p>
                      <a:r>
                        <a:rPr lang="en-US" dirty="0" smtClean="0">
                          <a:solidFill>
                            <a:srgbClr val="002060"/>
                          </a:solidFill>
                        </a:rPr>
                        <a:t>A healthy</a:t>
                      </a:r>
                      <a:r>
                        <a:rPr lang="en-US" baseline="0" dirty="0" smtClean="0">
                          <a:solidFill>
                            <a:srgbClr val="002060"/>
                          </a:solidFill>
                        </a:rPr>
                        <a:t> man</a:t>
                      </a:r>
                      <a:endParaRPr lang="en-US" dirty="0">
                        <a:solidFill>
                          <a:srgbClr val="002060"/>
                        </a:solidFill>
                      </a:endParaRPr>
                    </a:p>
                  </a:txBody>
                  <a:tcPr>
                    <a:solidFill>
                      <a:schemeClr val="accent1">
                        <a:lumMod val="20000"/>
                        <a:lumOff val="80000"/>
                      </a:schemeClr>
                    </a:solidFill>
                  </a:tcPr>
                </a:tc>
                <a:tc>
                  <a:txBody>
                    <a:bodyPr/>
                    <a:lstStyle/>
                    <a:p>
                      <a:r>
                        <a:rPr lang="en-US" dirty="0" smtClean="0">
                          <a:solidFill>
                            <a:srgbClr val="002060"/>
                          </a:solidFill>
                        </a:rPr>
                        <a:t>Can</a:t>
                      </a:r>
                      <a:endParaRPr lang="en-US" dirty="0">
                        <a:solidFill>
                          <a:srgbClr val="002060"/>
                        </a:solidFill>
                      </a:endParaRPr>
                    </a:p>
                  </a:txBody>
                  <a:tcPr>
                    <a:solidFill>
                      <a:schemeClr val="accent1">
                        <a:lumMod val="20000"/>
                        <a:lumOff val="80000"/>
                      </a:schemeClr>
                    </a:solidFill>
                  </a:tcPr>
                </a:tc>
                <a:tc>
                  <a:txBody>
                    <a:bodyPr/>
                    <a:lstStyle/>
                    <a:p>
                      <a:r>
                        <a:rPr lang="en-US" dirty="0" smtClean="0">
                          <a:solidFill>
                            <a:srgbClr val="002060"/>
                          </a:solidFill>
                        </a:rPr>
                        <a:t>An indispensible part of good health.</a:t>
                      </a:r>
                      <a:endParaRPr lang="en-US" dirty="0">
                        <a:solidFill>
                          <a:srgbClr val="002060"/>
                        </a:solidFill>
                      </a:endParaRPr>
                    </a:p>
                  </a:txBody>
                  <a:tcPr>
                    <a:solidFill>
                      <a:schemeClr val="accent1">
                        <a:lumMod val="20000"/>
                        <a:lumOff val="80000"/>
                      </a:schemeClr>
                    </a:solidFill>
                  </a:tcPr>
                </a:tc>
              </a:tr>
              <a:tr h="315844">
                <a:tc>
                  <a:txBody>
                    <a:bodyPr/>
                    <a:lstStyle/>
                    <a:p>
                      <a:r>
                        <a:rPr lang="en-US" b="1" dirty="0" smtClean="0"/>
                        <a:t>He</a:t>
                      </a:r>
                      <a:endParaRPr lang="en-US" b="1" dirty="0"/>
                    </a:p>
                  </a:txBody>
                  <a:tcPr/>
                </a:tc>
                <a:tc>
                  <a:txBody>
                    <a:bodyPr/>
                    <a:lstStyle/>
                    <a:p>
                      <a:r>
                        <a:rPr lang="en-US" b="1" dirty="0" smtClean="0"/>
                        <a:t>Implies</a:t>
                      </a:r>
                      <a:endParaRPr lang="en-US" b="1" dirty="0"/>
                    </a:p>
                  </a:txBody>
                  <a:tcPr/>
                </a:tc>
                <a:tc>
                  <a:txBody>
                    <a:bodyPr/>
                    <a:lstStyle/>
                    <a:p>
                      <a:r>
                        <a:rPr lang="en-US" b="1" dirty="0" smtClean="0"/>
                        <a:t>Be practiced strictly.</a:t>
                      </a:r>
                      <a:endParaRPr lang="en-US" b="1" dirty="0"/>
                    </a:p>
                  </a:txBody>
                  <a:tcPr/>
                </a:tc>
              </a:tr>
              <a:tr h="315844">
                <a:tc>
                  <a:txBody>
                    <a:bodyPr/>
                    <a:lstStyle/>
                    <a:p>
                      <a:r>
                        <a:rPr lang="en-US" b="1" dirty="0" smtClean="0"/>
                        <a:t>Hygiene</a:t>
                      </a:r>
                      <a:endParaRPr lang="en-US" b="1" dirty="0"/>
                    </a:p>
                  </a:txBody>
                  <a:tcPr/>
                </a:tc>
                <a:tc>
                  <a:txBody>
                    <a:bodyPr/>
                    <a:lstStyle/>
                    <a:p>
                      <a:r>
                        <a:rPr lang="en-US" b="1" dirty="0" smtClean="0"/>
                        <a:t>Should</a:t>
                      </a:r>
                      <a:endParaRPr lang="en-US" b="1" dirty="0"/>
                    </a:p>
                  </a:txBody>
                  <a:tcPr/>
                </a:tc>
                <a:tc>
                  <a:txBody>
                    <a:bodyPr/>
                    <a:lstStyle/>
                    <a:p>
                      <a:r>
                        <a:rPr lang="en-US" b="1" dirty="0" smtClean="0"/>
                        <a:t>Free from disease</a:t>
                      </a:r>
                      <a:r>
                        <a:rPr lang="en-US" b="1" baseline="0" dirty="0" smtClean="0"/>
                        <a:t> and anxiety.</a:t>
                      </a:r>
                      <a:endParaRPr lang="en-US" b="1" dirty="0"/>
                    </a:p>
                  </a:txBody>
                  <a:tcPr/>
                </a:tc>
              </a:tr>
              <a:tr h="315844">
                <a:tc>
                  <a:txBody>
                    <a:bodyPr/>
                    <a:lstStyle/>
                    <a:p>
                      <a:r>
                        <a:rPr lang="en-US" b="1" dirty="0" smtClean="0"/>
                        <a:t>It</a:t>
                      </a:r>
                      <a:endParaRPr lang="en-US" b="1" dirty="0"/>
                    </a:p>
                  </a:txBody>
                  <a:tcPr/>
                </a:tc>
                <a:tc>
                  <a:txBody>
                    <a:bodyPr/>
                    <a:lstStyle/>
                    <a:p>
                      <a:r>
                        <a:rPr lang="en-US" b="1" dirty="0" smtClean="0"/>
                        <a:t>Is</a:t>
                      </a:r>
                      <a:endParaRPr lang="en-US" b="1" dirty="0"/>
                    </a:p>
                  </a:txBody>
                  <a:tcPr/>
                </a:tc>
                <a:tc>
                  <a:txBody>
                    <a:bodyPr/>
                    <a:lstStyle/>
                    <a:p>
                      <a:r>
                        <a:rPr lang="en-US" b="1" dirty="0" smtClean="0"/>
                        <a:t>Also be helpful for society.</a:t>
                      </a:r>
                      <a:endParaRPr lang="en-US" b="1" dirty="0"/>
                    </a:p>
                  </a:txBody>
                  <a:tcPr/>
                </a:tc>
              </a:tr>
              <a:tr h="501257">
                <a:tc>
                  <a:txBody>
                    <a:bodyPr/>
                    <a:lstStyle/>
                    <a:p>
                      <a:endParaRPr lang="en-US" b="1"/>
                    </a:p>
                  </a:txBody>
                  <a:tcPr/>
                </a:tc>
                <a:tc>
                  <a:txBody>
                    <a:bodyPr/>
                    <a:lstStyle/>
                    <a:p>
                      <a:endParaRPr lang="en-US" b="1" dirty="0"/>
                    </a:p>
                  </a:txBody>
                  <a:tcPr/>
                </a:tc>
                <a:tc>
                  <a:txBody>
                    <a:bodyPr/>
                    <a:lstStyle/>
                    <a:p>
                      <a:r>
                        <a:rPr lang="en-US" b="1" dirty="0" smtClean="0"/>
                        <a:t>The rules and practices</a:t>
                      </a:r>
                      <a:r>
                        <a:rPr lang="en-US" b="1" baseline="0" dirty="0" smtClean="0"/>
                        <a:t> of good health.</a:t>
                      </a:r>
                      <a:endParaRPr lang="en-US" b="1" dirty="0"/>
                    </a:p>
                  </a:txBody>
                  <a:tcPr/>
                </a:tc>
              </a:tr>
            </a:tbl>
          </a:graphicData>
        </a:graphic>
      </p:graphicFrame>
      <p:sp>
        <p:nvSpPr>
          <p:cNvPr id="4" name="TextBox 3"/>
          <p:cNvSpPr txBox="1"/>
          <p:nvPr/>
        </p:nvSpPr>
        <p:spPr>
          <a:xfrm>
            <a:off x="914400" y="971490"/>
            <a:ext cx="6934200" cy="400110"/>
          </a:xfrm>
          <a:prstGeom prst="rect">
            <a:avLst/>
          </a:prstGeom>
          <a:noFill/>
        </p:spPr>
        <p:txBody>
          <a:bodyPr wrap="square" rtlCol="0">
            <a:spAutoFit/>
          </a:bodyPr>
          <a:lstStyle/>
          <a:p>
            <a:pPr algn="ctr"/>
            <a:r>
              <a:rPr lang="en-US" sz="2000" b="1" dirty="0" smtClean="0"/>
              <a:t>Make five sentences from the substitution table:</a:t>
            </a:r>
            <a:endParaRPr lang="en-US" sz="2000" b="1" dirty="0"/>
          </a:p>
        </p:txBody>
      </p:sp>
      <p:sp>
        <p:nvSpPr>
          <p:cNvPr id="5" name="TextBox 4"/>
          <p:cNvSpPr txBox="1"/>
          <p:nvPr/>
        </p:nvSpPr>
        <p:spPr>
          <a:xfrm>
            <a:off x="914400" y="4265474"/>
            <a:ext cx="7696200" cy="1754326"/>
          </a:xfrm>
          <a:prstGeom prst="rect">
            <a:avLst/>
          </a:prstGeom>
          <a:noFill/>
        </p:spPr>
        <p:txBody>
          <a:bodyPr wrap="square" rtlCol="0">
            <a:spAutoFit/>
          </a:bodyPr>
          <a:lstStyle/>
          <a:p>
            <a:r>
              <a:rPr lang="en-US" b="1" dirty="0" smtClean="0"/>
              <a:t>Answer:</a:t>
            </a:r>
          </a:p>
          <a:p>
            <a:pPr marL="342900" indent="-342900">
              <a:buAutoNum type="alphaLcPeriod"/>
            </a:pPr>
            <a:r>
              <a:rPr lang="en-US" b="1" dirty="0" smtClean="0"/>
              <a:t>A healthy man is free from disease and anxiety.</a:t>
            </a:r>
          </a:p>
          <a:p>
            <a:pPr marL="342900" indent="-342900">
              <a:buAutoNum type="alphaLcPeriod" startAt="2"/>
            </a:pPr>
            <a:r>
              <a:rPr lang="en-US" b="1" dirty="0" smtClean="0"/>
              <a:t>He can also be helpful for society.</a:t>
            </a:r>
          </a:p>
          <a:p>
            <a:pPr marL="342900" indent="-342900">
              <a:buAutoNum type="alphaLcPeriod" startAt="3"/>
            </a:pPr>
            <a:r>
              <a:rPr lang="en-US" b="1" dirty="0" smtClean="0"/>
              <a:t>Hygiene is an indispensible part of good health.</a:t>
            </a:r>
          </a:p>
          <a:p>
            <a:pPr marL="342900" indent="-342900">
              <a:buAutoNum type="alphaLcPeriod" startAt="4"/>
            </a:pPr>
            <a:r>
              <a:rPr lang="en-US" b="1" dirty="0" smtClean="0"/>
              <a:t>It implies the rules and practices of good health.</a:t>
            </a:r>
          </a:p>
          <a:p>
            <a:r>
              <a:rPr lang="en-US" b="1" dirty="0" smtClean="0"/>
              <a:t>e.  It should be practiced strictly.</a:t>
            </a:r>
            <a:endParaRPr lang="en-US" b="1" dirty="0"/>
          </a:p>
        </p:txBody>
      </p:sp>
      <p:sp>
        <p:nvSpPr>
          <p:cNvPr id="6" name="Rectangle 5"/>
          <p:cNvSpPr/>
          <p:nvPr/>
        </p:nvSpPr>
        <p:spPr>
          <a:xfrm>
            <a:off x="18738" y="0"/>
            <a:ext cx="9125262"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2400" b="1" dirty="0">
              <a:solidFill>
                <a:srgbClr val="002060"/>
              </a:solidFill>
            </a:endParaRPr>
          </a:p>
        </p:txBody>
      </p:sp>
      <p:sp>
        <p:nvSpPr>
          <p:cNvPr id="7" name="Rectangle 6"/>
          <p:cNvSpPr/>
          <p:nvPr/>
        </p:nvSpPr>
        <p:spPr>
          <a:xfrm>
            <a:off x="3333271" y="311311"/>
            <a:ext cx="2496196" cy="461665"/>
          </a:xfrm>
          <a:prstGeom prst="rect">
            <a:avLst/>
          </a:prstGeom>
        </p:spPr>
        <p:txBody>
          <a:bodyPr wrap="none">
            <a:spAutoFit/>
          </a:bodyPr>
          <a:lstStyle/>
          <a:p>
            <a:pPr lvl="0" algn="ctr"/>
            <a:r>
              <a:rPr lang="en-US" sz="2400" b="1" dirty="0">
                <a:solidFill>
                  <a:srgbClr val="002060"/>
                </a:solidFill>
              </a:rPr>
              <a:t>Individual Work</a:t>
            </a:r>
          </a:p>
        </p:txBody>
      </p:sp>
    </p:spTree>
    <p:extLst>
      <p:ext uri="{BB962C8B-B14F-4D97-AF65-F5344CB8AC3E}">
        <p14:creationId xmlns:p14="http://schemas.microsoft.com/office/powerpoint/2010/main" val="339064309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anim calcmode="lin" valueType="num">
                                      <p:cBhvr additive="base">
                                        <p:cTn id="11"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
                                            <p:txEl>
                                              <p:pRg st="2" end="2"/>
                                            </p:txEl>
                                          </p:spTgt>
                                        </p:tgtEl>
                                        <p:attrNameLst>
                                          <p:attrName>style.visibility</p:attrName>
                                        </p:attrNameLst>
                                      </p:cBhvr>
                                      <p:to>
                                        <p:strVal val="visible"/>
                                      </p:to>
                                    </p:set>
                                    <p:anim calcmode="lin" valueType="num">
                                      <p:cBhvr additive="base">
                                        <p:cTn id="15"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
                                            <p:txEl>
                                              <p:pRg st="3" end="3"/>
                                            </p:txEl>
                                          </p:spTgt>
                                        </p:tgtEl>
                                        <p:attrNameLst>
                                          <p:attrName>style.visibility</p:attrName>
                                        </p:attrNameLst>
                                      </p:cBhvr>
                                      <p:to>
                                        <p:strVal val="visible"/>
                                      </p:to>
                                    </p:set>
                                    <p:anim calcmode="lin" valueType="num">
                                      <p:cBhvr additive="base">
                                        <p:cTn id="19"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5">
                                            <p:txEl>
                                              <p:pRg st="4" end="4"/>
                                            </p:txEl>
                                          </p:spTgt>
                                        </p:tgtEl>
                                        <p:attrNameLst>
                                          <p:attrName>style.visibility</p:attrName>
                                        </p:attrNameLst>
                                      </p:cBhvr>
                                      <p:to>
                                        <p:strVal val="visible"/>
                                      </p:to>
                                    </p:set>
                                    <p:anim calcmode="lin" valueType="num">
                                      <p:cBhvr additive="base">
                                        <p:cTn id="23"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5">
                                            <p:txEl>
                                              <p:pRg st="5" end="5"/>
                                            </p:txEl>
                                          </p:spTgt>
                                        </p:tgtEl>
                                        <p:attrNameLst>
                                          <p:attrName>style.visibility</p:attrName>
                                        </p:attrNameLst>
                                      </p:cBhvr>
                                      <p:to>
                                        <p:strVal val="visible"/>
                                      </p:to>
                                    </p:set>
                                    <p:anim calcmode="lin" valueType="num">
                                      <p:cBhvr additive="base">
                                        <p:cTn id="2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TextBox 4"/>
          <p:cNvSpPr txBox="1"/>
          <p:nvPr/>
        </p:nvSpPr>
        <p:spPr>
          <a:xfrm>
            <a:off x="762000" y="5334000"/>
            <a:ext cx="7162800" cy="954107"/>
          </a:xfrm>
          <a:prstGeom prst="rect">
            <a:avLst/>
          </a:prstGeom>
          <a:solidFill>
            <a:schemeClr val="bg2">
              <a:lumMod val="75000"/>
            </a:schemeClr>
          </a:solidFill>
          <a:ln w="3175">
            <a:solidFill>
              <a:schemeClr val="tx1"/>
            </a:solidFill>
          </a:ln>
          <a:effectLst/>
        </p:spPr>
        <p:txBody>
          <a:bodyPr wrap="square" rtlCol="0">
            <a:spAutoFit/>
          </a:bodyPr>
          <a:lstStyle/>
          <a:p>
            <a:pPr algn="ctr"/>
            <a:r>
              <a:rPr lang="en-US" sz="2800" b="1" dirty="0" smtClean="0"/>
              <a:t>Write a short paragraph on the rules of good health.</a:t>
            </a:r>
            <a:endParaRPr lang="en-US" sz="28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2514600" y="762000"/>
            <a:ext cx="4447051" cy="1015663"/>
          </a:xfrm>
          <a:prstGeom prst="rect">
            <a:avLst/>
          </a:prstGeom>
        </p:spPr>
        <p:txBody>
          <a:bodyPr wrap="none">
            <a:spAutoFit/>
          </a:bodyPr>
          <a:lstStyle/>
          <a:p>
            <a:pPr lvl="0" algn="ctr"/>
            <a:r>
              <a:rPr lang="en-US" sz="60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rPr>
              <a:t>Home work</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4600" y="2362200"/>
            <a:ext cx="3619500" cy="2496207"/>
          </a:xfrm>
          <a:prstGeom prst="rect">
            <a:avLst/>
          </a:prstGeom>
        </p:spPr>
      </p:pic>
    </p:spTree>
    <p:extLst>
      <p:ext uri="{BB962C8B-B14F-4D97-AF65-F5344CB8AC3E}">
        <p14:creationId xmlns:p14="http://schemas.microsoft.com/office/powerpoint/2010/main" val="1141856216"/>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5" name="Round Diagonal Corner Rectangle 4"/>
          <p:cNvSpPr/>
          <p:nvPr/>
        </p:nvSpPr>
        <p:spPr>
          <a:xfrm>
            <a:off x="5638800" y="1728216"/>
            <a:ext cx="3162300" cy="1700784"/>
          </a:xfrm>
          <a:prstGeom prst="round2DiagRect">
            <a:avLst/>
          </a:prstGeom>
          <a:solidFill>
            <a:schemeClr val="accent1">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rgbClr val="002060"/>
                </a:solidFill>
              </a:rPr>
              <a:t>Class : Six</a:t>
            </a:r>
          </a:p>
          <a:p>
            <a:pPr algn="ctr"/>
            <a:r>
              <a:rPr lang="en-US" sz="2000" b="1" dirty="0" smtClean="0">
                <a:solidFill>
                  <a:srgbClr val="002060"/>
                </a:solidFill>
              </a:rPr>
              <a:t>English For </a:t>
            </a:r>
            <a:r>
              <a:rPr lang="en-US" sz="2000" b="1" dirty="0" smtClean="0">
                <a:solidFill>
                  <a:srgbClr val="002060"/>
                </a:solidFill>
              </a:rPr>
              <a:t>Today</a:t>
            </a:r>
            <a:endParaRPr lang="en-US" sz="2000" b="1" dirty="0" smtClean="0">
              <a:solidFill>
                <a:srgbClr val="002060"/>
              </a:solidFill>
            </a:endParaRPr>
          </a:p>
        </p:txBody>
      </p:sp>
      <p:sp>
        <p:nvSpPr>
          <p:cNvPr id="7" name="Round Diagonal Corner Rectangle 6"/>
          <p:cNvSpPr/>
          <p:nvPr/>
        </p:nvSpPr>
        <p:spPr>
          <a:xfrm>
            <a:off x="2667000" y="685800"/>
            <a:ext cx="3886200" cy="762000"/>
          </a:xfrm>
          <a:prstGeom prst="round2DiagRect">
            <a:avLst/>
          </a:prstGeom>
          <a:solidFill>
            <a:schemeClr val="accent2">
              <a:lumMod val="20000"/>
              <a:lumOff val="80000"/>
            </a:schemeClr>
          </a:solidFill>
          <a:ln w="190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smtClean="0">
                <a:solidFill>
                  <a:srgbClr val="002060"/>
                </a:solidFill>
              </a:rPr>
              <a:t>Identity</a:t>
            </a:r>
            <a:endParaRPr lang="en-US" sz="3600" b="1" dirty="0">
              <a:solidFill>
                <a:srgbClr val="002060"/>
              </a:solidFill>
            </a:endParaRPr>
          </a:p>
        </p:txBody>
      </p:sp>
      <p:pic>
        <p:nvPicPr>
          <p:cNvPr id="8" name="Picture 7" descr="Six.jpg"/>
          <p:cNvPicPr>
            <a:picLocks noChangeAspect="1"/>
          </p:cNvPicPr>
          <p:nvPr/>
        </p:nvPicPr>
        <p:blipFill>
          <a:blip r:embed="rId2"/>
          <a:stretch>
            <a:fillRect/>
          </a:stretch>
        </p:blipFill>
        <p:spPr>
          <a:xfrm>
            <a:off x="6705600" y="3733800"/>
            <a:ext cx="1524000" cy="1979596"/>
          </a:xfrm>
          <a:prstGeom prst="rect">
            <a:avLst/>
          </a:prstGeom>
        </p:spPr>
      </p:pic>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00200" y="1905000"/>
            <a:ext cx="1491081" cy="1614190"/>
          </a:xfrm>
          <a:prstGeom prst="rect">
            <a:avLst/>
          </a:prstGeom>
        </p:spPr>
      </p:pic>
      <p:sp>
        <p:nvSpPr>
          <p:cNvPr id="10" name="Rectangle 9"/>
          <p:cNvSpPr/>
          <p:nvPr/>
        </p:nvSpPr>
        <p:spPr>
          <a:xfrm>
            <a:off x="457200" y="3861816"/>
            <a:ext cx="4572000" cy="2308324"/>
          </a:xfrm>
          <a:prstGeom prst="rect">
            <a:avLst/>
          </a:prstGeom>
        </p:spPr>
        <p:txBody>
          <a:bodyPr>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smtClean="0">
                <a:ln>
                  <a:noFill/>
                </a:ln>
                <a:solidFill>
                  <a:srgbClr val="7030A0"/>
                </a:solidFill>
                <a:effectLst/>
                <a:uLnTx/>
                <a:uFillTx/>
                <a:latin typeface="Calibri"/>
                <a:ea typeface="+mj-ea"/>
                <a:cs typeface="+mj-cs"/>
              </a:rPr>
              <a:t>MD. MONSUR AHMED (M.A- </a:t>
            </a:r>
            <a:r>
              <a:rPr kumimoji="0" lang="en-US" sz="2400" b="1" i="0" u="none" strike="noStrike" kern="0" cap="none" spc="0" normalizeH="0" baseline="0" noProof="0" dirty="0" err="1" smtClean="0">
                <a:ln>
                  <a:noFill/>
                </a:ln>
                <a:solidFill>
                  <a:srgbClr val="7030A0"/>
                </a:solidFill>
                <a:effectLst/>
                <a:uLnTx/>
                <a:uFillTx/>
                <a:latin typeface="Calibri"/>
                <a:ea typeface="+mj-ea"/>
                <a:cs typeface="+mj-cs"/>
              </a:rPr>
              <a:t>B.Ed</a:t>
            </a:r>
            <a:r>
              <a:rPr kumimoji="0" lang="en-US" sz="2400" b="1" i="0" u="none" strike="noStrike" kern="0" cap="none" spc="0" normalizeH="0" baseline="0" noProof="0" dirty="0" smtClean="0">
                <a:ln>
                  <a:noFill/>
                </a:ln>
                <a:solidFill>
                  <a:srgbClr val="7030A0"/>
                </a:solidFill>
                <a:effectLst/>
                <a:uLnTx/>
                <a:uFillTx/>
                <a:latin typeface="Calibri"/>
                <a:ea typeface="+mj-ea"/>
                <a:cs typeface="+mj-cs"/>
              </a:rPr>
              <a:t>)</a:t>
            </a:r>
            <a:br>
              <a:rPr kumimoji="0" lang="en-US" sz="2400" b="1" i="0" u="none" strike="noStrike" kern="0" cap="none" spc="0" normalizeH="0" baseline="0" noProof="0" dirty="0" smtClean="0">
                <a:ln>
                  <a:noFill/>
                </a:ln>
                <a:solidFill>
                  <a:srgbClr val="7030A0"/>
                </a:solidFill>
                <a:effectLst/>
                <a:uLnTx/>
                <a:uFillTx/>
                <a:latin typeface="Calibri"/>
                <a:ea typeface="+mj-ea"/>
                <a:cs typeface="+mj-cs"/>
              </a:rPr>
            </a:br>
            <a:r>
              <a:rPr kumimoji="0" lang="en-US" sz="2400" b="1" i="0" u="none" strike="noStrike" kern="0" cap="none" spc="0" normalizeH="0" baseline="0" noProof="0" dirty="0" smtClean="0">
                <a:ln>
                  <a:noFill/>
                </a:ln>
                <a:solidFill>
                  <a:srgbClr val="7030A0"/>
                </a:solidFill>
                <a:effectLst/>
                <a:uLnTx/>
                <a:uFillTx/>
                <a:latin typeface="Calibri"/>
                <a:ea typeface="+mj-ea"/>
                <a:cs typeface="+mj-cs"/>
              </a:rPr>
              <a:t>ASSISTANT TEACHER</a:t>
            </a:r>
            <a:br>
              <a:rPr kumimoji="0" lang="en-US" sz="2400" b="1" i="0" u="none" strike="noStrike" kern="0" cap="none" spc="0" normalizeH="0" baseline="0" noProof="0" dirty="0" smtClean="0">
                <a:ln>
                  <a:noFill/>
                </a:ln>
                <a:solidFill>
                  <a:srgbClr val="7030A0"/>
                </a:solidFill>
                <a:effectLst/>
                <a:uLnTx/>
                <a:uFillTx/>
                <a:latin typeface="Calibri"/>
                <a:ea typeface="+mj-ea"/>
                <a:cs typeface="+mj-cs"/>
              </a:rPr>
            </a:br>
            <a:r>
              <a:rPr kumimoji="0" lang="en-US" sz="2400" b="1" i="0" u="none" strike="noStrike" kern="0" cap="none" spc="0" normalizeH="0" baseline="0" noProof="0" dirty="0" smtClean="0">
                <a:ln>
                  <a:noFill/>
                </a:ln>
                <a:solidFill>
                  <a:srgbClr val="7030A0"/>
                </a:solidFill>
                <a:effectLst/>
                <a:uLnTx/>
                <a:uFillTx/>
                <a:latin typeface="Calibri"/>
                <a:ea typeface="+mj-ea"/>
                <a:cs typeface="+mj-cs"/>
              </a:rPr>
              <a:t>CHANDPUR NURIA HIGH SCHOOL</a:t>
            </a:r>
            <a:br>
              <a:rPr kumimoji="0" lang="en-US" sz="2400" b="1" i="0" u="none" strike="noStrike" kern="0" cap="none" spc="0" normalizeH="0" baseline="0" noProof="0" dirty="0" smtClean="0">
                <a:ln>
                  <a:noFill/>
                </a:ln>
                <a:solidFill>
                  <a:srgbClr val="7030A0"/>
                </a:solidFill>
                <a:effectLst/>
                <a:uLnTx/>
                <a:uFillTx/>
                <a:latin typeface="Calibri"/>
                <a:ea typeface="+mj-ea"/>
                <a:cs typeface="+mj-cs"/>
              </a:rPr>
            </a:br>
            <a:r>
              <a:rPr kumimoji="0" lang="en-US" sz="2400" b="1" i="0" u="none" strike="noStrike" kern="0" cap="none" spc="0" normalizeH="0" baseline="0" noProof="0" dirty="0" smtClean="0">
                <a:ln>
                  <a:noFill/>
                </a:ln>
                <a:solidFill>
                  <a:srgbClr val="7030A0"/>
                </a:solidFill>
                <a:effectLst/>
                <a:uLnTx/>
                <a:uFillTx/>
                <a:latin typeface="Calibri"/>
                <a:ea typeface="+mj-ea"/>
                <a:cs typeface="+mj-cs"/>
              </a:rPr>
              <a:t>PURAN BAZAR, CHANDPUR.</a:t>
            </a:r>
            <a:br>
              <a:rPr kumimoji="0" lang="en-US" sz="2400" b="1" i="0" u="none" strike="noStrike" kern="0" cap="none" spc="0" normalizeH="0" baseline="0" noProof="0" dirty="0" smtClean="0">
                <a:ln>
                  <a:noFill/>
                </a:ln>
                <a:solidFill>
                  <a:srgbClr val="7030A0"/>
                </a:solidFill>
                <a:effectLst/>
                <a:uLnTx/>
                <a:uFillTx/>
                <a:latin typeface="Calibri"/>
                <a:ea typeface="+mj-ea"/>
                <a:cs typeface="+mj-cs"/>
              </a:rPr>
            </a:br>
            <a:r>
              <a:rPr kumimoji="0" lang="en-US" sz="2400" b="1" i="0" u="none" strike="noStrike" kern="0" cap="none" spc="0" normalizeH="0" baseline="0" noProof="0" dirty="0" smtClean="0">
                <a:ln>
                  <a:noFill/>
                </a:ln>
                <a:solidFill>
                  <a:srgbClr val="7030A0"/>
                </a:solidFill>
                <a:effectLst/>
                <a:uLnTx/>
                <a:uFillTx/>
                <a:latin typeface="Calibri"/>
                <a:ea typeface="+mj-ea"/>
                <a:cs typeface="+mj-cs"/>
              </a:rPr>
              <a:t>MOB: 01673341343</a:t>
            </a:r>
            <a:br>
              <a:rPr kumimoji="0" lang="en-US" sz="2400" b="1" i="0" u="none" strike="noStrike" kern="0" cap="none" spc="0" normalizeH="0" baseline="0" noProof="0" dirty="0" smtClean="0">
                <a:ln>
                  <a:noFill/>
                </a:ln>
                <a:solidFill>
                  <a:srgbClr val="7030A0"/>
                </a:solidFill>
                <a:effectLst/>
                <a:uLnTx/>
                <a:uFillTx/>
                <a:latin typeface="Calibri"/>
                <a:ea typeface="+mj-ea"/>
                <a:cs typeface="+mj-cs"/>
              </a:rPr>
            </a:br>
            <a:r>
              <a:rPr kumimoji="0" lang="en-US" sz="2400" b="1" i="0" u="none" strike="noStrike" kern="0" cap="none" spc="0" normalizeH="0" baseline="0" noProof="0" dirty="0" smtClean="0">
                <a:ln>
                  <a:noFill/>
                </a:ln>
                <a:solidFill>
                  <a:srgbClr val="7030A0"/>
                </a:solidFill>
                <a:effectLst/>
                <a:uLnTx/>
                <a:uFillTx/>
                <a:latin typeface="Calibri"/>
                <a:ea typeface="+mj-ea"/>
                <a:cs typeface="+mj-cs"/>
              </a:rPr>
              <a:t>E-mail: monsuratc@gmail.com</a:t>
            </a:r>
            <a:endParaRPr kumimoji="0" lang="en-US" sz="1800" b="0" i="0" u="none" strike="noStrike" kern="0" cap="none" spc="0" normalizeH="0" baseline="0" noProof="0" dirty="0" smtClean="0">
              <a:ln>
                <a:noFill/>
              </a:ln>
              <a:solidFill>
                <a:sysClr val="windowText" lastClr="000000"/>
              </a:solidFill>
              <a:effectLst/>
              <a:uLnTx/>
              <a:uFillTx/>
            </a:endParaRPr>
          </a:p>
        </p:txBody>
      </p:sp>
    </p:spTree>
    <p:extLst>
      <p:ext uri="{BB962C8B-B14F-4D97-AF65-F5344CB8AC3E}">
        <p14:creationId xmlns:p14="http://schemas.microsoft.com/office/powerpoint/2010/main" val="104444137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2"/>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5905" y="635283"/>
            <a:ext cx="8153400" cy="5587434"/>
          </a:xfrm>
          <a:prstGeom prst="rect">
            <a:avLst/>
          </a:prstGeom>
        </p:spPr>
      </p:pic>
    </p:spTree>
    <p:extLst>
      <p:ext uri="{BB962C8B-B14F-4D97-AF65-F5344CB8AC3E}">
        <p14:creationId xmlns:p14="http://schemas.microsoft.com/office/powerpoint/2010/main" val="114367667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348345" y="414010"/>
            <a:ext cx="4876800" cy="584775"/>
          </a:xfrm>
          <a:prstGeom prst="rect">
            <a:avLst/>
          </a:prstGeom>
          <a:solidFill>
            <a:schemeClr val="bg1">
              <a:lumMod val="85000"/>
            </a:schemeClr>
          </a:solidFill>
          <a:ln w="12700">
            <a:solidFill>
              <a:schemeClr val="tx1"/>
            </a:solidFill>
          </a:ln>
          <a:effectLst/>
        </p:spPr>
        <p:txBody>
          <a:bodyPr wrap="square" rtlCol="0">
            <a:spAutoFit/>
          </a:bodyPr>
          <a:lstStyle/>
          <a:p>
            <a:pPr algn="ctr"/>
            <a:r>
              <a:rPr lang="en-US" sz="3200" b="1" dirty="0" smtClean="0"/>
              <a:t>Look at the picture</a:t>
            </a:r>
            <a:endParaRPr lang="en-US" sz="3200" b="1" dirty="0"/>
          </a:p>
        </p:txBody>
      </p:sp>
      <p:sp>
        <p:nvSpPr>
          <p:cNvPr id="9" name="TextBox 8"/>
          <p:cNvSpPr txBox="1"/>
          <p:nvPr/>
        </p:nvSpPr>
        <p:spPr>
          <a:xfrm>
            <a:off x="1295400" y="4953000"/>
            <a:ext cx="6345381" cy="523220"/>
          </a:xfrm>
          <a:prstGeom prst="rect">
            <a:avLst/>
          </a:prstGeom>
          <a:solidFill>
            <a:schemeClr val="bg1">
              <a:lumMod val="85000"/>
            </a:schemeClr>
          </a:solidFill>
          <a:ln>
            <a:noFill/>
          </a:ln>
          <a:effectLst/>
        </p:spPr>
        <p:txBody>
          <a:bodyPr wrap="square" rtlCol="0">
            <a:spAutoFit/>
          </a:bodyPr>
          <a:lstStyle/>
          <a:p>
            <a:pPr algn="ctr"/>
            <a:r>
              <a:rPr lang="en-US" sz="2800" b="1" dirty="0" smtClean="0"/>
              <a:t>What do you see in the picture ?</a:t>
            </a:r>
            <a:endParaRPr lang="en-US" sz="2800" b="1" dirty="0"/>
          </a:p>
        </p:txBody>
      </p:sp>
      <p:sp>
        <p:nvSpPr>
          <p:cNvPr id="10" name="TextBox 9"/>
          <p:cNvSpPr txBox="1"/>
          <p:nvPr/>
        </p:nvSpPr>
        <p:spPr>
          <a:xfrm>
            <a:off x="1295400" y="5773257"/>
            <a:ext cx="6755339" cy="523220"/>
          </a:xfrm>
          <a:prstGeom prst="rect">
            <a:avLst/>
          </a:prstGeom>
          <a:solidFill>
            <a:schemeClr val="bg1">
              <a:lumMod val="85000"/>
            </a:schemeClr>
          </a:solidFill>
          <a:ln w="3175">
            <a:solidFill>
              <a:schemeClr val="tx1"/>
            </a:solidFill>
          </a:ln>
          <a:effectLst/>
        </p:spPr>
        <p:txBody>
          <a:bodyPr wrap="square" rtlCol="0">
            <a:spAutoFit/>
          </a:bodyPr>
          <a:lstStyle/>
          <a:p>
            <a:pPr algn="ctr"/>
            <a:r>
              <a:rPr lang="en-US" dirty="0" smtClean="0"/>
              <a:t> </a:t>
            </a:r>
            <a:r>
              <a:rPr lang="en-US" sz="2800" b="1" dirty="0"/>
              <a:t>F</a:t>
            </a:r>
            <a:r>
              <a:rPr lang="en-US" sz="2800" b="1" dirty="0" smtClean="0"/>
              <a:t>ood pyramid and  a healthy  man.</a:t>
            </a:r>
            <a:endParaRPr lang="en-US" sz="2800" b="1" dirty="0"/>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48132" y="1600200"/>
            <a:ext cx="3819958" cy="2728913"/>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708614" y="1732295"/>
            <a:ext cx="3978186" cy="2416438"/>
          </a:xfrm>
          <a:prstGeom prst="rect">
            <a:avLst/>
          </a:prstGeom>
        </p:spPr>
      </p:pic>
    </p:spTree>
    <p:extLst>
      <p:ext uri="{BB962C8B-B14F-4D97-AF65-F5344CB8AC3E}">
        <p14:creationId xmlns:p14="http://schemas.microsoft.com/office/powerpoint/2010/main" val="34551762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animEffect transition="in" filter="fade">
                                      <p:cBhvr>
                                        <p:cTn id="1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4182" y="931928"/>
            <a:ext cx="3484417" cy="2268471"/>
          </a:xfrm>
          <a:prstGeom prst="rect">
            <a:avLst/>
          </a:prstGeom>
        </p:spPr>
      </p:pic>
      <p:sp>
        <p:nvSpPr>
          <p:cNvPr id="5" name="TextBox 4"/>
          <p:cNvSpPr txBox="1"/>
          <p:nvPr/>
        </p:nvSpPr>
        <p:spPr>
          <a:xfrm>
            <a:off x="2148857" y="346364"/>
            <a:ext cx="5010912" cy="523220"/>
          </a:xfrm>
          <a:prstGeom prst="rect">
            <a:avLst/>
          </a:prstGeom>
          <a:noFill/>
          <a:ln>
            <a:noFill/>
          </a:ln>
          <a:effectLst/>
        </p:spPr>
        <p:txBody>
          <a:bodyPr wrap="square" rtlCol="0">
            <a:spAutoFit/>
          </a:bodyPr>
          <a:lstStyle/>
          <a:p>
            <a:pPr algn="ctr"/>
            <a:r>
              <a:rPr lang="en-US" sz="2800" b="1" dirty="0" smtClean="0"/>
              <a:t>Look at the pictures </a:t>
            </a:r>
            <a:endParaRPr lang="en-US" sz="2800" b="1" dirty="0"/>
          </a:p>
        </p:txBody>
      </p:sp>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267200" y="972662"/>
            <a:ext cx="3574904" cy="2087537"/>
          </a:xfrm>
          <a:prstGeom prst="rect">
            <a:avLst/>
          </a:prstGeom>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00200" y="3581400"/>
            <a:ext cx="6095999" cy="1828800"/>
          </a:xfrm>
          <a:prstGeom prst="rect">
            <a:avLst/>
          </a:prstGeom>
        </p:spPr>
      </p:pic>
      <p:sp>
        <p:nvSpPr>
          <p:cNvPr id="8" name="TextBox 7"/>
          <p:cNvSpPr txBox="1"/>
          <p:nvPr/>
        </p:nvSpPr>
        <p:spPr>
          <a:xfrm>
            <a:off x="1371600" y="3124200"/>
            <a:ext cx="2209800" cy="461665"/>
          </a:xfrm>
          <a:prstGeom prst="rect">
            <a:avLst/>
          </a:prstGeom>
          <a:noFill/>
        </p:spPr>
        <p:txBody>
          <a:bodyPr wrap="square" rtlCol="0">
            <a:spAutoFit/>
          </a:bodyPr>
          <a:lstStyle/>
          <a:p>
            <a:pPr algn="ctr"/>
            <a:r>
              <a:rPr lang="en-US" sz="2400" b="1" dirty="0" smtClean="0"/>
              <a:t>Car</a:t>
            </a:r>
            <a:endParaRPr lang="en-US" sz="2400" b="1" dirty="0"/>
          </a:p>
        </p:txBody>
      </p:sp>
      <p:sp>
        <p:nvSpPr>
          <p:cNvPr id="9" name="TextBox 8"/>
          <p:cNvSpPr txBox="1"/>
          <p:nvPr/>
        </p:nvSpPr>
        <p:spPr>
          <a:xfrm>
            <a:off x="5222729" y="3060199"/>
            <a:ext cx="2619375" cy="461665"/>
          </a:xfrm>
          <a:prstGeom prst="rect">
            <a:avLst/>
          </a:prstGeom>
          <a:noFill/>
        </p:spPr>
        <p:txBody>
          <a:bodyPr wrap="square" rtlCol="0">
            <a:spAutoFit/>
          </a:bodyPr>
          <a:lstStyle/>
          <a:p>
            <a:pPr algn="ctr"/>
            <a:r>
              <a:rPr lang="en-US" sz="2400" b="1" dirty="0" smtClean="0"/>
              <a:t>House</a:t>
            </a:r>
            <a:endParaRPr lang="en-US" sz="2400" b="1" dirty="0"/>
          </a:p>
        </p:txBody>
      </p:sp>
      <p:sp>
        <p:nvSpPr>
          <p:cNvPr id="11" name="TextBox 10"/>
          <p:cNvSpPr txBox="1"/>
          <p:nvPr/>
        </p:nvSpPr>
        <p:spPr>
          <a:xfrm>
            <a:off x="1878539" y="4696691"/>
            <a:ext cx="1461654" cy="523220"/>
          </a:xfrm>
          <a:prstGeom prst="rect">
            <a:avLst/>
          </a:prstGeom>
          <a:noFill/>
        </p:spPr>
        <p:txBody>
          <a:bodyPr wrap="square" rtlCol="0">
            <a:spAutoFit/>
          </a:bodyPr>
          <a:lstStyle/>
          <a:p>
            <a:r>
              <a:rPr lang="en-US" sz="2800" dirty="0" smtClean="0">
                <a:solidFill>
                  <a:srgbClr val="FFFF00"/>
                </a:solidFill>
              </a:rPr>
              <a:t>Cash</a:t>
            </a:r>
            <a:endParaRPr lang="en-US" sz="2800" dirty="0">
              <a:solidFill>
                <a:srgbClr val="FFFF00"/>
              </a:solidFill>
            </a:endParaRPr>
          </a:p>
        </p:txBody>
      </p:sp>
      <p:sp>
        <p:nvSpPr>
          <p:cNvPr id="12" name="TextBox 11"/>
          <p:cNvSpPr txBox="1"/>
          <p:nvPr/>
        </p:nvSpPr>
        <p:spPr>
          <a:xfrm>
            <a:off x="1458623" y="5477286"/>
            <a:ext cx="6629400" cy="523220"/>
          </a:xfrm>
          <a:prstGeom prst="rect">
            <a:avLst/>
          </a:prstGeom>
          <a:noFill/>
          <a:ln>
            <a:noFill/>
          </a:ln>
          <a:effectLst/>
        </p:spPr>
        <p:txBody>
          <a:bodyPr wrap="square" rtlCol="0">
            <a:spAutoFit/>
          </a:bodyPr>
          <a:lstStyle/>
          <a:p>
            <a:pPr algn="ctr"/>
            <a:r>
              <a:rPr lang="en-US" sz="2800" b="1" dirty="0" smtClean="0"/>
              <a:t>What do you see in the picture ?</a:t>
            </a:r>
            <a:endParaRPr lang="en-US" sz="2800" b="1" dirty="0"/>
          </a:p>
        </p:txBody>
      </p:sp>
      <p:sp>
        <p:nvSpPr>
          <p:cNvPr id="13" name="TextBox 12"/>
          <p:cNvSpPr txBox="1"/>
          <p:nvPr/>
        </p:nvSpPr>
        <p:spPr>
          <a:xfrm>
            <a:off x="2393805" y="5938951"/>
            <a:ext cx="4800600" cy="523220"/>
          </a:xfrm>
          <a:prstGeom prst="rect">
            <a:avLst/>
          </a:prstGeom>
          <a:noFill/>
          <a:ln>
            <a:noFill/>
          </a:ln>
          <a:effectLst/>
        </p:spPr>
        <p:txBody>
          <a:bodyPr wrap="square" rtlCol="0">
            <a:spAutoFit/>
          </a:bodyPr>
          <a:lstStyle/>
          <a:p>
            <a:pPr algn="ctr"/>
            <a:r>
              <a:rPr lang="en-US" sz="2800" b="1" dirty="0" smtClean="0"/>
              <a:t>These are wealth.</a:t>
            </a:r>
            <a:endParaRPr lang="en-US" sz="2800" b="1" dirty="0"/>
          </a:p>
        </p:txBody>
      </p:sp>
      <p:sp>
        <p:nvSpPr>
          <p:cNvPr id="14" name="Rectangle 1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038029"/>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12"/>
                                        </p:tgtEl>
                                        <p:attrNameLst>
                                          <p:attrName>ppt_w</p:attrName>
                                        </p:attrNameLst>
                                      </p:cBhvr>
                                      <p:tavLst>
                                        <p:tav tm="0">
                                          <p:val>
                                            <p:strVal val="ppt_w"/>
                                          </p:val>
                                        </p:tav>
                                        <p:tav tm="100000">
                                          <p:val>
                                            <p:fltVal val="0"/>
                                          </p:val>
                                        </p:tav>
                                      </p:tavLst>
                                    </p:anim>
                                    <p:anim calcmode="lin" valueType="num">
                                      <p:cBhvr>
                                        <p:cTn id="7" dur="500"/>
                                        <p:tgtEl>
                                          <p:spTgt spid="12"/>
                                        </p:tgtEl>
                                        <p:attrNameLst>
                                          <p:attrName>ppt_h</p:attrName>
                                        </p:attrNameLst>
                                      </p:cBhvr>
                                      <p:tavLst>
                                        <p:tav tm="0">
                                          <p:val>
                                            <p:strVal val="ppt_h"/>
                                          </p:val>
                                        </p:tav>
                                        <p:tav tm="100000">
                                          <p:val>
                                            <p:fltVal val="0"/>
                                          </p:val>
                                        </p:tav>
                                      </p:tavLst>
                                    </p:anim>
                                    <p:animEffect transition="out" filter="fade">
                                      <p:cBhvr>
                                        <p:cTn id="8" dur="500"/>
                                        <p:tgtEl>
                                          <p:spTgt spid="12"/>
                                        </p:tgtEl>
                                      </p:cBhvr>
                                    </p:animEffect>
                                    <p:set>
                                      <p:cBhvr>
                                        <p:cTn id="9" dur="1" fill="hold">
                                          <p:stCondLst>
                                            <p:cond delay="499"/>
                                          </p:stCondLst>
                                        </p:cTn>
                                        <p:tgtEl>
                                          <p:spTgt spid="12"/>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 calcmode="lin" valueType="num">
                                      <p:cBhvr>
                                        <p:cTn id="14" dur="500" fill="hold"/>
                                        <p:tgtEl>
                                          <p:spTgt spid="8"/>
                                        </p:tgtEl>
                                        <p:attrNameLst>
                                          <p:attrName>ppt_w</p:attrName>
                                        </p:attrNameLst>
                                      </p:cBhvr>
                                      <p:tavLst>
                                        <p:tav tm="0">
                                          <p:val>
                                            <p:fltVal val="0"/>
                                          </p:val>
                                        </p:tav>
                                        <p:tav tm="100000">
                                          <p:val>
                                            <p:strVal val="#ppt_w"/>
                                          </p:val>
                                        </p:tav>
                                      </p:tavLst>
                                    </p:anim>
                                    <p:anim calcmode="lin" valueType="num">
                                      <p:cBhvr>
                                        <p:cTn id="15" dur="500" fill="hold"/>
                                        <p:tgtEl>
                                          <p:spTgt spid="8"/>
                                        </p:tgtEl>
                                        <p:attrNameLst>
                                          <p:attrName>ppt_h</p:attrName>
                                        </p:attrNameLst>
                                      </p:cBhvr>
                                      <p:tavLst>
                                        <p:tav tm="0">
                                          <p:val>
                                            <p:fltVal val="0"/>
                                          </p:val>
                                        </p:tav>
                                        <p:tav tm="100000">
                                          <p:val>
                                            <p:strVal val="#ppt_h"/>
                                          </p:val>
                                        </p:tav>
                                      </p:tavLst>
                                    </p:anim>
                                    <p:animEffect transition="in" filter="fade">
                                      <p:cBhvr>
                                        <p:cTn id="16" dur="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500" fill="hold"/>
                                        <p:tgtEl>
                                          <p:spTgt spid="9"/>
                                        </p:tgtEl>
                                        <p:attrNameLst>
                                          <p:attrName>ppt_w</p:attrName>
                                        </p:attrNameLst>
                                      </p:cBhvr>
                                      <p:tavLst>
                                        <p:tav tm="0">
                                          <p:val>
                                            <p:fltVal val="0"/>
                                          </p:val>
                                        </p:tav>
                                        <p:tav tm="100000">
                                          <p:val>
                                            <p:strVal val="#ppt_w"/>
                                          </p:val>
                                        </p:tav>
                                      </p:tavLst>
                                    </p:anim>
                                    <p:anim calcmode="lin" valueType="num">
                                      <p:cBhvr>
                                        <p:cTn id="22" dur="500" fill="hold"/>
                                        <p:tgtEl>
                                          <p:spTgt spid="9"/>
                                        </p:tgtEl>
                                        <p:attrNameLst>
                                          <p:attrName>ppt_h</p:attrName>
                                        </p:attrNameLst>
                                      </p:cBhvr>
                                      <p:tavLst>
                                        <p:tav tm="0">
                                          <p:val>
                                            <p:fltVal val="0"/>
                                          </p:val>
                                        </p:tav>
                                        <p:tav tm="100000">
                                          <p:val>
                                            <p:strVal val="#ppt_h"/>
                                          </p:val>
                                        </p:tav>
                                      </p:tavLst>
                                    </p:anim>
                                    <p:animEffect transition="in" filter="fade">
                                      <p:cBhvr>
                                        <p:cTn id="23" dur="5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Effect transition="in" filter="fade">
                                      <p:cBhvr>
                                        <p:cTn id="3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2"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Round Diagonal Corner Rectangle 3"/>
          <p:cNvSpPr/>
          <p:nvPr/>
        </p:nvSpPr>
        <p:spPr>
          <a:xfrm>
            <a:off x="1066800" y="1295400"/>
            <a:ext cx="7031182" cy="1524000"/>
          </a:xfrm>
          <a:prstGeom prst="round2DiagRect">
            <a:avLst/>
          </a:prstGeom>
          <a:solidFill>
            <a:schemeClr val="accent3">
              <a:lumMod val="20000"/>
              <a:lumOff val="80000"/>
            </a:schemeClr>
          </a:solidFill>
          <a:ln w="31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smtClean="0">
              <a:solidFill>
                <a:srgbClr val="002060"/>
              </a:solidFill>
            </a:endParaRPr>
          </a:p>
          <a:p>
            <a:pPr algn="ctr"/>
            <a:r>
              <a:rPr lang="en-US" sz="4000" b="1" dirty="0" smtClean="0">
                <a:solidFill>
                  <a:srgbClr val="0070C0"/>
                </a:solidFill>
                <a:latin typeface="Corbel" pitchFamily="34" charset="0"/>
              </a:rPr>
              <a:t>Lesson Declaration</a:t>
            </a:r>
          </a:p>
          <a:p>
            <a:pPr algn="ctr"/>
            <a:r>
              <a:rPr lang="en-US" sz="3200" b="1" dirty="0" smtClean="0">
                <a:solidFill>
                  <a:srgbClr val="002060"/>
                </a:solidFill>
                <a:latin typeface="Corbel" pitchFamily="34" charset="0"/>
              </a:rPr>
              <a:t>So, today we`ll discuss about  </a:t>
            </a:r>
          </a:p>
          <a:p>
            <a:pPr algn="ctr"/>
            <a:endParaRPr lang="en-US" sz="3200" b="1" dirty="0">
              <a:solidFill>
                <a:srgbClr val="002060"/>
              </a:solidFill>
              <a:latin typeface="Corbel" pitchFamily="34" charset="0"/>
            </a:endParaRPr>
          </a:p>
        </p:txBody>
      </p:sp>
      <p:sp>
        <p:nvSpPr>
          <p:cNvPr id="6" name="Rectangle 5"/>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905000" y="3690610"/>
            <a:ext cx="6019800" cy="1354217"/>
          </a:xfrm>
          <a:prstGeom prst="rect">
            <a:avLst/>
          </a:prstGeom>
        </p:spPr>
        <p:txBody>
          <a:bodyPr wrap="square">
            <a:spAutoFit/>
          </a:bodyPr>
          <a:lstStyle/>
          <a:p>
            <a:pPr lvl="0" algn="ctr"/>
            <a:r>
              <a:rPr lang="en-US" sz="5400" b="1" dirty="0">
                <a:ln w="1905"/>
                <a:gradFill>
                  <a:gsLst>
                    <a:gs pos="0">
                      <a:srgbClr val="7D3C4A">
                        <a:shade val="20000"/>
                        <a:satMod val="200000"/>
                      </a:srgbClr>
                    </a:gs>
                    <a:gs pos="78000">
                      <a:srgbClr val="7D3C4A">
                        <a:tint val="90000"/>
                        <a:shade val="89000"/>
                        <a:satMod val="220000"/>
                      </a:srgbClr>
                    </a:gs>
                    <a:gs pos="100000">
                      <a:srgbClr val="7D3C4A">
                        <a:tint val="12000"/>
                        <a:satMod val="255000"/>
                      </a:srgbClr>
                    </a:gs>
                  </a:gsLst>
                  <a:lin ang="5400000"/>
                </a:gradFill>
                <a:effectLst>
                  <a:innerShdw blurRad="69850" dist="43180" dir="5400000">
                    <a:srgbClr val="000000">
                      <a:alpha val="65000"/>
                    </a:srgbClr>
                  </a:innerShdw>
                </a:effectLst>
                <a:latin typeface="Elephant" pitchFamily="18" charset="0"/>
              </a:rPr>
              <a:t>Health is wealth</a:t>
            </a:r>
          </a:p>
          <a:p>
            <a:pPr lvl="0" algn="ctr"/>
            <a:r>
              <a:rPr lang="en-US" sz="2800" b="1" dirty="0">
                <a:solidFill>
                  <a:srgbClr val="0070C0"/>
                </a:solidFill>
              </a:rPr>
              <a:t>( Class- six, Lesson – 9 )</a:t>
            </a:r>
            <a:endParaRPr lang="en-US" sz="2800" b="1" dirty="0">
              <a:solidFill>
                <a:srgbClr val="0070C0"/>
              </a:solidFill>
            </a:endParaRPr>
          </a:p>
        </p:txBody>
      </p:sp>
    </p:spTree>
    <p:extLst>
      <p:ext uri="{BB962C8B-B14F-4D97-AF65-F5344CB8AC3E}">
        <p14:creationId xmlns:p14="http://schemas.microsoft.com/office/powerpoint/2010/main" val="19474971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Sp="0" show="0">
  <p:cSld>
    <p:spTree>
      <p:nvGrpSpPr>
        <p:cNvPr id="1" name=""/>
        <p:cNvGrpSpPr/>
        <p:nvPr/>
      </p:nvGrpSpPr>
      <p:grpSpPr>
        <a:xfrm>
          <a:off x="0" y="0"/>
          <a:ext cx="0" cy="0"/>
          <a:chOff x="0" y="0"/>
          <a:chExt cx="0" cy="0"/>
        </a:xfrm>
      </p:grpSpPr>
      <p:sp>
        <p:nvSpPr>
          <p:cNvPr id="2" name="TextBox 1"/>
          <p:cNvSpPr txBox="1"/>
          <p:nvPr/>
        </p:nvSpPr>
        <p:spPr>
          <a:xfrm>
            <a:off x="2209800" y="1079212"/>
            <a:ext cx="4419600" cy="584775"/>
          </a:xfrm>
          <a:prstGeom prst="rect">
            <a:avLst/>
          </a:prstGeom>
          <a:solidFill>
            <a:schemeClr val="accent3">
              <a:lumMod val="20000"/>
              <a:lumOff val="80000"/>
            </a:schemeClr>
          </a:solidFill>
          <a:ln w="28575">
            <a:solidFill>
              <a:schemeClr val="tx1"/>
            </a:solidFill>
          </a:ln>
          <a:effectLst/>
        </p:spPr>
        <p:txBody>
          <a:bodyPr wrap="square" rtlCol="0">
            <a:spAutoFit/>
          </a:bodyPr>
          <a:lstStyle/>
          <a:p>
            <a:pPr algn="ctr"/>
            <a:r>
              <a:rPr lang="en-US" sz="3200" b="1" dirty="0" smtClean="0"/>
              <a:t>Learning outcomes</a:t>
            </a:r>
            <a:endParaRPr lang="en-US" sz="3200" b="1" dirty="0"/>
          </a:p>
        </p:txBody>
      </p:sp>
      <p:sp>
        <p:nvSpPr>
          <p:cNvPr id="3" name="TextBox 2"/>
          <p:cNvSpPr txBox="1"/>
          <p:nvPr/>
        </p:nvSpPr>
        <p:spPr>
          <a:xfrm>
            <a:off x="990600" y="2590800"/>
            <a:ext cx="7162800" cy="2739211"/>
          </a:xfrm>
          <a:prstGeom prst="rect">
            <a:avLst/>
          </a:prstGeom>
          <a:solidFill>
            <a:schemeClr val="bg1"/>
          </a:solidFill>
          <a:ln w="28575">
            <a:solidFill>
              <a:schemeClr val="tx1"/>
            </a:solidFill>
            <a:prstDash val="sysDot"/>
          </a:ln>
          <a:effectLst/>
        </p:spPr>
        <p:txBody>
          <a:bodyPr wrap="square" rtlCol="0">
            <a:spAutoFit/>
          </a:bodyPr>
          <a:lstStyle/>
          <a:p>
            <a:r>
              <a:rPr lang="en-US" sz="2400" b="1" dirty="0" smtClean="0"/>
              <a:t>After completing this lesson students will be able to -</a:t>
            </a:r>
          </a:p>
          <a:p>
            <a:endParaRPr lang="en-US" sz="2400" b="1" dirty="0"/>
          </a:p>
          <a:p>
            <a:pPr marL="285750" indent="-285750">
              <a:lnSpc>
                <a:spcPts val="2400"/>
              </a:lnSpc>
              <a:buFont typeface="Wingdings" pitchFamily="2" charset="2"/>
              <a:buChar char="Ø"/>
            </a:pPr>
            <a:r>
              <a:rPr lang="en-US" sz="2400" b="1" dirty="0"/>
              <a:t>f</a:t>
            </a:r>
            <a:r>
              <a:rPr lang="en-US" sz="2400" b="1" dirty="0" smtClean="0"/>
              <a:t>amiliar with some rules of good health.</a:t>
            </a:r>
            <a:endParaRPr lang="en-US" sz="2400" b="1" dirty="0"/>
          </a:p>
          <a:p>
            <a:pPr marL="285750" indent="-285750">
              <a:lnSpc>
                <a:spcPts val="2400"/>
              </a:lnSpc>
              <a:buFont typeface="Wingdings" pitchFamily="2" charset="2"/>
              <a:buChar char="Ø"/>
            </a:pPr>
            <a:r>
              <a:rPr lang="en-US" sz="2400" b="1" dirty="0"/>
              <a:t>a</a:t>
            </a:r>
            <a:r>
              <a:rPr lang="en-US" sz="2400" b="1" dirty="0" smtClean="0"/>
              <a:t>sk and answer questions</a:t>
            </a:r>
            <a:endParaRPr lang="en-US" sz="2400" b="1" dirty="0"/>
          </a:p>
          <a:p>
            <a:pPr marL="285750" indent="-285750">
              <a:lnSpc>
                <a:spcPts val="2400"/>
              </a:lnSpc>
              <a:buFont typeface="Wingdings" pitchFamily="2" charset="2"/>
              <a:buChar char="Ø"/>
            </a:pPr>
            <a:r>
              <a:rPr lang="en-US" sz="2400" b="1" dirty="0"/>
              <a:t>r</a:t>
            </a:r>
            <a:r>
              <a:rPr lang="en-US" sz="2400" b="1" dirty="0" smtClean="0"/>
              <a:t>ead and understand texts</a:t>
            </a:r>
            <a:endParaRPr lang="en-US" sz="2400" b="1" dirty="0"/>
          </a:p>
          <a:p>
            <a:pPr marL="285750" indent="-285750">
              <a:lnSpc>
                <a:spcPts val="2400"/>
              </a:lnSpc>
              <a:buFont typeface="Wingdings" pitchFamily="2" charset="2"/>
              <a:buChar char="Ø"/>
            </a:pPr>
            <a:r>
              <a:rPr lang="en-US" sz="2400" b="1" dirty="0"/>
              <a:t>w</a:t>
            </a:r>
            <a:r>
              <a:rPr lang="en-US" sz="2400" b="1" dirty="0" smtClean="0"/>
              <a:t>rite paragraph, dialogue , etc.</a:t>
            </a:r>
          </a:p>
          <a:p>
            <a:pPr marL="285750" indent="-285750">
              <a:lnSpc>
                <a:spcPts val="2400"/>
              </a:lnSpc>
              <a:buFont typeface="Wingdings" pitchFamily="2" charset="2"/>
              <a:buChar char="Ø"/>
            </a:pPr>
            <a:endParaRPr lang="en-US" sz="2000" b="1" dirty="0"/>
          </a:p>
        </p:txBody>
      </p:sp>
      <p:sp>
        <p:nvSpPr>
          <p:cNvPr id="4" name="Rectangle 3"/>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63948302"/>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2057400" y="828020"/>
            <a:ext cx="5410200" cy="523220"/>
          </a:xfrm>
          <a:prstGeom prst="rect">
            <a:avLst/>
          </a:prstGeom>
          <a:noFill/>
          <a:ln>
            <a:noFill/>
          </a:ln>
          <a:effectLst/>
        </p:spPr>
        <p:txBody>
          <a:bodyPr wrap="square" rtlCol="0">
            <a:spAutoFit/>
          </a:bodyPr>
          <a:lstStyle/>
          <a:p>
            <a:r>
              <a:rPr lang="en-US" sz="2800" b="1" dirty="0" smtClean="0"/>
              <a:t>Model reading by the teacher.</a:t>
            </a:r>
            <a:endParaRPr lang="en-US" sz="2800" b="1" dirty="0"/>
          </a:p>
        </p:txBody>
      </p:sp>
      <p:sp>
        <p:nvSpPr>
          <p:cNvPr id="6" name="TextBox 5"/>
          <p:cNvSpPr txBox="1"/>
          <p:nvPr/>
        </p:nvSpPr>
        <p:spPr>
          <a:xfrm>
            <a:off x="1166734" y="1482298"/>
            <a:ext cx="6934200" cy="830997"/>
          </a:xfrm>
          <a:prstGeom prst="rect">
            <a:avLst/>
          </a:prstGeom>
          <a:solidFill>
            <a:schemeClr val="accent3">
              <a:lumMod val="20000"/>
              <a:lumOff val="80000"/>
            </a:schemeClr>
          </a:solidFill>
          <a:ln>
            <a:solidFill>
              <a:schemeClr val="tx1"/>
            </a:solidFill>
            <a:prstDash val="lgDash"/>
          </a:ln>
        </p:spPr>
        <p:txBody>
          <a:bodyPr wrap="square" rtlCol="0">
            <a:spAutoFit/>
          </a:bodyPr>
          <a:lstStyle/>
          <a:p>
            <a:pPr algn="ctr"/>
            <a:r>
              <a:rPr lang="en-US" sz="2400" b="1" dirty="0" smtClean="0"/>
              <a:t>Listen to me attentively then answer the following questions.</a:t>
            </a:r>
            <a:endParaRPr lang="en-US" sz="2400" b="1" dirty="0"/>
          </a:p>
        </p:txBody>
      </p:sp>
      <p:sp>
        <p:nvSpPr>
          <p:cNvPr id="7" name="TextBox 6"/>
          <p:cNvSpPr txBox="1"/>
          <p:nvPr/>
        </p:nvSpPr>
        <p:spPr>
          <a:xfrm>
            <a:off x="1143000" y="5257800"/>
            <a:ext cx="6858000" cy="1323439"/>
          </a:xfrm>
          <a:prstGeom prst="rect">
            <a:avLst/>
          </a:prstGeom>
          <a:noFill/>
        </p:spPr>
        <p:txBody>
          <a:bodyPr wrap="square" rtlCol="0">
            <a:spAutoFit/>
          </a:bodyPr>
          <a:lstStyle/>
          <a:p>
            <a:pPr marL="342900" indent="-342900">
              <a:buAutoNum type="arabicPeriod"/>
            </a:pPr>
            <a:r>
              <a:rPr lang="en-US" sz="2000" b="1" dirty="0" smtClean="0"/>
              <a:t>What do you mean by hygiene?</a:t>
            </a:r>
          </a:p>
          <a:p>
            <a:pPr marL="342900" indent="-342900">
              <a:buAutoNum type="arabicPeriod"/>
            </a:pPr>
            <a:r>
              <a:rPr lang="en-US" sz="2000" b="1" dirty="0" smtClean="0"/>
              <a:t>What are essential for good health?</a:t>
            </a:r>
          </a:p>
          <a:p>
            <a:pPr marL="342900" indent="-342900">
              <a:buAutoNum type="arabicPeriod"/>
            </a:pPr>
            <a:r>
              <a:rPr lang="en-US" sz="2000" b="1" dirty="0" smtClean="0"/>
              <a:t>What do we mean by balanced diet?</a:t>
            </a:r>
          </a:p>
          <a:p>
            <a:pPr marL="342900" indent="-342900">
              <a:buAutoNum type="arabicPeriod"/>
            </a:pPr>
            <a:r>
              <a:rPr lang="en-US" sz="2000" b="1" dirty="0" smtClean="0"/>
              <a:t>What are the rules of personal hygiene?</a:t>
            </a:r>
            <a:endParaRPr lang="en-US" sz="2000" b="1" dirty="0"/>
          </a:p>
        </p:txBody>
      </p:sp>
      <p:sp>
        <p:nvSpPr>
          <p:cNvPr id="8" name="Rectangle 7"/>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514600" y="2590800"/>
            <a:ext cx="4953000" cy="2457450"/>
          </a:xfrm>
          <a:prstGeom prst="rect">
            <a:avLst/>
          </a:prstGeom>
        </p:spPr>
      </p:pic>
    </p:spTree>
    <p:extLst>
      <p:ext uri="{BB962C8B-B14F-4D97-AF65-F5344CB8AC3E}">
        <p14:creationId xmlns:p14="http://schemas.microsoft.com/office/powerpoint/2010/main" val="170009392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533400" y="609600"/>
            <a:ext cx="8093002" cy="830997"/>
          </a:xfrm>
          <a:prstGeom prst="rect">
            <a:avLst/>
          </a:prstGeom>
          <a:noFill/>
          <a:ln>
            <a:noFill/>
          </a:ln>
          <a:effectLst/>
        </p:spPr>
        <p:txBody>
          <a:bodyPr wrap="square" rtlCol="0">
            <a:spAutoFit/>
          </a:bodyPr>
          <a:lstStyle/>
          <a:p>
            <a:r>
              <a:rPr lang="en-US" sz="2400" b="1" dirty="0" smtClean="0">
                <a:solidFill>
                  <a:srgbClr val="7030A0"/>
                </a:solidFill>
              </a:rPr>
              <a:t>Some important rules of good personal health are as follows.</a:t>
            </a:r>
            <a:endParaRPr lang="en-US" sz="2400" b="1" dirty="0">
              <a:solidFill>
                <a:srgbClr val="7030A0"/>
              </a:solidFill>
            </a:endParaRPr>
          </a:p>
        </p:txBody>
      </p:sp>
      <p:sp>
        <p:nvSpPr>
          <p:cNvPr id="3" name="TextBox 2"/>
          <p:cNvSpPr txBox="1"/>
          <p:nvPr/>
        </p:nvSpPr>
        <p:spPr>
          <a:xfrm>
            <a:off x="381000" y="1447800"/>
            <a:ext cx="5334000" cy="1631216"/>
          </a:xfrm>
          <a:prstGeom prst="rect">
            <a:avLst/>
          </a:prstGeom>
          <a:noFill/>
        </p:spPr>
        <p:txBody>
          <a:bodyPr wrap="square" rtlCol="0">
            <a:spAutoFit/>
          </a:bodyPr>
          <a:lstStyle/>
          <a:p>
            <a:pPr marL="342900" indent="-342900">
              <a:buAutoNum type="alphaLcPeriod"/>
            </a:pPr>
            <a:r>
              <a:rPr lang="en-US" sz="2000" b="1" dirty="0" smtClean="0"/>
              <a:t>Balanced diet :</a:t>
            </a:r>
          </a:p>
          <a:p>
            <a:endParaRPr lang="en-US" sz="2000" b="1" dirty="0" smtClean="0"/>
          </a:p>
          <a:p>
            <a:r>
              <a:rPr lang="en-US" sz="2000" b="1" dirty="0" smtClean="0">
                <a:solidFill>
                  <a:srgbClr val="0070C0"/>
                </a:solidFill>
              </a:rPr>
              <a:t>Our food should contain correct proportion of carbohydrates, fat, protein, vitamins, minerals and water in it.</a:t>
            </a:r>
            <a:endParaRPr lang="en-US" sz="2000" b="1" dirty="0">
              <a:solidFill>
                <a:srgbClr val="0070C0"/>
              </a:solidFill>
            </a:endParaRPr>
          </a:p>
        </p:txBody>
      </p:sp>
      <p:sp>
        <p:nvSpPr>
          <p:cNvPr id="5" name="TextBox 4"/>
          <p:cNvSpPr txBox="1"/>
          <p:nvPr/>
        </p:nvSpPr>
        <p:spPr>
          <a:xfrm>
            <a:off x="304800" y="3124200"/>
            <a:ext cx="5029200" cy="3170099"/>
          </a:xfrm>
          <a:prstGeom prst="rect">
            <a:avLst/>
          </a:prstGeom>
          <a:noFill/>
        </p:spPr>
        <p:txBody>
          <a:bodyPr wrap="square" rtlCol="0">
            <a:spAutoFit/>
          </a:bodyPr>
          <a:lstStyle/>
          <a:p>
            <a:r>
              <a:rPr lang="en-US" sz="2000" b="1" dirty="0" smtClean="0"/>
              <a:t>b. Personal hygiene :</a:t>
            </a:r>
          </a:p>
          <a:p>
            <a:endParaRPr lang="en-US" sz="2000" b="1" dirty="0" smtClean="0"/>
          </a:p>
          <a:p>
            <a:r>
              <a:rPr lang="en-US" sz="2000" b="1" dirty="0" smtClean="0">
                <a:solidFill>
                  <a:srgbClr val="0070C0"/>
                </a:solidFill>
              </a:rPr>
              <a:t>We should follow the personal health practices, such as,</a:t>
            </a:r>
          </a:p>
          <a:p>
            <a:pPr marL="285750" indent="-285750">
              <a:buFont typeface="Wingdings" pitchFamily="2" charset="2"/>
              <a:buChar char="v"/>
            </a:pPr>
            <a:r>
              <a:rPr lang="en-US" sz="2000" b="1" dirty="0">
                <a:solidFill>
                  <a:srgbClr val="0070C0"/>
                </a:solidFill>
              </a:rPr>
              <a:t> </a:t>
            </a:r>
            <a:r>
              <a:rPr lang="en-US" sz="2000" b="1" dirty="0" smtClean="0">
                <a:solidFill>
                  <a:srgbClr val="0070C0"/>
                </a:solidFill>
              </a:rPr>
              <a:t>wash your hands before eating.</a:t>
            </a:r>
          </a:p>
          <a:p>
            <a:pPr marL="285750" indent="-285750">
              <a:buFont typeface="Wingdings" pitchFamily="2" charset="2"/>
              <a:buChar char="v"/>
            </a:pPr>
            <a:r>
              <a:rPr lang="en-US" sz="2000" b="1" dirty="0" smtClean="0">
                <a:solidFill>
                  <a:srgbClr val="0070C0"/>
                </a:solidFill>
              </a:rPr>
              <a:t>Bathe regularly and wear clean cloths.</a:t>
            </a:r>
          </a:p>
          <a:p>
            <a:pPr marL="285750" indent="-285750">
              <a:buFont typeface="Wingdings" pitchFamily="2" charset="2"/>
              <a:buChar char="v"/>
            </a:pPr>
            <a:r>
              <a:rPr lang="en-US" sz="2000" b="1" dirty="0" smtClean="0">
                <a:solidFill>
                  <a:srgbClr val="0070C0"/>
                </a:solidFill>
              </a:rPr>
              <a:t>Brush your teeth regularly.</a:t>
            </a:r>
          </a:p>
          <a:p>
            <a:pPr marL="285750" indent="-285750">
              <a:buFont typeface="Wingdings" pitchFamily="2" charset="2"/>
              <a:buChar char="v"/>
            </a:pPr>
            <a:r>
              <a:rPr lang="en-US" sz="2000" b="1" dirty="0" smtClean="0">
                <a:solidFill>
                  <a:srgbClr val="0070C0"/>
                </a:solidFill>
              </a:rPr>
              <a:t>Brush hair, clean eyes, ears and nails.</a:t>
            </a:r>
            <a:endParaRPr lang="en-US" sz="2000" b="1" dirty="0">
              <a:solidFill>
                <a:srgbClr val="0070C0"/>
              </a:solidFill>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220566" y="3456709"/>
            <a:ext cx="1485033" cy="1223962"/>
          </a:xfrm>
          <a:prstGeom prst="rect">
            <a:avLst/>
          </a:prstGeom>
          <a:ln>
            <a:noFill/>
          </a:ln>
          <a:effectLst>
            <a:outerShdw blurRad="190500" algn="tl" rotWithShape="0">
              <a:srgbClr val="000000">
                <a:alpha val="70000"/>
              </a:srgbClr>
            </a:outerShdw>
          </a:effec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4290" y="3456709"/>
            <a:ext cx="1509712" cy="1223962"/>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20566" y="4834057"/>
            <a:ext cx="1485033" cy="1109544"/>
          </a:xfrm>
          <a:prstGeom prst="rect">
            <a:avLst/>
          </a:prstGeom>
          <a:ln>
            <a:noFill/>
          </a:ln>
          <a:effectLst>
            <a:outerShdw blurRad="292100" dist="139700" dir="2700000" algn="tl" rotWithShape="0">
              <a:srgbClr val="333333">
                <a:alpha val="65000"/>
              </a:srgbClr>
            </a:outerShdw>
          </a:effectLst>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72300" y="4834057"/>
            <a:ext cx="1501702" cy="1143000"/>
          </a:xfrm>
          <a:prstGeom prst="rect">
            <a:avLst/>
          </a:prstGeom>
          <a:ln>
            <a:noFill/>
          </a:ln>
          <a:effectLst>
            <a:outerShdw blurRad="292100" dist="139700" dir="2700000" algn="tl" rotWithShape="0">
              <a:srgbClr val="333333">
                <a:alpha val="65000"/>
              </a:srgbClr>
            </a:outerShdw>
          </a:effectLst>
        </p:spPr>
      </p:pic>
      <p:sp>
        <p:nvSpPr>
          <p:cNvPr id="10" name="Rectangle 9"/>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92243" y="1287036"/>
            <a:ext cx="3046957" cy="1837164"/>
          </a:xfrm>
          <a:prstGeom prst="rect">
            <a:avLst/>
          </a:prstGeom>
        </p:spPr>
      </p:pic>
    </p:spTree>
    <p:extLst>
      <p:ext uri="{BB962C8B-B14F-4D97-AF65-F5344CB8AC3E}">
        <p14:creationId xmlns:p14="http://schemas.microsoft.com/office/powerpoint/2010/main" val="1390279170"/>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extBox 1"/>
          <p:cNvSpPr txBox="1"/>
          <p:nvPr/>
        </p:nvSpPr>
        <p:spPr>
          <a:xfrm>
            <a:off x="685800" y="381000"/>
            <a:ext cx="7772400" cy="1323439"/>
          </a:xfrm>
          <a:prstGeom prst="rect">
            <a:avLst/>
          </a:prstGeom>
          <a:noFill/>
        </p:spPr>
        <p:txBody>
          <a:bodyPr wrap="square" rtlCol="0">
            <a:spAutoFit/>
          </a:bodyPr>
          <a:lstStyle/>
          <a:p>
            <a:r>
              <a:rPr lang="en-US" sz="2000" b="1" dirty="0" smtClean="0"/>
              <a:t>e. Taking regular exercise :</a:t>
            </a:r>
          </a:p>
          <a:p>
            <a:endParaRPr lang="en-US" sz="2000" b="1" dirty="0"/>
          </a:p>
          <a:p>
            <a:r>
              <a:rPr lang="en-US" sz="2000" b="1" dirty="0" smtClean="0">
                <a:solidFill>
                  <a:srgbClr val="0070C0"/>
                </a:solidFill>
              </a:rPr>
              <a:t>We should take part </a:t>
            </a:r>
            <a:r>
              <a:rPr lang="en-US" sz="2000" b="1" dirty="0">
                <a:solidFill>
                  <a:srgbClr val="0070C0"/>
                </a:solidFill>
              </a:rPr>
              <a:t> </a:t>
            </a:r>
            <a:r>
              <a:rPr lang="en-US" sz="2000" b="1" dirty="0" smtClean="0">
                <a:solidFill>
                  <a:srgbClr val="0070C0"/>
                </a:solidFill>
              </a:rPr>
              <a:t>games and sports and take physical exercise regularly.</a:t>
            </a:r>
            <a:endParaRPr lang="en-US" sz="2000" b="1" dirty="0">
              <a:solidFill>
                <a:srgbClr val="0070C0"/>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67136" y="3962400"/>
            <a:ext cx="4614864" cy="2152185"/>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95399" y="1828798"/>
            <a:ext cx="3133225" cy="1905002"/>
          </a:xfrm>
          <a:prstGeom prst="rect">
            <a:avLst/>
          </a:prstGeom>
        </p:spPr>
      </p:pic>
      <p:sp>
        <p:nvSpPr>
          <p:cNvPr id="8" name="TextBox 7"/>
          <p:cNvSpPr txBox="1"/>
          <p:nvPr/>
        </p:nvSpPr>
        <p:spPr>
          <a:xfrm>
            <a:off x="533401" y="3928408"/>
            <a:ext cx="2971799" cy="1938992"/>
          </a:xfrm>
          <a:prstGeom prst="rect">
            <a:avLst/>
          </a:prstGeom>
          <a:noFill/>
        </p:spPr>
        <p:txBody>
          <a:bodyPr wrap="square" rtlCol="0">
            <a:spAutoFit/>
          </a:bodyPr>
          <a:lstStyle/>
          <a:p>
            <a:r>
              <a:rPr lang="en-US" sz="2000" b="1" dirty="0" smtClean="0"/>
              <a:t>f. Taking regular sleep and rest :</a:t>
            </a:r>
          </a:p>
          <a:p>
            <a:endParaRPr lang="en-US" sz="2000" b="1" dirty="0"/>
          </a:p>
          <a:p>
            <a:r>
              <a:rPr lang="en-US" sz="2000" b="1" dirty="0" smtClean="0">
                <a:solidFill>
                  <a:srgbClr val="0070C0"/>
                </a:solidFill>
              </a:rPr>
              <a:t>We should sleep properly and take proper rest.</a:t>
            </a:r>
            <a:endParaRPr lang="en-US" sz="2000" b="1" dirty="0">
              <a:solidFill>
                <a:srgbClr val="0070C0"/>
              </a:solidFill>
            </a:endParaRPr>
          </a:p>
        </p:txBody>
      </p:sp>
      <p:sp>
        <p:nvSpPr>
          <p:cNvPr id="9" name="Rectangle 8"/>
          <p:cNvSpPr/>
          <p:nvPr/>
        </p:nvSpPr>
        <p:spPr>
          <a:xfrm>
            <a:off x="0" y="0"/>
            <a:ext cx="9144000" cy="6858000"/>
          </a:xfrm>
          <a:prstGeom prst="rect">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00600" y="1514865"/>
            <a:ext cx="3387257" cy="2252663"/>
          </a:xfrm>
          <a:prstGeom prst="rect">
            <a:avLst/>
          </a:prstGeom>
        </p:spPr>
      </p:pic>
    </p:spTree>
    <p:extLst>
      <p:ext uri="{BB962C8B-B14F-4D97-AF65-F5344CB8AC3E}">
        <p14:creationId xmlns:p14="http://schemas.microsoft.com/office/powerpoint/2010/main" val="227054466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oncourse">
  <a:themeElements>
    <a:clrScheme name="Concourse">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2207</TotalTime>
  <Words>653</Words>
  <Application>Microsoft Office PowerPoint</Application>
  <PresentationFormat>On-screen Show (4:3)</PresentationFormat>
  <Paragraphs>131</Paragraphs>
  <Slides>20</Slides>
  <Notes>7</Notes>
  <HiddenSlides>2</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Concourse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Harun</dc:creator>
  <cp:lastModifiedBy>ismail - [2010]</cp:lastModifiedBy>
  <cp:revision>123</cp:revision>
  <dcterms:created xsi:type="dcterms:W3CDTF">2006-08-16T00:00:00Z</dcterms:created>
  <dcterms:modified xsi:type="dcterms:W3CDTF">2020-06-04T14:10:05Z</dcterms:modified>
</cp:coreProperties>
</file>