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4" r:id="rId1"/>
  </p:sldMasterIdLst>
  <p:notesMasterIdLst>
    <p:notesMasterId r:id="rId24"/>
  </p:notesMasterIdLst>
  <p:sldIdLst>
    <p:sldId id="282" r:id="rId2"/>
    <p:sldId id="256" r:id="rId3"/>
    <p:sldId id="403" r:id="rId4"/>
    <p:sldId id="274" r:id="rId5"/>
    <p:sldId id="269" r:id="rId6"/>
    <p:sldId id="385" r:id="rId7"/>
    <p:sldId id="368" r:id="rId8"/>
    <p:sldId id="406" r:id="rId9"/>
    <p:sldId id="428" r:id="rId10"/>
    <p:sldId id="395" r:id="rId11"/>
    <p:sldId id="433" r:id="rId12"/>
    <p:sldId id="441" r:id="rId13"/>
    <p:sldId id="276" r:id="rId14"/>
    <p:sldId id="423" r:id="rId15"/>
    <p:sldId id="434" r:id="rId16"/>
    <p:sldId id="420" r:id="rId17"/>
    <p:sldId id="436" r:id="rId18"/>
    <p:sldId id="439" r:id="rId19"/>
    <p:sldId id="440" r:id="rId20"/>
    <p:sldId id="408" r:id="rId21"/>
    <p:sldId id="271" r:id="rId22"/>
    <p:sldId id="272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205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  <a:srgbClr val="0000BC"/>
    <a:srgbClr val="00CCFF"/>
    <a:srgbClr val="3333FF"/>
    <a:srgbClr val="CCFFFF"/>
    <a:srgbClr val="C2FFA3"/>
    <a:srgbClr val="CCFF66"/>
    <a:srgbClr val="99FF66"/>
    <a:srgbClr val="B3F1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456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-762" y="-90"/>
      </p:cViewPr>
      <p:guideLst>
        <p:guide orient="horz" pos="2205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025913-E6C3-4E51-A8A3-10C72388182A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F0D7C1-5CD7-4D25-8C5E-40F3B2368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558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0D7C1-5CD7-4D25-8C5E-40F3B236840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5169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0D7C1-5CD7-4D25-8C5E-40F3B236840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3586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0D7C1-5CD7-4D25-8C5E-40F3B236840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888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0D7C1-5CD7-4D25-8C5E-40F3B236840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3277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0D7C1-5CD7-4D25-8C5E-40F3B236840F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65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23E5C-C145-4F31-BE6A-2D92A64C1C17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C110-5E17-4960-947F-1C6F1985F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029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23E5C-C145-4F31-BE6A-2D92A64C1C17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C110-5E17-4960-947F-1C6F1985F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566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23E5C-C145-4F31-BE6A-2D92A64C1C17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C110-5E17-4960-947F-1C6F1985F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559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23E5C-C145-4F31-BE6A-2D92A64C1C17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C110-5E17-4960-947F-1C6F1985F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185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23E5C-C145-4F31-BE6A-2D92A64C1C17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C110-5E17-4960-947F-1C6F1985F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382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23E5C-C145-4F31-BE6A-2D92A64C1C17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C110-5E17-4960-947F-1C6F1985F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676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23E5C-C145-4F31-BE6A-2D92A64C1C17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C110-5E17-4960-947F-1C6F1985F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090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23E5C-C145-4F31-BE6A-2D92A64C1C17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C110-5E17-4960-947F-1C6F1985F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460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23E5C-C145-4F31-BE6A-2D92A64C1C17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C110-5E17-4960-947F-1C6F1985F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261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23E5C-C145-4F31-BE6A-2D92A64C1C17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C110-5E17-4960-947F-1C6F1985F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416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23E5C-C145-4F31-BE6A-2D92A64C1C17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C110-5E17-4960-947F-1C6F1985F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593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A23E5C-C145-4F31-BE6A-2D92A64C1C17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AC110-5E17-4960-947F-1C6F1985F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0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7927" y="697377"/>
            <a:ext cx="5112328" cy="236988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alibri" panose="020F0502020204030204" pitchFamily="34" charset="0"/>
              <a:buNone/>
            </a:pPr>
            <a:r>
              <a:rPr lang="bn-IN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মলিনা বিশ্বাস 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মলি) </a:t>
            </a:r>
          </a:p>
          <a:p>
            <a:pPr>
              <a:buFont typeface="Calibri" panose="020F0502020204030204" pitchFamily="34" charset="0"/>
              <a:buNone/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সহকারি শিক্ষক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(গণিত ওবিজ্ঞান ) </a:t>
            </a:r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Calibri" panose="020F0502020204030204" pitchFamily="34" charset="0"/>
              <a:buNone/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  বনগ্রাম মাধ্যমিক বিদ্যালয়           </a:t>
            </a:r>
          </a:p>
          <a:p>
            <a:pPr>
              <a:buFont typeface="Calibri" panose="020F0502020204030204" pitchFamily="34" charset="0"/>
              <a:buNone/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  খোকসা, কুষ্টিয়া ।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Calibri" panose="020F0502020204030204" pitchFamily="34" charset="0"/>
              <a:buNone/>
            </a:pPr>
            <a:r>
              <a:rPr lang="bn-BD" sz="3200" dirty="0" smtClean="0">
                <a:latin typeface="Nikosh" pitchFamily="2" charset="0"/>
                <a:cs typeface="Nikosh" pitchFamily="2" charset="0"/>
              </a:rPr>
              <a:t>    মোবাইলঃ   ০১৭</a:t>
            </a:r>
            <a:r>
              <a:rPr lang="bn-IN" sz="3200" dirty="0" smtClean="0">
                <a:latin typeface="Nikosh" pitchFamily="2" charset="0"/>
                <a:cs typeface="Nikosh" pitchFamily="2" charset="0"/>
              </a:rPr>
              <a:t>৪৭৪৮৯৪৯২ </a:t>
            </a:r>
            <a:r>
              <a:rPr lang="bn-BD" sz="3200" dirty="0" smtClean="0">
                <a:latin typeface="Nikosh" pitchFamily="2" charset="0"/>
                <a:cs typeface="Nikosh" pitchFamily="2" charset="0"/>
              </a:rPr>
              <a:t> </a:t>
            </a:r>
            <a:endParaRPr lang="bn-BD" sz="32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926251" y="3519282"/>
            <a:ext cx="3982222" cy="236988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alibri" panose="020F0502020204030204" pitchFamily="34" charset="0"/>
              <a:buNone/>
            </a:pPr>
            <a:r>
              <a:rPr lang="bn-BD" sz="2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শ্রেণিঃ   দশম        </a:t>
            </a:r>
            <a:endParaRPr lang="bn-BD" sz="2400" dirty="0" smtClean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>
              <a:buFont typeface="Calibri" panose="020F0502020204030204" pitchFamily="34" charset="0"/>
              <a:buNone/>
            </a:pP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বিষয়ঃ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উচ্চতর গণিত       </a:t>
            </a:r>
          </a:p>
          <a:p>
            <a:pPr>
              <a:buFont typeface="Calibri" panose="020F0502020204030204" pitchFamily="34" charset="0"/>
              <a:buNone/>
            </a:pP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অধ্যায়ঃ  অষ্টম </a:t>
            </a:r>
            <a:endParaRPr lang="en-US" sz="24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পাঠঃ ত্রিকোণমিতি   </a:t>
            </a:r>
          </a:p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তারিখঃ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০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৫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0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৬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/২০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20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ইং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          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Calibri" panose="020F0502020204030204" pitchFamily="34" charset="0"/>
              <a:buNone/>
            </a:pP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   সময়ঃ  ৫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0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মিনিট 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   </a:t>
            </a:r>
            <a:endParaRPr lang="en-US" sz="2400" dirty="0"/>
          </a:p>
        </p:txBody>
      </p:sp>
      <p:pic>
        <p:nvPicPr>
          <p:cNvPr id="6" name="Picture 2" descr="C:\Users\Tumpa\Desktop\Mol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96776" y="274212"/>
            <a:ext cx="2155086" cy="2089725"/>
          </a:xfrm>
          <a:prstGeom prst="ellipse">
            <a:avLst/>
          </a:prstGeom>
          <a:ln w="63500" cap="rnd">
            <a:solidFill>
              <a:schemeClr val="accent2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928872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703385" y="720210"/>
                <a:ext cx="6682153" cy="552818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bn-IN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bn-IN" sz="3200" dirty="0" smtClean="0">
                    <a:latin typeface="Times New Roman" pitchFamily="18" charset="0"/>
                    <a:cs typeface="Times New Roman" pitchFamily="18" charset="0"/>
                  </a:rPr>
                  <a:t>     </a:t>
                </a:r>
                <a:r>
                  <a:rPr lang="bn-IN" sz="3200" dirty="0" smtClean="0">
                    <a:latin typeface="NikoshBAN" pitchFamily="2" charset="0"/>
                    <a:cs typeface="NikoshBAN" pitchFamily="2" charset="0"/>
                  </a:rPr>
                  <a:t>বা,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  <m:t>𝐶𝑜𝑠</m:t>
                        </m:r>
                      </m:e>
                      <m:sup>
                        <m: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  <m:r>
                      <a:rPr lang="en-US" sz="3200" i="1">
                        <a:latin typeface="Cambria Math"/>
                        <a:ea typeface="Cambria Math"/>
                        <a:cs typeface="Times New Roman" pitchFamily="18" charset="0"/>
                      </a:rPr>
                      <m:t>𝜃</m:t>
                    </m:r>
                  </m:oMath>
                </a14:m>
                <a:r>
                  <a:rPr lang="en-US" sz="32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3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</m:num>
                      <m:den>
                        <m: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3200" dirty="0">
                    <a:latin typeface="NikoshBAN" pitchFamily="2" charset="0"/>
                    <a:cs typeface="NikoshBAN" pitchFamily="2" charset="0"/>
                  </a:rPr>
                  <a:t> </a:t>
                </a:r>
              </a:p>
              <a:p>
                <a:r>
                  <a:rPr lang="en-US" sz="32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3200" dirty="0">
                    <a:latin typeface="NikoshBAN" pitchFamily="2" charset="0"/>
                    <a:cs typeface="NikoshBAN" pitchFamily="2" charset="0"/>
                  </a:rPr>
                  <a:t>      বা,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Cos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  <a:ea typeface="Cambria Math"/>
                        <a:cs typeface="Times New Roman" pitchFamily="18" charset="0"/>
                      </a:rPr>
                      <m:t>𝜃</m:t>
                    </m:r>
                  </m:oMath>
                </a14:m>
                <a:r>
                  <a:rPr lang="en-US" sz="32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3200" dirty="0" smtClean="0">
                    <a:latin typeface="NikoshBAN" pitchFamily="2" charset="0"/>
                    <a:cs typeface="NikoshBAN" pitchFamily="2" charset="0"/>
                  </a:rPr>
                  <a:t>  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  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3200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fPr>
                          <m:num>
                            <m:r>
                              <a:rPr lang="en-US" sz="3200" i="1">
                                <a:latin typeface="Cambria Math"/>
                                <a:cs typeface="Times New Roman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US" sz="3200" i="1">
                                <a:latin typeface="Cambria Math"/>
                                <a:cs typeface="Times New Roman" pitchFamily="18" charset="0"/>
                              </a:rPr>
                              <m:t>4</m:t>
                            </m:r>
                          </m:den>
                        </m:f>
                      </m:e>
                    </m:rad>
                  </m:oMath>
                </a14:m>
                <a:r>
                  <a:rPr lang="en-US" sz="3200" dirty="0">
                    <a:latin typeface="NikoshBAN" pitchFamily="2" charset="0"/>
                    <a:cs typeface="NikoshBAN" pitchFamily="2" charset="0"/>
                  </a:rPr>
                  <a:t> </a:t>
                </a:r>
              </a:p>
              <a:p>
                <a:r>
                  <a:rPr lang="bn-IN" sz="3200" dirty="0" smtClean="0">
                    <a:latin typeface="NikoshBAN" pitchFamily="2" charset="0"/>
                    <a:cs typeface="NikoshBAN" pitchFamily="2" charset="0"/>
                  </a:rPr>
                  <a:t>       বা,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Cos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𝜃</m:t>
                    </m:r>
                  </m:oMath>
                </a14:m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bn-IN" sz="3200" dirty="0" smtClean="0"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bn-IN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=</a:t>
                </a:r>
                <a:r>
                  <a:rPr lang="bn-IN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3200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3200" b="0" i="1" smtClean="0">
                                <a:latin typeface="Cambria Math"/>
                                <a:cs typeface="Times New Roman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sz="3200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r>
                  <a:rPr lang="bn-IN" sz="3200" dirty="0" smtClean="0">
                    <a:latin typeface="NikoshBAN" pitchFamily="2" charset="0"/>
                    <a:cs typeface="NikoshBAN" pitchFamily="2" charset="0"/>
                  </a:rPr>
                  <a:t>       বা,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Cos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  <a:ea typeface="Cambria Math"/>
                        <a:cs typeface="Times New Roman" pitchFamily="18" charset="0"/>
                      </a:rPr>
                      <m:t>𝜃</m:t>
                    </m:r>
                  </m:oMath>
                </a14:m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bn-IN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bn-IN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= Cos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20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  <a:cs typeface="Times New Roman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  </a:t>
                </a:r>
                <a:r>
                  <a:rPr lang="bn-IN" sz="3200" dirty="0" smtClean="0">
                    <a:latin typeface="Times New Roman" pitchFamily="18" charset="0"/>
                    <a:cs typeface="Times New Roman" pitchFamily="18" charset="0"/>
                  </a:rPr>
                  <a:t>     </a:t>
                </a:r>
                <a14:m>
                  <m:oMath xmlns:m="http://schemas.openxmlformats.org/officeDocument/2006/math">
                    <m:r>
                      <a:rPr lang="bn-IN" sz="320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∴</m:t>
                    </m:r>
                  </m:oMath>
                </a14:m>
                <a:r>
                  <a:rPr lang="bn-IN" sz="3200" dirty="0" smtClean="0"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  <a:ea typeface="Cambria Math"/>
                        <a:cs typeface="Times New Roman" pitchFamily="18" charset="0"/>
                      </a:rPr>
                      <m:t>𝜃</m:t>
                    </m:r>
                  </m:oMath>
                </a14:m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bn-IN" sz="3200" dirty="0" smtClean="0">
                    <a:latin typeface="Times New Roman" pitchFamily="18" charset="0"/>
                    <a:cs typeface="Times New Roman" pitchFamily="18" charset="0"/>
                  </a:rPr>
                  <a:t>      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en-US" sz="3200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bn-IN" sz="3200" dirty="0" smtClean="0">
                    <a:latin typeface="Times New Roman" pitchFamily="18" charset="0"/>
                    <a:cs typeface="Times New Roman" pitchFamily="18" charset="0"/>
                  </a:rPr>
                  <a:t>         </a:t>
                </a:r>
                <a14:m>
                  <m:oMath xmlns:m="http://schemas.openxmlformats.org/officeDocument/2006/math">
                    <m:r>
                      <a:rPr lang="bn-IN" sz="320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∴</m:t>
                    </m:r>
                  </m:oMath>
                </a14:m>
                <a:r>
                  <a:rPr lang="bn-IN" sz="3200" dirty="0" smtClean="0"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bn-IN" sz="3200" dirty="0" smtClean="0">
                    <a:latin typeface="NikoshBAN" pitchFamily="2" charset="0"/>
                    <a:cs typeface="NikoshBAN" pitchFamily="2" charset="0"/>
                  </a:rPr>
                  <a:t>নির্ণেয় সমাধান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  <a:ea typeface="Cambria Math"/>
                        <a:cs typeface="Times New Roman" pitchFamily="18" charset="0"/>
                      </a:rPr>
                      <m:t>𝜃</m:t>
                    </m:r>
                  </m:oMath>
                </a14:m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bn-IN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endParaRPr lang="en-US" sz="32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bn-IN" sz="3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endParaRPr lang="bn-IN" sz="32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3385" y="720210"/>
                <a:ext cx="6682153" cy="5528180"/>
              </a:xfrm>
              <a:prstGeom prst="rect">
                <a:avLst/>
              </a:prstGeom>
              <a:blipFill rotWithShape="1">
                <a:blip r:embed="rId2"/>
                <a:stretch>
                  <a:fillRect l="-2279" b="-26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67872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22029" y="1818820"/>
                <a:ext cx="8440616" cy="501675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bn-IN" sz="3200" dirty="0" smtClean="0">
                    <a:latin typeface="NikoshBAN" pitchFamily="2" charset="0"/>
                    <a:cs typeface="NikoshBAN" pitchFamily="2" charset="0"/>
                  </a:rPr>
                  <a:t>সমাধান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, 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  <m:t>𝑆𝑖𝑛</m:t>
                        </m:r>
                      </m:e>
                      <m:sup>
                        <m: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  <m:r>
                      <a:rPr lang="en-US" sz="3200" i="1">
                        <a:latin typeface="Cambria Math"/>
                        <a:ea typeface="Cambria Math"/>
                        <a:cs typeface="Times New Roman" pitchFamily="18" charset="0"/>
                      </a:rPr>
                      <m:t>𝜃</m:t>
                    </m:r>
                    <m:r>
                      <a:rPr lang="en-US" sz="3200">
                        <a:latin typeface="Cambria Math"/>
                        <a:ea typeface="Cambria Math"/>
                        <a:cs typeface="Times New Roman" pitchFamily="18" charset="0"/>
                      </a:rPr>
                      <m:t>−</m:t>
                    </m:r>
                  </m:oMath>
                </a14:m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3Cos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  <a:ea typeface="Cambria Math"/>
                        <a:cs typeface="Times New Roman" pitchFamily="18" charset="0"/>
                      </a:rPr>
                      <m:t>𝜃</m:t>
                    </m:r>
                  </m:oMath>
                </a14:m>
                <a:r>
                  <a:rPr lang="en-US" sz="32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=0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r>
                  <a:rPr lang="en-US" sz="3200" dirty="0" err="1">
                    <a:latin typeface="NikoshBAN"/>
                    <a:ea typeface="Cambria Math"/>
                    <a:cs typeface="Times New Roman" pitchFamily="18" charset="0"/>
                  </a:rPr>
                  <a:t>বা</a:t>
                </a:r>
                <a:r>
                  <a:rPr lang="en-US" sz="3200" dirty="0">
                    <a:latin typeface="NikoshBAN"/>
                    <a:ea typeface="Cambria Math"/>
                    <a:cs typeface="Times New Roman" pitchFamily="18" charset="0"/>
                  </a:rPr>
                  <a:t>,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/>
                            <a:cs typeface="Times New Roman" pitchFamily="18" charset="0"/>
                          </a:rPr>
                          <m:t>(</m:t>
                        </m:r>
                        <m:r>
                          <a:rPr lang="en-US" sz="3200" b="0" i="1" smtClean="0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  <m:r>
                          <a:rPr lang="en-US" sz="3200" b="0" i="1" smtClean="0">
                            <a:latin typeface="Cambria Math"/>
                            <a:cs typeface="Times New Roman" pitchFamily="18" charset="0"/>
                          </a:rPr>
                          <m:t>−</m:t>
                        </m:r>
                        <m:r>
                          <a:rPr lang="en-US" sz="3200" b="0" i="1" smtClean="0">
                            <a:latin typeface="Cambria Math"/>
                            <a:cs typeface="Times New Roman" pitchFamily="18" charset="0"/>
                          </a:rPr>
                          <m:t>𝐶𝑜𝑠</m:t>
                        </m:r>
                      </m:e>
                      <m:sup>
                        <m: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  <m:r>
                      <a:rPr lang="en-US" sz="3200" i="1">
                        <a:latin typeface="Cambria Math"/>
                        <a:ea typeface="Cambria Math"/>
                        <a:cs typeface="Times New Roman" pitchFamily="18" charset="0"/>
                      </a:rPr>
                      <m:t>𝜃</m:t>
                    </m:r>
                    <m:r>
                      <a:rPr lang="en-US" sz="32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)</m:t>
                    </m:r>
                    <m:r>
                      <a:rPr lang="en-US" sz="3200">
                        <a:latin typeface="Cambria Math"/>
                        <a:ea typeface="Cambria Math"/>
                        <a:cs typeface="Times New Roman" pitchFamily="18" charset="0"/>
                      </a:rPr>
                      <m:t>−</m:t>
                    </m:r>
                  </m:oMath>
                </a14:m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3Cos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  <a:ea typeface="Cambria Math"/>
                        <a:cs typeface="Times New Roman" pitchFamily="18" charset="0"/>
                      </a:rPr>
                      <m:t>𝜃</m:t>
                    </m:r>
                  </m:oMath>
                </a14:m>
                <a:r>
                  <a:rPr lang="en-US" sz="32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=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0</a:t>
                </a:r>
              </a:p>
              <a:p>
                <a:r>
                  <a:rPr lang="en-US" sz="3200" dirty="0" err="1">
                    <a:latin typeface="NikoshBAN"/>
                    <a:ea typeface="Cambria Math"/>
                    <a:cs typeface="Times New Roman" pitchFamily="18" charset="0"/>
                  </a:rPr>
                  <a:t>বা</a:t>
                </a:r>
                <a:r>
                  <a:rPr lang="en-US" sz="3200" dirty="0">
                    <a:latin typeface="NikoshBAN"/>
                    <a:ea typeface="Cambria Math"/>
                    <a:cs typeface="Times New Roman" pitchFamily="18" charset="0"/>
                  </a:rPr>
                  <a:t>,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  <m:t>−</m:t>
                        </m:r>
                        <m:r>
                          <a:rPr lang="en-US" sz="3200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  <m: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  <m:t>𝐶𝑜𝑠</m:t>
                        </m:r>
                      </m:e>
                      <m:sup>
                        <m: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  <m:r>
                      <a:rPr lang="en-US" sz="3200" i="1">
                        <a:latin typeface="Cambria Math"/>
                        <a:ea typeface="Cambria Math"/>
                        <a:cs typeface="Times New Roman" pitchFamily="18" charset="0"/>
                      </a:rPr>
                      <m:t>𝜃</m:t>
                    </m:r>
                    <m:r>
                      <a:rPr lang="en-US" sz="3200">
                        <a:latin typeface="Cambria Math"/>
                        <a:ea typeface="Cambria Math"/>
                        <a:cs typeface="Times New Roman" pitchFamily="18" charset="0"/>
                      </a:rPr>
                      <m:t>−</m:t>
                    </m:r>
                  </m:oMath>
                </a14:m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3Cos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  <a:ea typeface="Cambria Math"/>
                        <a:cs typeface="Times New Roman" pitchFamily="18" charset="0"/>
                      </a:rPr>
                      <m:t>𝜃</m:t>
                    </m:r>
                  </m:oMath>
                </a14:m>
                <a:r>
                  <a:rPr lang="en-US" sz="32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=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0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sz="3200" dirty="0">
                            <a:latin typeface="NikoshBAN"/>
                            <a:ea typeface="Cambria Math"/>
                            <a:cs typeface="Times New Roman" pitchFamily="18" charset="0"/>
                          </a:rPr>
                          <m:t>বা</m:t>
                        </m:r>
                        <m:r>
                          <m:rPr>
                            <m:nor/>
                          </m:rPr>
                          <a:rPr lang="en-US" sz="3200" dirty="0">
                            <a:latin typeface="NikoshBAN"/>
                            <a:ea typeface="Cambria Math"/>
                            <a:cs typeface="Times New Roman" pitchFamily="18" charset="0"/>
                          </a:rPr>
                          <m:t>,</m:t>
                        </m:r>
                        <m: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  <m:t>−</m:t>
                        </m:r>
                        <m: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  <m: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  <m:t>𝐶𝑜𝑠</m:t>
                        </m:r>
                      </m:e>
                      <m:sup>
                        <m: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  <m:r>
                      <a:rPr lang="en-US" sz="3200" i="1">
                        <a:latin typeface="Cambria Math"/>
                        <a:ea typeface="Cambria Math"/>
                        <a:cs typeface="Times New Roman" pitchFamily="18" charset="0"/>
                      </a:rPr>
                      <m:t>𝜃</m:t>
                    </m:r>
                    <m:r>
                      <a:rPr lang="en-US" sz="3200">
                        <a:latin typeface="Cambria Math"/>
                        <a:ea typeface="Cambria Math"/>
                        <a:cs typeface="Times New Roman" pitchFamily="18" charset="0"/>
                      </a:rPr>
                      <m:t>−</m:t>
                    </m:r>
                  </m:oMath>
                </a14:m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3Cos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  <a:ea typeface="Cambria Math"/>
                        <a:cs typeface="Times New Roman" pitchFamily="18" charset="0"/>
                      </a:rPr>
                      <m:t>𝜃</m:t>
                    </m:r>
                  </m:oMath>
                </a14:m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+2  = 0 </a:t>
                </a:r>
              </a:p>
              <a:p>
                <a:r>
                  <a:rPr lang="en-US" sz="3200" dirty="0" err="1" smtClean="0">
                    <a:latin typeface="NikoshBAN"/>
                    <a:ea typeface="Cambria Math"/>
                    <a:cs typeface="Times New Roman" pitchFamily="18" charset="0"/>
                  </a:rPr>
                  <a:t>বা</a:t>
                </a:r>
                <a:r>
                  <a:rPr lang="en-US" sz="3200" dirty="0">
                    <a:latin typeface="NikoshBAN"/>
                    <a:ea typeface="Cambria Math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  <m:t>−</m:t>
                        </m:r>
                        <m:r>
                          <a:rPr lang="en-US" sz="3200" b="0" i="1" smtClean="0">
                            <a:latin typeface="Cambria Math"/>
                            <a:cs typeface="Times New Roman" pitchFamily="18" charset="0"/>
                          </a:rPr>
                          <m:t>(</m:t>
                        </m:r>
                        <m: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  <m: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  <m:t>𝐶𝑜𝑠</m:t>
                        </m:r>
                      </m:e>
                      <m:sup>
                        <m: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  <m:r>
                      <a:rPr lang="en-US" sz="3200" i="1">
                        <a:latin typeface="Cambria Math"/>
                        <a:ea typeface="Cambria Math"/>
                        <a:cs typeface="Times New Roman" pitchFamily="18" charset="0"/>
                      </a:rPr>
                      <m:t>𝜃</m:t>
                    </m:r>
                    <m:r>
                      <a:rPr lang="en-US" sz="3200" b="0" i="0" smtClean="0">
                        <a:latin typeface="Cambria Math"/>
                        <a:ea typeface="Cambria Math"/>
                        <a:cs typeface="Times New Roman" pitchFamily="18" charset="0"/>
                      </a:rPr>
                      <m:t>+</m:t>
                    </m:r>
                  </m:oMath>
                </a14:m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3Cos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  <a:ea typeface="Cambria Math"/>
                        <a:cs typeface="Times New Roman" pitchFamily="18" charset="0"/>
                      </a:rPr>
                      <m:t>𝜃</m:t>
                    </m:r>
                    <m:r>
                      <a:rPr lang="en-US" sz="32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−</m:t>
                    </m:r>
                    <m:r>
                      <a:rPr lang="en-US" sz="32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2</m:t>
                    </m:r>
                    <m:r>
                      <a:rPr lang="en-US" sz="32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)</m:t>
                    </m:r>
                  </m:oMath>
                </a14:m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= 0</a:t>
                </a:r>
              </a:p>
              <a:p>
                <a:r>
                  <a:rPr lang="en-US" sz="3200" dirty="0" err="1" smtClean="0">
                    <a:latin typeface="NikoshBAN"/>
                    <a:ea typeface="Cambria Math"/>
                    <a:cs typeface="Times New Roman" pitchFamily="18" charset="0"/>
                  </a:rPr>
                  <a:t>বা</a:t>
                </a:r>
                <a:r>
                  <a:rPr lang="en-US" sz="3200" dirty="0">
                    <a:latin typeface="NikoshBAN"/>
                    <a:ea typeface="Cambria Math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  <m: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  <m:t>𝐶𝑜𝑠</m:t>
                        </m:r>
                      </m:e>
                      <m:sup>
                        <m: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  <m:r>
                      <a:rPr lang="en-US" sz="3200" i="1">
                        <a:latin typeface="Cambria Math"/>
                        <a:ea typeface="Cambria Math"/>
                        <a:cs typeface="Times New Roman" pitchFamily="18" charset="0"/>
                      </a:rPr>
                      <m:t>𝜃</m:t>
                    </m:r>
                    <m:r>
                      <a:rPr lang="en-US" sz="3200">
                        <a:latin typeface="Cambria Math"/>
                        <a:ea typeface="Cambria Math"/>
                        <a:cs typeface="Times New Roman" pitchFamily="18" charset="0"/>
                      </a:rPr>
                      <m:t>+</m:t>
                    </m:r>
                  </m:oMath>
                </a14:m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3Cos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  <a:ea typeface="Cambria Math"/>
                        <a:cs typeface="Times New Roman" pitchFamily="18" charset="0"/>
                      </a:rPr>
                      <m:t>𝜃</m:t>
                    </m:r>
                    <m:r>
                      <a:rPr lang="en-US" sz="3200" i="1">
                        <a:latin typeface="Cambria Math"/>
                        <a:ea typeface="Cambria Math"/>
                        <a:cs typeface="Times New Roman" pitchFamily="18" charset="0"/>
                      </a:rPr>
                      <m:t>−</m:t>
                    </m:r>
                    <m:r>
                      <a:rPr lang="en-US" sz="3200" i="1">
                        <a:latin typeface="Cambria Math"/>
                        <a:ea typeface="Cambria Math"/>
                        <a:cs typeface="Times New Roman" pitchFamily="18" charset="0"/>
                      </a:rPr>
                      <m:t>2</m:t>
                    </m:r>
                  </m:oMath>
                </a14:m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=0 </a:t>
                </a:r>
                <a:endParaRPr lang="en-US" sz="3200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3200" dirty="0" err="1" smtClean="0">
                    <a:latin typeface="NikoshBAN"/>
                    <a:ea typeface="Cambria Math"/>
                    <a:cs typeface="Times New Roman" pitchFamily="18" charset="0"/>
                  </a:rPr>
                  <a:t>বা</a:t>
                </a:r>
                <a:r>
                  <a:rPr lang="en-US" sz="3200" dirty="0">
                    <a:latin typeface="NikoshBAN"/>
                    <a:ea typeface="Cambria Math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  <m: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  <m:t>𝐶𝑜𝑠</m:t>
                        </m:r>
                      </m:e>
                      <m:sup>
                        <m: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  <m:r>
                      <a:rPr lang="en-US" sz="3200" i="1">
                        <a:latin typeface="Cambria Math"/>
                        <a:ea typeface="Cambria Math"/>
                        <a:cs typeface="Times New Roman" pitchFamily="18" charset="0"/>
                      </a:rPr>
                      <m:t>𝜃</m:t>
                    </m:r>
                    <m:r>
                      <a:rPr lang="en-US" sz="3200">
                        <a:latin typeface="Cambria Math"/>
                        <a:ea typeface="Cambria Math"/>
                        <a:cs typeface="Times New Roman" pitchFamily="18" charset="0"/>
                      </a:rPr>
                      <m:t>+</m:t>
                    </m:r>
                  </m:oMath>
                </a14:m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4Cos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  <a:ea typeface="Cambria Math"/>
                        <a:cs typeface="Times New Roman" pitchFamily="18" charset="0"/>
                      </a:rPr>
                      <m:t>𝜃</m:t>
                    </m:r>
                    <m:r>
                      <a:rPr lang="en-US" sz="32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−</m:t>
                    </m:r>
                    <m:r>
                      <a:rPr lang="en-US" sz="32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𝐶𝑜𝑠</m:t>
                    </m:r>
                    <m:r>
                      <a:rPr lang="en-US" sz="3200" i="1">
                        <a:latin typeface="Cambria Math"/>
                        <a:ea typeface="Cambria Math"/>
                        <a:cs typeface="Times New Roman" pitchFamily="18" charset="0"/>
                      </a:rPr>
                      <m:t>𝜃</m:t>
                    </m:r>
                    <m:r>
                      <a:rPr lang="en-US" sz="32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 </m:t>
                    </m:r>
                    <m:r>
                      <a:rPr lang="en-US" sz="3200" i="1">
                        <a:latin typeface="Cambria Math"/>
                        <a:ea typeface="Cambria Math"/>
                        <a:cs typeface="Times New Roman" pitchFamily="18" charset="0"/>
                      </a:rPr>
                      <m:t>−</m:t>
                    </m:r>
                    <m:r>
                      <a:rPr lang="en-US" sz="3200" i="1">
                        <a:latin typeface="Cambria Math"/>
                        <a:ea typeface="Cambria Math"/>
                        <a:cs typeface="Times New Roman" pitchFamily="18" charset="0"/>
                      </a:rPr>
                      <m:t>2</m:t>
                    </m:r>
                  </m:oMath>
                </a14:m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=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0</a:t>
                </a:r>
              </a:p>
              <a:p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en-US" sz="3200" dirty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en-US" sz="3200" dirty="0">
                  <a:latin typeface="NikoshBAN" pitchFamily="2" charset="0"/>
                  <a:cs typeface="NikoshBAN" pitchFamily="2" charset="0"/>
                </a:endParaRPr>
              </a:p>
              <a:p>
                <a:endParaRPr lang="en-US" sz="32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029" y="1818820"/>
                <a:ext cx="8440616" cy="5016758"/>
              </a:xfrm>
              <a:prstGeom prst="rect">
                <a:avLst/>
              </a:prstGeom>
              <a:blipFill rotWithShape="1">
                <a:blip r:embed="rId2"/>
                <a:stretch>
                  <a:fillRect l="-1805" t="-17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0" y="149777"/>
                <a:ext cx="8862645" cy="142866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bn-IN" sz="3600" dirty="0" smtClean="0">
                    <a:latin typeface="NikoshBAN" pitchFamily="2" charset="0"/>
                    <a:cs typeface="NikoshBAN" pitchFamily="2" charset="0"/>
                  </a:rPr>
                  <a:t>প্রশ্নঃ 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0&lt;</a:t>
                </a:r>
                <a14:m>
                  <m:oMath xmlns:m="http://schemas.openxmlformats.org/officeDocument/2006/math">
                    <m:r>
                      <a:rPr lang="en-US" sz="360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𝜃</m:t>
                    </m:r>
                    <m:r>
                      <a:rPr lang="en-US" sz="36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&lt;</m:t>
                    </m:r>
                  </m:oMath>
                </a14:m>
                <a:r>
                  <a:rPr lang="en-US" sz="3600" dirty="0" smtClean="0">
                    <a:latin typeface="Narkisim" panose="020E0502050101010101" pitchFamily="34" charset="-79"/>
                    <a:cs typeface="Narkisim" panose="020E0502050101010101" pitchFamily="34" charset="-79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dirty="0" smtClean="0">
                            <a:latin typeface="Cambria Math"/>
                            <a:cs typeface="Narkisim" panose="020E0502050101010101" pitchFamily="34" charset="-79"/>
                          </a:rPr>
                        </m:ctrlPr>
                      </m:fPr>
                      <m:num>
                        <m:r>
                          <a:rPr lang="en-US" sz="3600" i="1" dirty="0" smtClean="0">
                            <a:latin typeface="Cambria Math"/>
                            <a:ea typeface="Cambria Math"/>
                            <a:cs typeface="Narkisim" panose="020E0502050101010101" pitchFamily="34" charset="-79"/>
                          </a:rPr>
                          <m:t>𝜋</m:t>
                        </m:r>
                      </m:num>
                      <m:den>
                        <m:r>
                          <a:rPr lang="en-US" sz="3600" b="0" i="1" dirty="0" smtClean="0">
                            <a:latin typeface="Cambria Math"/>
                            <a:cs typeface="Narkisim" panose="020E0502050101010101" pitchFamily="34" charset="-79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3600" dirty="0" smtClean="0">
                    <a:latin typeface="Narkisim" panose="020E0502050101010101" pitchFamily="34" charset="-79"/>
                    <a:cs typeface="Narkisim" panose="020E0502050101010101" pitchFamily="34" charset="-79"/>
                  </a:rPr>
                  <a:t> </a:t>
                </a:r>
                <a:r>
                  <a:rPr lang="bn-IN" sz="3600" dirty="0" smtClean="0">
                    <a:latin typeface="NikoshBAN" pitchFamily="2" charset="0"/>
                    <a:cs typeface="NikoshBAN" pitchFamily="2" charset="0"/>
                  </a:rPr>
                  <a:t>এর জন্য 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/>
                            <a:cs typeface="Times New Roman" pitchFamily="18" charset="0"/>
                          </a:rPr>
                          <m:t>𝑆𝑖𝑛</m:t>
                        </m:r>
                      </m:e>
                      <m:sup>
                        <m:r>
                          <a:rPr lang="en-US" sz="3600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  <m:r>
                      <a:rPr lang="en-US" sz="360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𝜃</m:t>
                    </m:r>
                    <m:r>
                      <a:rPr lang="en-US" sz="3600" b="0" i="0" smtClean="0">
                        <a:latin typeface="Cambria Math"/>
                        <a:ea typeface="Cambria Math"/>
                        <a:cs typeface="Times New Roman" pitchFamily="18" charset="0"/>
                      </a:rPr>
                      <m:t>−</m:t>
                    </m:r>
                  </m:oMath>
                </a14:m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3Cos</a:t>
                </a:r>
                <a14:m>
                  <m:oMath xmlns:m="http://schemas.openxmlformats.org/officeDocument/2006/math">
                    <m:r>
                      <a:rPr lang="en-US" sz="360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𝜃</m:t>
                    </m:r>
                  </m:oMath>
                </a14:m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=0 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3600" dirty="0" smtClean="0">
                    <a:latin typeface="NikoshBAN" pitchFamily="2" charset="0"/>
                    <a:cs typeface="NikoshBAN" pitchFamily="2" charset="0"/>
                  </a:rPr>
                  <a:t>সমীকরণটির সমাধান কর। </a:t>
                </a:r>
                <a:endParaRPr lang="bn-IN" sz="3600" dirty="0">
                  <a:latin typeface="Narkisim" panose="020E0502050101010101" pitchFamily="34" charset="-79"/>
                  <a:cs typeface="Narkisim" panose="020E0502050101010101" pitchFamily="34" charset="-79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49777"/>
                <a:ext cx="8862645" cy="1428661"/>
              </a:xfrm>
              <a:prstGeom prst="rect">
                <a:avLst/>
              </a:prstGeom>
              <a:blipFill rotWithShape="1">
                <a:blip r:embed="rId3"/>
                <a:stretch>
                  <a:fillRect l="-2063" t="-2564" b="-119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39525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154742" y="579633"/>
                <a:ext cx="8989258" cy="570964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bn-IN" sz="3200" dirty="0" smtClean="0">
                    <a:latin typeface="NikoshBAN"/>
                    <a:ea typeface="Cambria Math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NikoshBAN"/>
                    <a:ea typeface="Cambria Math"/>
                    <a:cs typeface="Times New Roman" pitchFamily="18" charset="0"/>
                  </a:rPr>
                  <a:t>বা</a:t>
                </a:r>
                <a:r>
                  <a:rPr lang="en-US" sz="3200" dirty="0" smtClean="0">
                    <a:latin typeface="NikoshBAN"/>
                    <a:ea typeface="Cambria Math"/>
                    <a:cs typeface="Times New Roman" pitchFamily="18" charset="0"/>
                  </a:rPr>
                  <a:t>, </a:t>
                </a:r>
                <a:r>
                  <a:rPr lang="en-US" sz="3200" dirty="0" smtClean="0">
                    <a:ea typeface="Cambria Math"/>
                    <a:cs typeface="Times New Roman" pitchFamily="18" charset="0"/>
                  </a:rPr>
                  <a:t>2Cos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  <a:ea typeface="Cambria Math"/>
                        <a:cs typeface="Times New Roman" pitchFamily="18" charset="0"/>
                      </a:rPr>
                      <m:t>𝜃</m:t>
                    </m:r>
                    <m:r>
                      <a:rPr lang="en-US" sz="32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(</m:t>
                    </m:r>
                    <m:r>
                      <a:rPr lang="en-US" sz="32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𝐶𝑜𝑠</m:t>
                    </m:r>
                    <m:r>
                      <a:rPr lang="en-US" sz="3200" i="1">
                        <a:latin typeface="Cambria Math"/>
                        <a:ea typeface="Cambria Math"/>
                        <a:cs typeface="Times New Roman" pitchFamily="18" charset="0"/>
                      </a:rPr>
                      <m:t>𝜃</m:t>
                    </m:r>
                    <m:r>
                      <a:rPr lang="en-US" sz="3200" b="0" i="0" smtClean="0">
                        <a:latin typeface="Cambria Math"/>
                        <a:ea typeface="Cambria Math"/>
                        <a:cs typeface="Times New Roman" pitchFamily="18" charset="0"/>
                      </a:rPr>
                      <m:t> </m:t>
                    </m:r>
                    <m:r>
                      <a:rPr lang="en-US" sz="3200">
                        <a:latin typeface="Cambria Math"/>
                        <a:ea typeface="Cambria Math"/>
                        <a:cs typeface="Times New Roman" pitchFamily="18" charset="0"/>
                      </a:rPr>
                      <m:t>+</m:t>
                    </m:r>
                  </m:oMath>
                </a14:m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2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)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−</m:t>
                    </m:r>
                    <m:r>
                      <a:rPr lang="en-US" sz="32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1</m:t>
                    </m:r>
                    <m:r>
                      <a:rPr lang="en-US" sz="32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(</m:t>
                    </m:r>
                    <m:r>
                      <a:rPr lang="en-US" sz="32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𝐶𝑜𝑠</m:t>
                    </m:r>
                    <m:r>
                      <a:rPr lang="en-US" sz="3200" i="1">
                        <a:latin typeface="Cambria Math"/>
                        <a:ea typeface="Cambria Math"/>
                        <a:cs typeface="Times New Roman" pitchFamily="18" charset="0"/>
                      </a:rPr>
                      <m:t>𝜃</m:t>
                    </m:r>
                    <m:r>
                      <a:rPr lang="en-US" sz="32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+</m:t>
                    </m:r>
                    <m:r>
                      <a:rPr lang="en-US" sz="3200" i="1">
                        <a:latin typeface="Cambria Math"/>
                        <a:ea typeface="Cambria Math"/>
                        <a:cs typeface="Times New Roman" pitchFamily="18" charset="0"/>
                      </a:rPr>
                      <m:t>2</m:t>
                    </m:r>
                    <m:r>
                      <a:rPr lang="en-US" sz="32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)</m:t>
                    </m:r>
                  </m:oMath>
                </a14:m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=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0</a:t>
                </a:r>
              </a:p>
              <a:p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>
                    <a:latin typeface="NikoshBAN"/>
                    <a:ea typeface="Cambria Math"/>
                    <a:cs typeface="Times New Roman" pitchFamily="18" charset="0"/>
                  </a:rPr>
                  <a:t>বা,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  <a:ea typeface="Cambria Math"/>
                        <a:cs typeface="Times New Roman" pitchFamily="18" charset="0"/>
                      </a:rPr>
                      <m:t>(</m:t>
                    </m:r>
                    <m:r>
                      <a:rPr lang="en-US" sz="3200" i="1">
                        <a:latin typeface="Cambria Math"/>
                        <a:ea typeface="Cambria Math"/>
                        <a:cs typeface="Times New Roman" pitchFamily="18" charset="0"/>
                      </a:rPr>
                      <m:t>𝐶𝑜𝑠</m:t>
                    </m:r>
                    <m:r>
                      <a:rPr lang="en-US" sz="3200" i="1">
                        <a:latin typeface="Cambria Math"/>
                        <a:ea typeface="Cambria Math"/>
                        <a:cs typeface="Times New Roman" pitchFamily="18" charset="0"/>
                      </a:rPr>
                      <m:t>𝜃</m:t>
                    </m:r>
                    <m:r>
                      <a:rPr lang="en-US" sz="3200">
                        <a:latin typeface="Cambria Math"/>
                        <a:ea typeface="Cambria Math"/>
                        <a:cs typeface="Times New Roman" pitchFamily="18" charset="0"/>
                      </a:rPr>
                      <m:t> +</m:t>
                    </m:r>
                  </m:oMath>
                </a14:m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2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) (2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  <a:ea typeface="Cambria Math"/>
                        <a:cs typeface="Times New Roman" pitchFamily="18" charset="0"/>
                      </a:rPr>
                      <m:t>𝐶𝑜𝑠</m:t>
                    </m:r>
                    <m:r>
                      <a:rPr lang="en-US" sz="3200" i="1">
                        <a:latin typeface="Cambria Math"/>
                        <a:ea typeface="Cambria Math"/>
                        <a:cs typeface="Times New Roman" pitchFamily="18" charset="0"/>
                      </a:rPr>
                      <m:t>𝜃</m:t>
                    </m:r>
                    <m:r>
                      <a:rPr lang="en-US" sz="3200">
                        <a:latin typeface="Cambria Math"/>
                        <a:ea typeface="Cambria Math"/>
                        <a:cs typeface="Times New Roman" pitchFamily="18" charset="0"/>
                      </a:rPr>
                      <m:t> </m:t>
                    </m:r>
                    <m:r>
                      <a:rPr lang="en-US" sz="3200" b="0" i="0" smtClean="0">
                        <a:latin typeface="Cambria Math"/>
                        <a:ea typeface="Cambria Math"/>
                        <a:cs typeface="Times New Roman" pitchFamily="18" charset="0"/>
                      </a:rPr>
                      <m:t>−</m:t>
                    </m:r>
                    <m:r>
                      <a:rPr lang="en-US" sz="3200" b="0" i="0" smtClean="0">
                        <a:latin typeface="Cambria Math"/>
                        <a:ea typeface="Cambria Math"/>
                        <a:cs typeface="Times New Roman" pitchFamily="18" charset="0"/>
                      </a:rPr>
                      <m:t>1</m:t>
                    </m:r>
                  </m:oMath>
                </a14:m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)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=</a:t>
                </a:r>
                <a:r>
                  <a:rPr lang="bn-IN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0</a:t>
                </a:r>
                <a:endParaRPr lang="en-US" sz="32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>
                    <a:latin typeface="NikoshBAN"/>
                    <a:ea typeface="Cambria Math"/>
                    <a:cs typeface="Times New Roman" pitchFamily="18" charset="0"/>
                  </a:rPr>
                  <a:t>বা,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  <a:ea typeface="Cambria Math"/>
                        <a:cs typeface="Times New Roman" pitchFamily="18" charset="0"/>
                      </a:rPr>
                      <m:t>𝐶𝑜𝑠</m:t>
                    </m:r>
                    <m:r>
                      <a:rPr lang="en-US" sz="3200" i="1">
                        <a:latin typeface="Cambria Math"/>
                        <a:ea typeface="Cambria Math"/>
                        <a:cs typeface="Times New Roman" pitchFamily="18" charset="0"/>
                      </a:rPr>
                      <m:t>𝜃</m:t>
                    </m:r>
                    <m:r>
                      <a:rPr lang="en-US" sz="3200">
                        <a:latin typeface="Cambria Math"/>
                        <a:ea typeface="Cambria Math"/>
                        <a:cs typeface="Times New Roman" pitchFamily="18" charset="0"/>
                      </a:rPr>
                      <m:t> +</m:t>
                    </m:r>
                  </m:oMath>
                </a14:m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bn-IN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= 0        </a:t>
                </a:r>
                <a:r>
                  <a:rPr lang="bn-IN" sz="3200" dirty="0" smtClean="0">
                    <a:latin typeface="Times New Roman" pitchFamily="18" charset="0"/>
                    <a:cs typeface="Times New Roman" pitchFamily="18" charset="0"/>
                  </a:rPr>
                  <a:t>       </a:t>
                </a:r>
                <a:r>
                  <a:rPr lang="bn-IN" sz="3200" dirty="0" smtClean="0">
                    <a:latin typeface="Times New Roman" pitchFamily="18" charset="0"/>
                    <a:cs typeface="Times New Roman" pitchFamily="18" charset="0"/>
                  </a:rPr>
                  <a:t>অতএব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2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  <a:ea typeface="Cambria Math"/>
                        <a:cs typeface="Times New Roman" pitchFamily="18" charset="0"/>
                      </a:rPr>
                      <m:t>𝐶𝑜𝑠</m:t>
                    </m:r>
                    <m:r>
                      <a:rPr lang="en-US" sz="3200" i="1">
                        <a:latin typeface="Cambria Math"/>
                        <a:ea typeface="Cambria Math"/>
                        <a:cs typeface="Times New Roman" pitchFamily="18" charset="0"/>
                      </a:rPr>
                      <m:t>𝜃</m:t>
                    </m:r>
                    <m:r>
                      <a:rPr lang="en-US" sz="3200">
                        <a:latin typeface="Cambria Math"/>
                        <a:ea typeface="Cambria Math"/>
                        <a:cs typeface="Times New Roman" pitchFamily="18" charset="0"/>
                      </a:rPr>
                      <m:t> </m:t>
                    </m:r>
                    <m:r>
                      <a:rPr lang="en-US" sz="3200" b="0" i="0" smtClean="0">
                        <a:latin typeface="Cambria Math"/>
                        <a:ea typeface="Cambria Math"/>
                        <a:cs typeface="Times New Roman" pitchFamily="18" charset="0"/>
                      </a:rPr>
                      <m:t>−</m:t>
                    </m:r>
                    <m:r>
                      <a:rPr lang="en-US" sz="3200" b="0" i="0" smtClean="0">
                        <a:latin typeface="Cambria Math"/>
                        <a:ea typeface="Cambria Math"/>
                        <a:cs typeface="Times New Roman" pitchFamily="18" charset="0"/>
                      </a:rPr>
                      <m:t>1</m:t>
                    </m:r>
                  </m:oMath>
                </a14:m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= 0 </a:t>
                </a:r>
              </a:p>
              <a:p>
                <a:r>
                  <a:rPr lang="bn-IN" sz="3200" dirty="0" smtClean="0">
                    <a:latin typeface="NikoshBAN"/>
                    <a:ea typeface="Cambria Math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NikoshBAN"/>
                    <a:ea typeface="Cambria Math"/>
                    <a:cs typeface="Times New Roman" pitchFamily="18" charset="0"/>
                  </a:rPr>
                  <a:t>বা</a:t>
                </a:r>
                <a:r>
                  <a:rPr lang="en-US" sz="3200" dirty="0" smtClean="0">
                    <a:latin typeface="NikoshBAN"/>
                    <a:ea typeface="Cambria Math"/>
                    <a:cs typeface="Times New Roman" pitchFamily="18" charset="0"/>
                  </a:rPr>
                  <a:t>,</a:t>
                </a:r>
                <a:r>
                  <a:rPr lang="bn-IN" sz="3200" dirty="0" smtClean="0">
                    <a:latin typeface="NikoshBAN"/>
                    <a:ea typeface="Cambria Math"/>
                    <a:cs typeface="Times New Roman" pitchFamily="18" charset="0"/>
                  </a:rPr>
                  <a:t>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  <a:ea typeface="Cambria Math"/>
                        <a:cs typeface="Times New Roman" pitchFamily="18" charset="0"/>
                      </a:rPr>
                      <m:t>𝐶𝑜𝑠</m:t>
                    </m:r>
                    <m:r>
                      <a:rPr lang="en-US" sz="3200" i="1">
                        <a:latin typeface="Cambria Math"/>
                        <a:ea typeface="Cambria Math"/>
                        <a:cs typeface="Times New Roman" pitchFamily="18" charset="0"/>
                      </a:rPr>
                      <m:t>𝜃</m:t>
                    </m:r>
                    <m:r>
                      <a:rPr lang="en-US" sz="3200">
                        <a:latin typeface="Cambria Math"/>
                        <a:ea typeface="Cambria Math"/>
                        <a:cs typeface="Times New Roman" pitchFamily="18" charset="0"/>
                      </a:rPr>
                      <m:t> </m:t>
                    </m:r>
                    <m:r>
                      <a:rPr lang="bn-IN" sz="3200" b="0" i="0" smtClean="0">
                        <a:latin typeface="Cambria Math"/>
                        <a:ea typeface="Cambria Math"/>
                        <a:cs typeface="Times New Roman" pitchFamily="18" charset="0"/>
                      </a:rPr>
                      <m:t>     </m:t>
                    </m:r>
                    <m:r>
                      <a:rPr lang="en-US" sz="320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≠</m:t>
                    </m:r>
                    <m:r>
                      <a:rPr lang="en-US" sz="32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−</m:t>
                    </m:r>
                  </m:oMath>
                </a14:m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2 </a:t>
                </a:r>
                <a:r>
                  <a:rPr lang="bn-IN" sz="3200" dirty="0" smtClean="0">
                    <a:latin typeface="Times New Roman" pitchFamily="18" charset="0"/>
                    <a:cs typeface="Times New Roman" pitchFamily="18" charset="0"/>
                  </a:rPr>
                  <a:t>                    </a:t>
                </a:r>
                <a:r>
                  <a:rPr lang="en-US" sz="3200" dirty="0" err="1" smtClean="0">
                    <a:latin typeface="NikoshBAN"/>
                    <a:ea typeface="Cambria Math"/>
                    <a:cs typeface="Times New Roman" pitchFamily="18" charset="0"/>
                  </a:rPr>
                  <a:t>বা</a:t>
                </a:r>
                <a:r>
                  <a:rPr lang="en-US" sz="3200" dirty="0">
                    <a:latin typeface="NikoshBAN"/>
                    <a:ea typeface="Cambria Math"/>
                    <a:cs typeface="Times New Roman" pitchFamily="18" charset="0"/>
                  </a:rPr>
                  <a:t>,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2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  <a:ea typeface="Cambria Math"/>
                        <a:cs typeface="Times New Roman" pitchFamily="18" charset="0"/>
                      </a:rPr>
                      <m:t>𝐶𝑜𝑠</m:t>
                    </m:r>
                    <m:r>
                      <a:rPr lang="en-US" sz="3200" i="1">
                        <a:latin typeface="Cambria Math"/>
                        <a:ea typeface="Cambria Math"/>
                        <a:cs typeface="Times New Roman" pitchFamily="18" charset="0"/>
                      </a:rPr>
                      <m:t>𝜃</m:t>
                    </m:r>
                    <m:r>
                      <a:rPr lang="en-US" sz="3200">
                        <a:latin typeface="Cambria Math"/>
                        <a:ea typeface="Cambria Math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bn-IN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= 1 </a:t>
                </a:r>
              </a:p>
              <a:p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bn-IN" sz="3200" dirty="0" smtClean="0">
                    <a:latin typeface="Times New Roman" pitchFamily="18" charset="0"/>
                    <a:cs typeface="Times New Roman" pitchFamily="18" charset="0"/>
                  </a:rPr>
                  <a:t>                                                    </a:t>
                </a:r>
                <a:r>
                  <a:rPr lang="en-US" sz="3200" dirty="0" err="1" smtClean="0">
                    <a:latin typeface="NikoshBAN"/>
                    <a:ea typeface="Cambria Math"/>
                    <a:cs typeface="Times New Roman" pitchFamily="18" charset="0"/>
                  </a:rPr>
                  <a:t>বা</a:t>
                </a:r>
                <a:r>
                  <a:rPr lang="en-US" sz="3200" dirty="0">
                    <a:latin typeface="NikoshBAN"/>
                    <a:ea typeface="Cambria Math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  <a:ea typeface="Cambria Math"/>
                        <a:cs typeface="Times New Roman" pitchFamily="18" charset="0"/>
                      </a:rPr>
                      <m:t>𝐶𝑜𝑠</m:t>
                    </m:r>
                    <m:r>
                      <a:rPr lang="en-US" sz="3200" i="1">
                        <a:latin typeface="Cambria Math"/>
                        <a:ea typeface="Cambria Math"/>
                        <a:cs typeface="Times New Roman" pitchFamily="18" charset="0"/>
                      </a:rPr>
                      <m:t>𝜃</m:t>
                    </m:r>
                    <m:r>
                      <a:rPr lang="en-US" sz="3200">
                        <a:latin typeface="Cambria Math"/>
                        <a:ea typeface="Cambria Math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bn-IN" sz="3200" dirty="0" smtClean="0"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=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32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bn-IN" sz="3200" dirty="0" smtClean="0">
                    <a:latin typeface="Times New Roman" pitchFamily="18" charset="0"/>
                    <a:cs typeface="Times New Roman" pitchFamily="18" charset="0"/>
                  </a:rPr>
                  <a:t>                                                    </a:t>
                </a:r>
                <a:r>
                  <a:rPr lang="en-US" sz="3200" dirty="0" err="1" smtClean="0">
                    <a:latin typeface="NikoshBAN"/>
                    <a:ea typeface="Cambria Math"/>
                    <a:cs typeface="Times New Roman" pitchFamily="18" charset="0"/>
                  </a:rPr>
                  <a:t>বা</a:t>
                </a:r>
                <a:r>
                  <a:rPr lang="en-US" sz="3200" dirty="0" smtClean="0">
                    <a:latin typeface="NikoshBAN"/>
                    <a:ea typeface="Cambria Math"/>
                    <a:cs typeface="Times New Roman" pitchFamily="18" charset="0"/>
                  </a:rPr>
                  <a:t>,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  <a:ea typeface="Cambria Math"/>
                        <a:cs typeface="Times New Roman" pitchFamily="18" charset="0"/>
                      </a:rPr>
                      <m:t>𝐶𝑜𝑠</m:t>
                    </m:r>
                    <m:r>
                      <a:rPr lang="en-US" sz="3200" i="1">
                        <a:latin typeface="Cambria Math"/>
                        <a:ea typeface="Cambria Math"/>
                        <a:cs typeface="Times New Roman" pitchFamily="18" charset="0"/>
                      </a:rPr>
                      <m:t>𝜃</m:t>
                    </m:r>
                  </m:oMath>
                </a14:m>
                <a:r>
                  <a:rPr lang="bn-IN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bn-IN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  <a:ea typeface="Cambria Math"/>
                        <a:cs typeface="Times New Roman" pitchFamily="18" charset="0"/>
                      </a:rPr>
                      <m:t>𝐶𝑜𝑠</m:t>
                    </m:r>
                    <m:f>
                      <m:fPr>
                        <m:ctrlPr>
                          <a:rPr lang="en-US" sz="320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20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en-US" sz="3200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bn-IN" sz="3200" dirty="0" smtClean="0">
                    <a:latin typeface="NikoshBAN" pitchFamily="2" charset="0"/>
                    <a:cs typeface="NikoshBAN" pitchFamily="2" charset="0"/>
                  </a:rPr>
                  <a:t>                                                       </a:t>
                </a:r>
                <a14:m>
                  <m:oMath xmlns:m="http://schemas.openxmlformats.org/officeDocument/2006/math">
                    <m:r>
                      <a:rPr lang="bn-IN" sz="3200" i="1" smtClean="0">
                        <a:latin typeface="Cambria Math"/>
                        <a:ea typeface="Cambria Math"/>
                        <a:cs typeface="NikoshBAN" pitchFamily="2" charset="0"/>
                      </a:rPr>
                      <m:t>∴</m:t>
                    </m:r>
                  </m:oMath>
                </a14:m>
                <a:r>
                  <a:rPr lang="bn-IN" sz="3200" dirty="0" smtClean="0">
                    <a:latin typeface="NikoshBAN" pitchFamily="2" charset="0"/>
                    <a:cs typeface="NikoshBAN" pitchFamily="2" charset="0"/>
                  </a:rPr>
                  <a:t>  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  <a:ea typeface="Cambria Math"/>
                        <a:cs typeface="Times New Roman" pitchFamily="18" charset="0"/>
                      </a:rPr>
                      <m:t>𝜃</m:t>
                    </m:r>
                  </m:oMath>
                </a14:m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bn-IN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3200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bn-IN" sz="3200" dirty="0" smtClean="0">
                  <a:latin typeface="NikoshBAN" pitchFamily="2" charset="0"/>
                  <a:cs typeface="NikoshBAN" pitchFamily="2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3200" i="1" smtClean="0">
                        <a:latin typeface="Cambria Math"/>
                        <a:ea typeface="Cambria Math"/>
                        <a:cs typeface="NikoshBAN" pitchFamily="2" charset="0"/>
                      </a:rPr>
                      <m:t>∴</m:t>
                    </m:r>
                  </m:oMath>
                </a14:m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3200" dirty="0">
                    <a:latin typeface="NikoshBAN" pitchFamily="2" charset="0"/>
                    <a:cs typeface="NikoshBAN" pitchFamily="2" charset="0"/>
                  </a:rPr>
                  <a:t>নির্ণেয় </a:t>
                </a:r>
                <a:r>
                  <a:rPr lang="bn-IN" sz="3200" dirty="0" smtClean="0">
                    <a:latin typeface="NikoshBAN" pitchFamily="2" charset="0"/>
                    <a:cs typeface="NikoshBAN" pitchFamily="2" charset="0"/>
                  </a:rPr>
                  <a:t>সমাধান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,</a:t>
                </a:r>
                <a:r>
                  <a:rPr lang="bn-IN" sz="3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  <a:ea typeface="Cambria Math"/>
                        <a:cs typeface="Times New Roman" pitchFamily="18" charset="0"/>
                      </a:rPr>
                      <m:t>𝜃</m:t>
                    </m:r>
                  </m:oMath>
                </a14:m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bn-IN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endParaRPr lang="en-US" sz="3200" dirty="0">
                  <a:latin typeface="NikoshBAN" pitchFamily="2" charset="0"/>
                  <a:cs typeface="NikoshBAN" pitchFamily="2" charset="0"/>
                </a:endParaRPr>
              </a:p>
              <a:p>
                <a:endParaRPr lang="en-US" sz="32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742" y="579633"/>
                <a:ext cx="8989258" cy="5709640"/>
              </a:xfrm>
              <a:prstGeom prst="rect">
                <a:avLst/>
              </a:prstGeom>
              <a:blipFill rotWithShape="1">
                <a:blip r:embed="rId2"/>
                <a:stretch>
                  <a:fillRect l="-1695" t="-16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51113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Box 73"/>
          <p:cNvSpPr txBox="1"/>
          <p:nvPr/>
        </p:nvSpPr>
        <p:spPr>
          <a:xfrm>
            <a:off x="3208556" y="198636"/>
            <a:ext cx="2729133" cy="92333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61374" y="4556894"/>
                <a:ext cx="8882626" cy="19636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  </a:t>
                </a:r>
                <a:r>
                  <a:rPr lang="bn-IN" sz="3200" dirty="0" smtClean="0">
                    <a:latin typeface="NikoshBAN" pitchFamily="2" charset="0"/>
                    <a:cs typeface="NikoshBAN" pitchFamily="2" charset="0"/>
                  </a:rPr>
                  <a:t>প্রশ্নঃ 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সমাধান করঃ (যখন 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0&lt;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  <a:ea typeface="Cambria Math"/>
                        <a:cs typeface="Times New Roman" pitchFamily="18" charset="0"/>
                      </a:rPr>
                      <m:t>𝜃</m:t>
                    </m:r>
                    <m:r>
                      <a:rPr lang="en-US" sz="3200" i="1">
                        <a:latin typeface="Cambria Math"/>
                        <a:ea typeface="Cambria Math"/>
                        <a:cs typeface="Times New Roman" pitchFamily="18" charset="0"/>
                      </a:rPr>
                      <m:t>&lt;</m:t>
                    </m:r>
                  </m:oMath>
                </a14:m>
                <a:r>
                  <a:rPr lang="en-US" sz="3200" dirty="0">
                    <a:latin typeface="Narkisim" panose="020E0502050101010101" pitchFamily="34" charset="-79"/>
                    <a:cs typeface="Narkisim" panose="020E0502050101010101" pitchFamily="34" charset="-79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dirty="0">
                            <a:latin typeface="Cambria Math"/>
                            <a:cs typeface="Narkisim" panose="020E0502050101010101" pitchFamily="34" charset="-79"/>
                          </a:rPr>
                        </m:ctrlPr>
                      </m:fPr>
                      <m:num>
                        <m:r>
                          <a:rPr lang="en-US" sz="3200" i="1" dirty="0">
                            <a:latin typeface="Cambria Math"/>
                            <a:ea typeface="Cambria Math"/>
                            <a:cs typeface="Narkisim" panose="020E0502050101010101" pitchFamily="34" charset="-79"/>
                          </a:rPr>
                          <m:t>𝜋</m:t>
                        </m:r>
                      </m:num>
                      <m:den>
                        <m:r>
                          <a:rPr lang="en-US" sz="3200" i="1" dirty="0">
                            <a:latin typeface="Cambria Math"/>
                            <a:cs typeface="Narkisim" panose="020E0502050101010101" pitchFamily="34" charset="-79"/>
                          </a:rPr>
                          <m:t>2</m:t>
                        </m:r>
                      </m:den>
                    </m:f>
                  </m:oMath>
                </a14:m>
                <a:r>
                  <a:rPr lang="bn-IN" sz="3200" dirty="0" smtClean="0">
                    <a:latin typeface="Narkisim" panose="020E0502050101010101" pitchFamily="34" charset="-79"/>
                    <a:cs typeface="Narkisim" panose="020E0502050101010101" pitchFamily="34" charset="-79"/>
                  </a:rPr>
                  <a:t>) </a:t>
                </a:r>
              </a:p>
              <a:p>
                <a:r>
                  <a:rPr lang="bn-IN" sz="3200" dirty="0">
                    <a:latin typeface="Narkisim" panose="020E0502050101010101" pitchFamily="34" charset="-79"/>
                    <a:cs typeface="Narkisim" panose="020E0502050101010101" pitchFamily="34" charset="-79"/>
                  </a:rPr>
                  <a:t> </a:t>
                </a:r>
                <a:r>
                  <a:rPr lang="en-US" sz="3200" dirty="0" smtClean="0">
                    <a:latin typeface="Narkisim" panose="020E0502050101010101" pitchFamily="34" charset="-79"/>
                    <a:cs typeface="Narkisim" panose="020E0502050101010101" pitchFamily="34" charset="-79"/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3200" i="1" smtClean="0">
                            <a:latin typeface="Cambria Math"/>
                            <a:cs typeface="NikoshBAN" pitchFamily="2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200" i="0" smtClean="0">
                            <a:latin typeface="Cambria Math"/>
                            <a:cs typeface="NikoshBAN" pitchFamily="2" charset="0"/>
                          </a:rPr>
                          <m:t>tan</m:t>
                        </m:r>
                      </m:fName>
                      <m:e>
                        <m:r>
                          <a:rPr lang="en-US" sz="3200" i="1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𝜃</m:t>
                        </m:r>
                      </m:e>
                    </m:func>
                  </m:oMath>
                </a14:m>
                <a:r>
                  <a:rPr lang="bn-IN" sz="3200" dirty="0" smtClean="0">
                    <a:latin typeface="Times New Roman" pitchFamily="18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bn-IN" sz="3200" i="1" dirty="0" smtClean="0">
                        <a:latin typeface="Cambria Math"/>
                        <a:ea typeface="Cambria Math"/>
                        <a:cs typeface="NikoshBAN" pitchFamily="2" charset="0"/>
                      </a:rPr>
                      <m:t>+</m:t>
                    </m:r>
                    <m:func>
                      <m:funcPr>
                        <m:ctrlPr>
                          <a:rPr lang="en-US" sz="3200" i="1" dirty="0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200" i="0" dirty="0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cot</m:t>
                        </m:r>
                      </m:fName>
                      <m:e>
                        <m:r>
                          <a:rPr lang="en-US" sz="3200" i="1" dirty="0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𝜃</m:t>
                        </m:r>
                      </m:e>
                    </m:func>
                    <m:r>
                      <a:rPr lang="bn-IN" sz="3200" b="0" i="0" dirty="0" smtClean="0">
                        <a:latin typeface="Cambria Math"/>
                        <a:ea typeface="Cambria Math"/>
                        <a:cs typeface="NikoshBAN" pitchFamily="2" charset="0"/>
                      </a:rPr>
                      <m:t> </m:t>
                    </m:r>
                    <m:r>
                      <a:rPr lang="bn-IN" sz="3200" b="0" i="1" dirty="0" smtClean="0">
                        <a:latin typeface="Cambria Math"/>
                        <a:ea typeface="Cambria Math"/>
                        <a:cs typeface="NikoshBAN" pitchFamily="2" charset="0"/>
                      </a:rPr>
                      <m:t>= </m:t>
                    </m:r>
                    <m:f>
                      <m:fPr>
                        <m:ctrlPr>
                          <a:rPr lang="bn-IN" sz="3200" b="0" i="1" dirty="0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bn-IN" sz="3200" b="0" i="1" dirty="0" smtClean="0">
                            <a:latin typeface="Cambria Math"/>
                            <a:ea typeface="Cambria Math"/>
                          </a:rPr>
                          <m:t>4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bn-IN" sz="3200" b="0" i="1" dirty="0" smtClean="0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bn-IN" sz="3200" b="0" i="1" dirty="0" smtClean="0">
                                <a:latin typeface="Cambria Math"/>
                                <a:ea typeface="Cambria Math"/>
                              </a:rPr>
                              <m:t>3</m:t>
                            </m:r>
                          </m:e>
                        </m:rad>
                      </m:den>
                    </m:f>
                  </m:oMath>
                </a14:m>
                <a:r>
                  <a:rPr lang="bn-IN" sz="3200" dirty="0" smtClean="0">
                    <a:latin typeface="Times New Roman" pitchFamily="18" charset="0"/>
                    <a:cs typeface="NikoshBAN" pitchFamily="2" charset="0"/>
                  </a:rPr>
                  <a:t> </a:t>
                </a:r>
                <a:endParaRPr lang="bn-IN" sz="3200" dirty="0">
                  <a:latin typeface="Times New Roman" pitchFamily="18" charset="0"/>
                  <a:cs typeface="NikoshBAN" pitchFamily="2" charset="0"/>
                </a:endParaRPr>
              </a:p>
              <a:p>
                <a:r>
                  <a:rPr lang="bn-IN" sz="3200" dirty="0" smtClean="0">
                    <a:latin typeface="Times New Roman" pitchFamily="18" charset="0"/>
                    <a:cs typeface="NikoshBAN" pitchFamily="2" charset="0"/>
                  </a:rPr>
                  <a:t> </a:t>
                </a:r>
                <a:r>
                  <a:rPr lang="bn-IN" sz="3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endParaRPr lang="en-US" sz="3200" dirty="0">
                  <a:latin typeface="Times New Roman" pitchFamily="18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374" y="4556894"/>
                <a:ext cx="8882626" cy="1963679"/>
              </a:xfrm>
              <a:prstGeom prst="rect">
                <a:avLst/>
              </a:prstGeom>
              <a:blipFill rotWithShape="1">
                <a:blip r:embed="rId3"/>
                <a:stretch>
                  <a:fillRect l="-1784" t="-1553" b="-90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C:\Users\Tumpa\Desktop\doli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0323" y="1071590"/>
            <a:ext cx="4895557" cy="2542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4232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40742" y="270800"/>
            <a:ext cx="422030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দলীয় কাজের   সমাধান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154743" y="1296463"/>
                <a:ext cx="8792306" cy="543533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bn-IN" sz="3200" dirty="0" smtClean="0">
                    <a:latin typeface="NikoshBAN" pitchFamily="2" charset="0"/>
                    <a:cs typeface="NikoshBAN" pitchFamily="2" charset="0"/>
                  </a:rPr>
                  <a:t>দেওয়া আছে,</a:t>
                </a:r>
                <a:r>
                  <a:rPr lang="en-US" sz="3200" dirty="0"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3200" i="1">
                            <a:latin typeface="Cambria Math"/>
                            <a:cs typeface="NikoshBAN" pitchFamily="2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200">
                            <a:latin typeface="Cambria Math"/>
                            <a:cs typeface="NikoshBAN" pitchFamily="2" charset="0"/>
                          </a:rPr>
                          <m:t>tan</m:t>
                        </m:r>
                      </m:fName>
                      <m:e>
                        <m:r>
                          <a:rPr lang="en-US" sz="3200" i="1">
                            <a:latin typeface="Cambria Math"/>
                            <a:ea typeface="Cambria Math"/>
                            <a:cs typeface="NikoshBAN" pitchFamily="2" charset="0"/>
                          </a:rPr>
                          <m:t>𝜃</m:t>
                        </m:r>
                      </m:e>
                    </m:func>
                  </m:oMath>
                </a14:m>
                <a:r>
                  <a:rPr lang="bn-IN" sz="3200" dirty="0">
                    <a:latin typeface="Times New Roman" pitchFamily="18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bn-IN" sz="3200" i="1" dirty="0">
                        <a:latin typeface="Cambria Math"/>
                        <a:ea typeface="Cambria Math"/>
                        <a:cs typeface="NikoshBAN" pitchFamily="2" charset="0"/>
                      </a:rPr>
                      <m:t>+</m:t>
                    </m:r>
                    <m:func>
                      <m:funcPr>
                        <m:ctrlPr>
                          <a:rPr lang="en-US" sz="3200" i="1" dirty="0">
                            <a:latin typeface="Cambria Math"/>
                            <a:ea typeface="Cambria Math"/>
                            <a:cs typeface="NikoshBAN" pitchFamily="2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200" dirty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cot</m:t>
                        </m:r>
                      </m:fName>
                      <m:e>
                        <m:r>
                          <a:rPr lang="en-US" sz="3200" i="1" dirty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𝜃</m:t>
                        </m:r>
                      </m:e>
                    </m:func>
                    <m:r>
                      <a:rPr lang="bn-IN" sz="3200" dirty="0">
                        <a:latin typeface="Cambria Math"/>
                        <a:ea typeface="Cambria Math"/>
                        <a:cs typeface="NikoshBAN" pitchFamily="2" charset="0"/>
                      </a:rPr>
                      <m:t> </m:t>
                    </m:r>
                    <m:r>
                      <a:rPr lang="bn-IN" sz="3200" i="1" dirty="0">
                        <a:latin typeface="Cambria Math"/>
                        <a:ea typeface="Cambria Math"/>
                        <a:cs typeface="NikoshBAN" pitchFamily="2" charset="0"/>
                      </a:rPr>
                      <m:t>= </m:t>
                    </m:r>
                    <m:f>
                      <m:fPr>
                        <m:ctrlPr>
                          <a:rPr lang="bn-IN" sz="3200" i="1" dirty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bn-IN" sz="3200" i="1" dirty="0">
                            <a:latin typeface="Cambria Math"/>
                            <a:ea typeface="Cambria Math"/>
                          </a:rPr>
                          <m:t>4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bn-IN" sz="3200" i="1" dirty="0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bn-IN" sz="3200" i="1" dirty="0">
                                <a:latin typeface="Cambria Math"/>
                                <a:ea typeface="Cambria Math"/>
                              </a:rPr>
                              <m:t>3</m:t>
                            </m:r>
                          </m:e>
                        </m:rad>
                      </m:den>
                    </m:f>
                  </m:oMath>
                </a14:m>
                <a:endParaRPr lang="en-US" sz="3200" dirty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IN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bn-IN" sz="3200" dirty="0" smtClean="0">
                    <a:latin typeface="Times New Roman" pitchFamily="18" charset="0"/>
                    <a:cs typeface="Times New Roman" pitchFamily="18" charset="0"/>
                  </a:rPr>
                  <a:t>  বা, </a:t>
                </a:r>
                <a:r>
                  <a:rPr lang="en-US" sz="3200" dirty="0" smtClean="0">
                    <a:latin typeface="Narkisim" panose="020E0502050101010101" pitchFamily="34" charset="-79"/>
                    <a:cs typeface="Narkisim" panose="020E0502050101010101" pitchFamily="34" charset="-79"/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3200" i="1">
                            <a:latin typeface="Cambria Math"/>
                            <a:cs typeface="NikoshBAN" pitchFamily="2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200">
                            <a:latin typeface="Cambria Math"/>
                            <a:cs typeface="NikoshBAN" pitchFamily="2" charset="0"/>
                          </a:rPr>
                          <m:t>tan</m:t>
                        </m:r>
                      </m:fName>
                      <m:e>
                        <m:r>
                          <a:rPr lang="en-US" sz="3200" i="1">
                            <a:latin typeface="Cambria Math"/>
                            <a:ea typeface="Cambria Math"/>
                            <a:cs typeface="NikoshBAN" pitchFamily="2" charset="0"/>
                          </a:rPr>
                          <m:t>𝜃</m:t>
                        </m:r>
                      </m:e>
                    </m:func>
                  </m:oMath>
                </a14:m>
                <a:r>
                  <a:rPr lang="bn-IN" sz="3200" dirty="0">
                    <a:latin typeface="Times New Roman" pitchFamily="18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bn-IN" sz="3200" i="1" dirty="0">
                        <a:latin typeface="Cambria Math"/>
                        <a:ea typeface="Cambria Math"/>
                        <a:cs typeface="NikoshBAN" pitchFamily="2" charset="0"/>
                      </a:rPr>
                      <m:t>+</m:t>
                    </m:r>
                    <m:f>
                      <m:fPr>
                        <m:ctrlPr>
                          <a:rPr lang="bn-IN" sz="3200" i="1" dirty="0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bn-IN" sz="3200" b="0" i="1" dirty="0" smtClean="0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func>
                          <m:funcPr>
                            <m:ctrlPr>
                              <a:rPr lang="en-US" sz="3200" i="1" dirty="0" smtClean="0">
                                <a:latin typeface="Cambria Math"/>
                                <a:ea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3200" i="0" dirty="0" smtClean="0">
                                <a:latin typeface="Cambria Math"/>
                                <a:ea typeface="Cambria Math"/>
                              </a:rPr>
                              <m:t>tan</m:t>
                            </m:r>
                          </m:fName>
                          <m:e>
                            <m:r>
                              <a:rPr lang="en-US" sz="3200" i="1" dirty="0" smtClean="0">
                                <a:latin typeface="Cambria Math"/>
                                <a:ea typeface="Cambria Math"/>
                              </a:rPr>
                              <m:t>𝜃</m:t>
                            </m:r>
                          </m:e>
                        </m:func>
                      </m:den>
                    </m:f>
                    <m:r>
                      <a:rPr lang="bn-IN" sz="3200" dirty="0">
                        <a:latin typeface="Cambria Math"/>
                        <a:ea typeface="Cambria Math"/>
                        <a:cs typeface="NikoshBAN" pitchFamily="2" charset="0"/>
                      </a:rPr>
                      <m:t> </m:t>
                    </m:r>
                    <m:r>
                      <a:rPr lang="bn-IN" sz="3200" b="0" i="0" dirty="0" smtClean="0">
                        <a:latin typeface="Cambria Math"/>
                        <a:ea typeface="Cambria Math"/>
                        <a:cs typeface="NikoshBAN" pitchFamily="2" charset="0"/>
                      </a:rPr>
                      <m:t>       </m:t>
                    </m:r>
                    <m:r>
                      <a:rPr lang="bn-IN" sz="3200" i="1" dirty="0">
                        <a:latin typeface="Cambria Math"/>
                        <a:ea typeface="Cambria Math"/>
                        <a:cs typeface="NikoshBAN" pitchFamily="2" charset="0"/>
                      </a:rPr>
                      <m:t>= </m:t>
                    </m:r>
                    <m:f>
                      <m:fPr>
                        <m:ctrlPr>
                          <a:rPr lang="bn-IN" sz="3200" i="1" dirty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bn-IN" sz="3200" i="1" dirty="0">
                            <a:latin typeface="Cambria Math"/>
                            <a:ea typeface="Cambria Math"/>
                          </a:rPr>
                          <m:t>4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bn-IN" sz="3200" i="1" dirty="0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bn-IN" sz="3200" i="1" dirty="0">
                                <a:latin typeface="Cambria Math"/>
                                <a:ea typeface="Cambria Math"/>
                              </a:rPr>
                              <m:t>3</m:t>
                            </m:r>
                          </m:e>
                        </m:rad>
                      </m:den>
                    </m:f>
                  </m:oMath>
                </a14:m>
                <a:r>
                  <a:rPr lang="bn-IN" sz="3200" dirty="0">
                    <a:latin typeface="Times New Roman" pitchFamily="18" charset="0"/>
                    <a:cs typeface="NikoshBAN" pitchFamily="2" charset="0"/>
                  </a:rPr>
                  <a:t> </a:t>
                </a:r>
                <a:endParaRPr lang="bn-IN" sz="3200" dirty="0" smtClean="0">
                  <a:latin typeface="Times New Roman" pitchFamily="18" charset="0"/>
                  <a:cs typeface="NikoshBAN" pitchFamily="2" charset="0"/>
                </a:endParaRPr>
              </a:p>
              <a:p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bn-IN" sz="3200" dirty="0" smtClean="0"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bn-IN" sz="3200" dirty="0" smtClean="0">
                    <a:latin typeface="Times New Roman" pitchFamily="18" charset="0"/>
                    <a:cs typeface="Times New Roman" pitchFamily="18" charset="0"/>
                  </a:rPr>
                  <a:t>বা</a:t>
                </a:r>
                <a:r>
                  <a:rPr lang="bn-IN" sz="3200" dirty="0">
                    <a:latin typeface="Times New Roman" pitchFamily="18" charset="0"/>
                    <a:cs typeface="Times New Roman" pitchFamily="18" charset="0"/>
                  </a:rPr>
                  <a:t>,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bn-IN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sz="3200" i="1" dirty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bn-IN" sz="3200" i="1" dirty="0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3200" b="0" i="1" dirty="0" smtClean="0">
                                <a:latin typeface="Cambria Math"/>
                                <a:ea typeface="Cambria Math"/>
                              </a:rPr>
                              <m:t>𝑡𝑎𝑛</m:t>
                            </m:r>
                          </m:e>
                          <m:sup>
                            <m:r>
                              <a:rPr lang="en-US" sz="3200" b="0" i="1" dirty="0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bn-IN" sz="3200" i="1" dirty="0" smtClean="0">
                            <a:latin typeface="Cambria Math"/>
                            <a:ea typeface="Cambria Math"/>
                          </a:rPr>
                          <m:t>𝜃</m:t>
                        </m:r>
                        <m:r>
                          <a:rPr lang="en-US" sz="3200" b="0" i="1" dirty="0" smtClean="0">
                            <a:latin typeface="Cambria Math"/>
                            <a:ea typeface="Cambria Math"/>
                          </a:rPr>
                          <m:t>+</m:t>
                        </m:r>
                        <m:r>
                          <a:rPr lang="en-US" sz="3200" b="0" i="1" dirty="0" smtClean="0">
                            <a:latin typeface="Cambria Math"/>
                            <a:ea typeface="Cambria Math"/>
                          </a:rPr>
                          <m:t>1</m:t>
                        </m:r>
                        <m:r>
                          <a:rPr lang="en-US" sz="3200" b="0" i="1" dirty="0" smtClean="0">
                            <a:latin typeface="Cambria Math"/>
                            <a:ea typeface="Cambria Math"/>
                          </a:rPr>
                          <m:t> </m:t>
                        </m:r>
                      </m:num>
                      <m:den>
                        <m:func>
                          <m:funcPr>
                            <m:ctrlPr>
                              <a:rPr lang="en-US" sz="3200" i="1" dirty="0">
                                <a:latin typeface="Cambria Math"/>
                                <a:ea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3200" dirty="0">
                                <a:latin typeface="Cambria Math"/>
                                <a:ea typeface="Cambria Math"/>
                              </a:rPr>
                              <m:t>tan</m:t>
                            </m:r>
                          </m:fName>
                          <m:e>
                            <m:r>
                              <a:rPr lang="en-US" sz="3200" i="1" dirty="0">
                                <a:latin typeface="Cambria Math"/>
                                <a:ea typeface="Cambria Math"/>
                              </a:rPr>
                              <m:t>𝜃</m:t>
                            </m:r>
                          </m:e>
                        </m:func>
                      </m:den>
                    </m:f>
                    <m:r>
                      <a:rPr lang="bn-IN" sz="3200" dirty="0">
                        <a:latin typeface="Cambria Math"/>
                        <a:ea typeface="Cambria Math"/>
                        <a:cs typeface="NikoshBAN" pitchFamily="2" charset="0"/>
                      </a:rPr>
                      <m:t> </m:t>
                    </m:r>
                    <m:r>
                      <a:rPr lang="bn-IN" sz="3200" b="0" i="1" dirty="0" smtClean="0">
                        <a:latin typeface="Cambria Math"/>
                        <a:ea typeface="Cambria Math"/>
                        <a:cs typeface="NikoshBAN" pitchFamily="2" charset="0"/>
                      </a:rPr>
                      <m:t>               </m:t>
                    </m:r>
                    <m:r>
                      <a:rPr lang="bn-IN" sz="3200" i="1" dirty="0">
                        <a:latin typeface="Cambria Math"/>
                        <a:ea typeface="Cambria Math"/>
                        <a:cs typeface="NikoshBAN" pitchFamily="2" charset="0"/>
                      </a:rPr>
                      <m:t>= </m:t>
                    </m:r>
                    <m:f>
                      <m:fPr>
                        <m:ctrlPr>
                          <a:rPr lang="bn-IN" sz="3200" i="1" dirty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bn-IN" sz="3200" i="1" dirty="0">
                            <a:latin typeface="Cambria Math"/>
                            <a:ea typeface="Cambria Math"/>
                          </a:rPr>
                          <m:t>4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bn-IN" sz="3200" i="1" dirty="0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bn-IN" sz="3200" i="1" dirty="0">
                                <a:latin typeface="Cambria Math"/>
                                <a:ea typeface="Cambria Math"/>
                              </a:rPr>
                              <m:t>3</m:t>
                            </m:r>
                          </m:e>
                        </m:rad>
                      </m:den>
                    </m:f>
                  </m:oMath>
                </a14:m>
                <a:r>
                  <a:rPr lang="bn-IN" sz="3200" dirty="0">
                    <a:latin typeface="Times New Roman" pitchFamily="18" charset="0"/>
                    <a:cs typeface="NikoshBAN" pitchFamily="2" charset="0"/>
                  </a:rPr>
                  <a:t> </a:t>
                </a:r>
                <a:endParaRPr lang="en-US" sz="3200" dirty="0" smtClean="0">
                  <a:latin typeface="Times New Roman" pitchFamily="18" charset="0"/>
                  <a:cs typeface="NikoshBAN" pitchFamily="2" charset="0"/>
                </a:endParaRPr>
              </a:p>
              <a:p>
                <a:r>
                  <a:rPr lang="en-US" sz="3200" dirty="0" smtClean="0">
                    <a:latin typeface="Times New Roman" pitchFamily="18" charset="0"/>
                    <a:cs typeface="NikoshBAN" pitchFamily="2" charset="0"/>
                  </a:rPr>
                  <a:t> </a:t>
                </a:r>
                <a:r>
                  <a:rPr lang="bn-IN" sz="3200" dirty="0" smtClean="0">
                    <a:latin typeface="Times New Roman" pitchFamily="18" charset="0"/>
                    <a:cs typeface="NikoshBAN" pitchFamily="2" charset="0"/>
                  </a:rPr>
                  <a:t>  </a:t>
                </a:r>
                <a:r>
                  <a:rPr lang="bn-IN" sz="3200" dirty="0" smtClean="0">
                    <a:latin typeface="Times New Roman" pitchFamily="18" charset="0"/>
                    <a:cs typeface="Times New Roman" pitchFamily="18" charset="0"/>
                  </a:rPr>
                  <a:t>বা</a:t>
                </a:r>
                <a:r>
                  <a:rPr lang="bn-IN" sz="3200" dirty="0">
                    <a:latin typeface="Times New Roman" pitchFamily="18" charset="0"/>
                    <a:cs typeface="Times New Roman" pitchFamily="18" charset="0"/>
                  </a:rPr>
                  <a:t>,</a:t>
                </a:r>
                <a:r>
                  <a:rPr lang="en-US" sz="3200" dirty="0" smtClean="0">
                    <a:latin typeface="Times New Roman" pitchFamily="18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IN" sz="3200" i="1" dirty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3200" b="0" i="1" dirty="0" smtClean="0">
                            <a:latin typeface="Cambria Math"/>
                            <a:ea typeface="Cambria Math"/>
                          </a:rPr>
                          <m:t>  </m:t>
                        </m:r>
                        <m:rad>
                          <m:radPr>
                            <m:degHide m:val="on"/>
                            <m:ctrlPr>
                              <a:rPr lang="en-US" sz="3200" b="0" i="1" dirty="0" smtClean="0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3200" b="0" i="1" dirty="0" smtClean="0">
                                <a:latin typeface="Cambria Math"/>
                                <a:ea typeface="Cambria Math"/>
                              </a:rPr>
                              <m:t>3</m:t>
                            </m:r>
                          </m:e>
                        </m:rad>
                        <m:r>
                          <a:rPr lang="en-US" sz="3200" i="1" dirty="0">
                            <a:latin typeface="Cambria Math"/>
                            <a:ea typeface="Cambria Math"/>
                          </a:rPr>
                          <m:t>𝑡𝑎𝑛</m:t>
                        </m:r>
                      </m:e>
                      <m:sup>
                        <m:r>
                          <a:rPr lang="en-US" sz="3200" i="1" dirty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bn-IN" sz="3200" i="1" dirty="0">
                        <a:latin typeface="Cambria Math"/>
                        <a:ea typeface="Cambria Math"/>
                      </a:rPr>
                      <m:t>𝜃</m:t>
                    </m:r>
                    <m:r>
                      <a:rPr lang="en-US" sz="3200" i="1" dirty="0">
                        <a:latin typeface="Cambria Math"/>
                        <a:ea typeface="Cambria Math"/>
                      </a:rPr>
                      <m:t>+</m:t>
                    </m:r>
                    <m:rad>
                      <m:radPr>
                        <m:degHide m:val="on"/>
                        <m:ctrlPr>
                          <a:rPr lang="en-US" sz="3200" i="1" dirty="0" smtClean="0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sz="3200" b="0" i="1" dirty="0" smtClean="0">
                            <a:latin typeface="Cambria Math"/>
                            <a:ea typeface="Cambria Math"/>
                          </a:rPr>
                          <m:t>3</m:t>
                        </m:r>
                      </m:e>
                    </m:rad>
                    <m:r>
                      <a:rPr lang="en-US" sz="3200" i="1" dirty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sz="3200" dirty="0" smtClean="0">
                    <a:latin typeface="Times New Roman" pitchFamily="18" charset="0"/>
                    <a:cs typeface="NikoshBAN" pitchFamily="2" charset="0"/>
                  </a:rPr>
                  <a:t> </a:t>
                </a:r>
                <a:r>
                  <a:rPr lang="bn-IN" sz="3200" dirty="0" smtClean="0">
                    <a:latin typeface="Times New Roman" pitchFamily="18" charset="0"/>
                    <a:cs typeface="NikoshBAN" pitchFamily="2" charset="0"/>
                  </a:rPr>
                  <a:t>  </a:t>
                </a:r>
                <a:r>
                  <a:rPr lang="en-US" sz="3200" dirty="0" smtClean="0">
                    <a:latin typeface="Times New Roman" pitchFamily="18" charset="0"/>
                    <a:cs typeface="NikoshBAN" pitchFamily="2" charset="0"/>
                  </a:rPr>
                  <a:t>= </a:t>
                </a:r>
                <a:r>
                  <a:rPr lang="en-US" sz="3200" dirty="0" smtClean="0">
                    <a:latin typeface="Times New Roman" pitchFamily="18" charset="0"/>
                    <a:cs typeface="NikoshBAN" pitchFamily="2" charset="0"/>
                  </a:rPr>
                  <a:t>4 tan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/>
                        <a:ea typeface="Cambria Math"/>
                        <a:cs typeface="NikoshBAN" pitchFamily="2" charset="0"/>
                      </a:rPr>
                      <m:t>𝜃</m:t>
                    </m:r>
                  </m:oMath>
                </a14:m>
                <a:endParaRPr lang="en-US" sz="3200" dirty="0" smtClean="0">
                  <a:latin typeface="Times New Roman" pitchFamily="18" charset="0"/>
                  <a:cs typeface="NikoshBAN" pitchFamily="2" charset="0"/>
                </a:endParaRPr>
              </a:p>
              <a:p>
                <a:r>
                  <a:rPr lang="bn-IN" sz="3200" dirty="0" smtClean="0">
                    <a:latin typeface="Times New Roman" pitchFamily="18" charset="0"/>
                    <a:cs typeface="Times New Roman" pitchFamily="18" charset="0"/>
                  </a:rPr>
                  <a:t>   বা</a:t>
                </a:r>
                <a:r>
                  <a:rPr lang="bn-IN" sz="3200" dirty="0">
                    <a:latin typeface="Times New Roman" pitchFamily="18" charset="0"/>
                    <a:cs typeface="Times New Roman" pitchFamily="18" charset="0"/>
                  </a:rPr>
                  <a:t>,</a:t>
                </a:r>
                <a:r>
                  <a:rPr lang="en-US" sz="3200" dirty="0" smtClean="0">
                    <a:latin typeface="Times New Roman" pitchFamily="18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IN" sz="3200" i="1" dirty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3200" i="1" dirty="0">
                            <a:latin typeface="Cambria Math"/>
                            <a:ea typeface="Cambria Math"/>
                          </a:rPr>
                          <m:t>  </m:t>
                        </m:r>
                        <m:rad>
                          <m:radPr>
                            <m:degHide m:val="on"/>
                            <m:ctrlPr>
                              <a:rPr lang="en-US" sz="3200" i="1" dirty="0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3200" i="1" dirty="0">
                                <a:latin typeface="Cambria Math"/>
                                <a:ea typeface="Cambria Math"/>
                              </a:rPr>
                              <m:t>3</m:t>
                            </m:r>
                          </m:e>
                        </m:rad>
                        <m:r>
                          <a:rPr lang="en-US" sz="3200" i="1" dirty="0">
                            <a:latin typeface="Cambria Math"/>
                            <a:ea typeface="Cambria Math"/>
                          </a:rPr>
                          <m:t>𝑡𝑎𝑛</m:t>
                        </m:r>
                      </m:e>
                      <m:sup>
                        <m:r>
                          <a:rPr lang="en-US" sz="3200" i="1" dirty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bn-IN" sz="3200" i="1" dirty="0">
                        <a:latin typeface="Cambria Math"/>
                        <a:ea typeface="Cambria Math"/>
                      </a:rPr>
                      <m:t>𝜃</m:t>
                    </m:r>
                    <m:r>
                      <a:rPr lang="en-US" sz="3200" b="0" i="1" dirty="0" smtClean="0">
                        <a:latin typeface="Cambria Math"/>
                        <a:ea typeface="Cambria Math"/>
                      </a:rPr>
                      <m:t>− </m:t>
                    </m:r>
                    <m:r>
                      <m:rPr>
                        <m:nor/>
                      </m:rPr>
                      <a:rPr lang="en-US" sz="3200" dirty="0">
                        <a:latin typeface="Times New Roman" pitchFamily="18" charset="0"/>
                        <a:cs typeface="NikoshBAN" pitchFamily="2" charset="0"/>
                      </a:rPr>
                      <m:t>4 </m:t>
                    </m:r>
                    <m:r>
                      <m:rPr>
                        <m:nor/>
                      </m:rPr>
                      <a:rPr lang="en-US" sz="3200" dirty="0">
                        <a:latin typeface="Times New Roman" pitchFamily="18" charset="0"/>
                        <a:cs typeface="NikoshBAN" pitchFamily="2" charset="0"/>
                      </a:rPr>
                      <m:t>tan</m:t>
                    </m:r>
                    <m:r>
                      <a:rPr lang="en-US" sz="3200" i="1">
                        <a:latin typeface="Cambria Math"/>
                        <a:ea typeface="Cambria Math"/>
                        <a:cs typeface="NikoshBAN" pitchFamily="2" charset="0"/>
                      </a:rPr>
                      <m:t>𝜃</m:t>
                    </m:r>
                  </m:oMath>
                </a14:m>
                <a:r>
                  <a:rPr lang="en-US" sz="3200" dirty="0" smtClean="0">
                    <a:latin typeface="Times New Roman" pitchFamily="18" charset="0"/>
                    <a:cs typeface="NikoshBAN" pitchFamily="2" charset="0"/>
                  </a:rPr>
                  <a:t>+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i="1" dirty="0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3200" b="0" i="1" dirty="0" smtClean="0">
                            <a:latin typeface="Cambria Math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sz="3200" dirty="0" smtClean="0">
                    <a:latin typeface="Times New Roman" pitchFamily="18" charset="0"/>
                    <a:cs typeface="NikoshBAN" pitchFamily="2" charset="0"/>
                  </a:rPr>
                  <a:t> </a:t>
                </a:r>
                <a:r>
                  <a:rPr lang="bn-IN" sz="3200" dirty="0" smtClean="0">
                    <a:latin typeface="Times New Roman" pitchFamily="18" charset="0"/>
                    <a:cs typeface="NikoshBAN" pitchFamily="2" charset="0"/>
                  </a:rPr>
                  <a:t>             </a:t>
                </a:r>
                <a:r>
                  <a:rPr lang="en-US" sz="3200" dirty="0" smtClean="0">
                    <a:latin typeface="Times New Roman" pitchFamily="18" charset="0"/>
                    <a:cs typeface="NikoshBAN" pitchFamily="2" charset="0"/>
                  </a:rPr>
                  <a:t>= </a:t>
                </a:r>
                <a:r>
                  <a:rPr lang="en-US" sz="3200" dirty="0" smtClean="0">
                    <a:latin typeface="Times New Roman" pitchFamily="18" charset="0"/>
                    <a:cs typeface="NikoshBAN" pitchFamily="2" charset="0"/>
                  </a:rPr>
                  <a:t>0 </a:t>
                </a:r>
              </a:p>
              <a:p>
                <a:r>
                  <a:rPr lang="en-US" sz="3200" dirty="0">
                    <a:latin typeface="Times New Roman" pitchFamily="18" charset="0"/>
                    <a:cs typeface="NikoshBAN" pitchFamily="2" charset="0"/>
                  </a:rPr>
                  <a:t> </a:t>
                </a:r>
                <a:r>
                  <a:rPr lang="bn-IN" sz="3200" dirty="0" smtClean="0">
                    <a:latin typeface="Times New Roman" pitchFamily="18" charset="0"/>
                    <a:cs typeface="NikoshBAN" pitchFamily="2" charset="0"/>
                  </a:rPr>
                  <a:t>  </a:t>
                </a:r>
                <a:r>
                  <a:rPr lang="bn-IN" sz="3200" dirty="0" smtClean="0">
                    <a:latin typeface="Times New Roman" pitchFamily="18" charset="0"/>
                    <a:cs typeface="Times New Roman" pitchFamily="18" charset="0"/>
                  </a:rPr>
                  <a:t>বা</a:t>
                </a:r>
                <a:r>
                  <a:rPr lang="bn-IN" sz="3200" dirty="0">
                    <a:latin typeface="Times New Roman" pitchFamily="18" charset="0"/>
                    <a:cs typeface="Times New Roman" pitchFamily="18" charset="0"/>
                  </a:rPr>
                  <a:t>,</a:t>
                </a:r>
                <a:r>
                  <a:rPr lang="en-US" sz="3200" dirty="0" smtClean="0">
                    <a:latin typeface="Times New Roman" pitchFamily="18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IN" sz="3200" i="1" dirty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3200" i="1" dirty="0">
                            <a:latin typeface="Cambria Math"/>
                            <a:ea typeface="Cambria Math"/>
                          </a:rPr>
                          <m:t>  </m:t>
                        </m:r>
                        <m:rad>
                          <m:radPr>
                            <m:degHide m:val="on"/>
                            <m:ctrlPr>
                              <a:rPr lang="en-US" sz="3200" i="1" dirty="0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3200" i="1" dirty="0">
                                <a:latin typeface="Cambria Math"/>
                                <a:ea typeface="Cambria Math"/>
                              </a:rPr>
                              <m:t>3</m:t>
                            </m:r>
                          </m:e>
                        </m:rad>
                        <m:r>
                          <a:rPr lang="en-US" sz="3200" i="1" dirty="0">
                            <a:latin typeface="Cambria Math"/>
                            <a:ea typeface="Cambria Math"/>
                          </a:rPr>
                          <m:t>𝑡𝑎𝑛</m:t>
                        </m:r>
                      </m:e>
                      <m:sup>
                        <m:r>
                          <a:rPr lang="en-US" sz="3200" i="1" dirty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bn-IN" sz="3200" i="1" dirty="0">
                        <a:latin typeface="Cambria Math"/>
                        <a:ea typeface="Cambria Math"/>
                      </a:rPr>
                      <m:t>𝜃</m:t>
                    </m:r>
                    <m:r>
                      <a:rPr lang="en-US" sz="3200" i="1" dirty="0">
                        <a:latin typeface="Cambria Math"/>
                        <a:ea typeface="Cambria Math"/>
                      </a:rPr>
                      <m:t>− </m:t>
                    </m:r>
                    <m:r>
                      <m:rPr>
                        <m:nor/>
                      </m:rPr>
                      <a:rPr lang="en-US" sz="3200" b="0" i="0" dirty="0" smtClean="0">
                        <a:latin typeface="Cambria Math"/>
                        <a:ea typeface="Cambria Math"/>
                      </a:rPr>
                      <m:t>3</m:t>
                    </m:r>
                    <m:r>
                      <m:rPr>
                        <m:nor/>
                      </m:rPr>
                      <a:rPr lang="en-US" sz="3200" dirty="0">
                        <a:latin typeface="Times New Roman" pitchFamily="18" charset="0"/>
                        <a:cs typeface="NikoshBAN" pitchFamily="2" charset="0"/>
                      </a:rPr>
                      <m:t> </m:t>
                    </m:r>
                    <m:r>
                      <m:rPr>
                        <m:nor/>
                      </m:rPr>
                      <a:rPr lang="en-US" sz="3200" dirty="0">
                        <a:latin typeface="Times New Roman" pitchFamily="18" charset="0"/>
                        <a:cs typeface="NikoshBAN" pitchFamily="2" charset="0"/>
                      </a:rPr>
                      <m:t>tan</m:t>
                    </m:r>
                    <m:r>
                      <a:rPr lang="en-US" sz="3200" i="1">
                        <a:latin typeface="Cambria Math"/>
                        <a:ea typeface="Cambria Math"/>
                        <a:cs typeface="NikoshBAN" pitchFamily="2" charset="0"/>
                      </a:rPr>
                      <m:t>𝜃</m:t>
                    </m:r>
                    <m:r>
                      <a:rPr lang="en-US" sz="3200" b="0" i="1" smtClean="0">
                        <a:latin typeface="Cambria Math"/>
                        <a:ea typeface="Cambria Math"/>
                        <a:cs typeface="NikoshBAN" pitchFamily="2" charset="0"/>
                      </a:rPr>
                      <m:t>−</m:t>
                    </m:r>
                    <m:r>
                      <a:rPr lang="en-US" sz="3200" b="0" i="1" smtClean="0">
                        <a:latin typeface="Cambria Math"/>
                        <a:ea typeface="Cambria Math"/>
                        <a:cs typeface="NikoshBAN" pitchFamily="2" charset="0"/>
                      </a:rPr>
                      <m:t>𝑡𝑎𝑛</m:t>
                    </m:r>
                    <m:r>
                      <a:rPr lang="en-US" sz="3200" b="0" i="1" smtClean="0">
                        <a:latin typeface="Cambria Math"/>
                        <a:ea typeface="Cambria Math"/>
                        <a:cs typeface="NikoshBAN" pitchFamily="2" charset="0"/>
                      </a:rPr>
                      <m:t>𝜃</m:t>
                    </m:r>
                  </m:oMath>
                </a14:m>
                <a:r>
                  <a:rPr lang="en-US" sz="3200" dirty="0">
                    <a:latin typeface="Times New Roman" pitchFamily="18" charset="0"/>
                    <a:cs typeface="NikoshBAN" pitchFamily="2" charset="0"/>
                  </a:rPr>
                  <a:t>+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i="1" dirty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3200" i="1" dirty="0">
                            <a:latin typeface="Cambria Math"/>
                          </a:rPr>
                          <m:t>3</m:t>
                        </m:r>
                      </m:e>
                    </m:rad>
                  </m:oMath>
                </a14:m>
                <a:r>
                  <a:rPr lang="bn-IN" sz="3200" dirty="0" smtClean="0">
                    <a:latin typeface="Times New Roman" pitchFamily="18" charset="0"/>
                    <a:cs typeface="NikoshBAN" pitchFamily="2" charset="0"/>
                  </a:rPr>
                  <a:t> </a:t>
                </a:r>
                <a:r>
                  <a:rPr lang="en-US" sz="3200" dirty="0">
                    <a:latin typeface="Times New Roman" pitchFamily="18" charset="0"/>
                    <a:cs typeface="NikoshBAN" pitchFamily="2" charset="0"/>
                  </a:rPr>
                  <a:t> = </a:t>
                </a:r>
                <a:r>
                  <a:rPr lang="en-US" sz="3200" dirty="0" smtClean="0">
                    <a:latin typeface="Times New Roman" pitchFamily="18" charset="0"/>
                    <a:cs typeface="NikoshBAN" pitchFamily="2" charset="0"/>
                  </a:rPr>
                  <a:t>0</a:t>
                </a:r>
              </a:p>
              <a:p>
                <a:r>
                  <a:rPr lang="en-US" sz="3200" dirty="0">
                    <a:latin typeface="Times New Roman" pitchFamily="18" charset="0"/>
                    <a:cs typeface="NikoshBAN" pitchFamily="2" charset="0"/>
                  </a:rPr>
                  <a:t> </a:t>
                </a:r>
                <a:r>
                  <a:rPr lang="en-US" sz="3200" dirty="0" smtClean="0">
                    <a:latin typeface="Times New Roman" pitchFamily="18" charset="0"/>
                    <a:cs typeface="NikoshBAN" pitchFamily="2" charset="0"/>
                  </a:rPr>
                  <a:t>   </a:t>
                </a:r>
                <a:endParaRPr lang="en-US" sz="3200" dirty="0">
                  <a:latin typeface="Times New Roman" pitchFamily="18" charset="0"/>
                  <a:cs typeface="NikoshBAN" pitchFamily="2" charset="0"/>
                </a:endParaRPr>
              </a:p>
              <a:p>
                <a:endParaRPr lang="bn-IN" sz="3200" dirty="0">
                  <a:latin typeface="Times New Roman" pitchFamily="18" charset="0"/>
                  <a:cs typeface="NikoshBAN" pitchFamily="2" charset="0"/>
                </a:endParaRPr>
              </a:p>
              <a:p>
                <a:endParaRPr lang="en-US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743" y="1296463"/>
                <a:ext cx="8792306" cy="5435334"/>
              </a:xfrm>
              <a:prstGeom prst="rect">
                <a:avLst/>
              </a:prstGeom>
              <a:blipFill rotWithShape="1">
                <a:blip r:embed="rId2"/>
                <a:stretch>
                  <a:fillRect l="-17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1538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/>
              <p:cNvSpPr/>
              <p:nvPr/>
            </p:nvSpPr>
            <p:spPr>
              <a:xfrm>
                <a:off x="131255" y="448104"/>
                <a:ext cx="9012745" cy="59283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200" dirty="0" err="1" smtClean="0">
                    <a:latin typeface="NikoshBAN"/>
                  </a:rPr>
                  <a:t>বা</a:t>
                </a:r>
                <a:r>
                  <a:rPr lang="en-US" sz="3200" dirty="0" smtClean="0">
                    <a:latin typeface="NikoshBAN"/>
                  </a:rPr>
                  <a:t>,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3200" i="1">
                            <a:latin typeface="Cambria Math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sz="3200" dirty="0">
                    <a:latin typeface="Times New Roman" pitchFamily="18" charset="0"/>
                    <a:cs typeface="NikoshBAN" pitchFamily="2" charset="0"/>
                  </a:rPr>
                  <a:t> tan</a:t>
                </a:r>
                <a14:m>
                  <m:oMath xmlns:m="http://schemas.openxmlformats.org/officeDocument/2006/math">
                    <m:r>
                      <a:rPr lang="en-US" sz="3200" i="1" dirty="0">
                        <a:latin typeface="Cambria Math"/>
                        <a:ea typeface="Cambria Math"/>
                        <a:cs typeface="NikoshBAN" pitchFamily="2" charset="0"/>
                      </a:rPr>
                      <m:t>𝜃</m:t>
                    </m:r>
                  </m:oMath>
                </a14:m>
                <a:r>
                  <a:rPr lang="en-US" sz="3200" dirty="0">
                    <a:latin typeface="Times New Roman" pitchFamily="18" charset="0"/>
                    <a:cs typeface="NikoshBAN" pitchFamily="2" charset="0"/>
                  </a:rPr>
                  <a:t> ( tan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  <a:ea typeface="Cambria Math"/>
                        <a:cs typeface="NikoshBAN" pitchFamily="2" charset="0"/>
                      </a:rPr>
                      <m:t>𝜃</m:t>
                    </m:r>
                    <m:r>
                      <a:rPr lang="en-US" sz="3200" i="1">
                        <a:latin typeface="Cambria Math"/>
                        <a:ea typeface="Cambria Math"/>
                        <a:cs typeface="NikoshBAN" pitchFamily="2" charset="0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en-US" sz="3200" i="1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sz="3200" i="1">
                            <a:latin typeface="Cambria Math"/>
                            <a:ea typeface="Cambria Math"/>
                          </a:rPr>
                          <m:t>3</m:t>
                        </m:r>
                      </m:e>
                    </m:rad>
                    <m:r>
                      <a:rPr lang="en-US" sz="3200" i="1">
                        <a:latin typeface="Cambria Math"/>
                        <a:ea typeface="Cambria Math"/>
                        <a:cs typeface="NikoshBAN" pitchFamily="2" charset="0"/>
                      </a:rPr>
                      <m:t>)−</m:t>
                    </m:r>
                  </m:oMath>
                </a14:m>
                <a:r>
                  <a:rPr lang="en-US" sz="3200" dirty="0" smtClean="0">
                    <a:latin typeface="Times New Roman" pitchFamily="18" charset="0"/>
                    <a:cs typeface="NikoshBAN" pitchFamily="2" charset="0"/>
                  </a:rPr>
                  <a:t>1</a:t>
                </a:r>
                <a:r>
                  <a:rPr lang="en-US" sz="3200" dirty="0">
                    <a:latin typeface="Times New Roman" pitchFamily="18" charset="0"/>
                    <a:cs typeface="NikoshBAN" pitchFamily="2" charset="0"/>
                  </a:rPr>
                  <a:t> (tan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  <a:ea typeface="Cambria Math"/>
                        <a:cs typeface="NikoshBAN" pitchFamily="2" charset="0"/>
                      </a:rPr>
                      <m:t>𝜃</m:t>
                    </m:r>
                    <m:r>
                      <a:rPr lang="en-US" sz="3200" i="1">
                        <a:latin typeface="Cambria Math"/>
                        <a:ea typeface="Cambria Math"/>
                        <a:cs typeface="NikoshBAN" pitchFamily="2" charset="0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en-US" sz="3200" i="1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sz="3200" i="1">
                            <a:latin typeface="Cambria Math"/>
                            <a:ea typeface="Cambria Math"/>
                          </a:rPr>
                          <m:t>3</m:t>
                        </m:r>
                      </m:e>
                    </m:rad>
                    <m:r>
                      <a:rPr lang="en-US" sz="3200" i="1">
                        <a:latin typeface="Cambria Math"/>
                        <a:ea typeface="Cambria Math"/>
                        <a:cs typeface="NikoshBAN" pitchFamily="2" charset="0"/>
                      </a:rPr>
                      <m:t>)</m:t>
                    </m:r>
                  </m:oMath>
                </a14:m>
                <a:r>
                  <a:rPr lang="en-US" sz="3200" dirty="0">
                    <a:latin typeface="Times New Roman" pitchFamily="18" charset="0"/>
                    <a:cs typeface="NikoshBAN" pitchFamily="2" charset="0"/>
                  </a:rPr>
                  <a:t> =</a:t>
                </a:r>
                <a:r>
                  <a:rPr lang="en-US" sz="3200" dirty="0" smtClean="0">
                    <a:latin typeface="Times New Roman" pitchFamily="18" charset="0"/>
                    <a:cs typeface="NikoshBAN" pitchFamily="2" charset="0"/>
                  </a:rPr>
                  <a:t>0</a:t>
                </a:r>
              </a:p>
              <a:p>
                <a:r>
                  <a:rPr lang="en-US" sz="3200" dirty="0" err="1" smtClean="0">
                    <a:latin typeface="NikoshBAN"/>
                  </a:rPr>
                  <a:t>বা</a:t>
                </a:r>
                <a:r>
                  <a:rPr lang="en-US" sz="3200" dirty="0">
                    <a:latin typeface="NikoshBAN"/>
                  </a:rPr>
                  <a:t>,</a:t>
                </a:r>
                <a:r>
                  <a:rPr lang="en-US" sz="3200" dirty="0" smtClean="0">
                    <a:latin typeface="Times New Roman" pitchFamily="18" charset="0"/>
                    <a:cs typeface="NikoshBAN" pitchFamily="2" charset="0"/>
                  </a:rPr>
                  <a:t> </a:t>
                </a:r>
                <a:r>
                  <a:rPr lang="en-US" sz="3200" dirty="0">
                    <a:latin typeface="Times New Roman" pitchFamily="18" charset="0"/>
                    <a:cs typeface="NikoshBAN" pitchFamily="2" charset="0"/>
                  </a:rPr>
                  <a:t>( tan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  <a:ea typeface="Cambria Math"/>
                        <a:cs typeface="NikoshBAN" pitchFamily="2" charset="0"/>
                      </a:rPr>
                      <m:t>𝜃</m:t>
                    </m:r>
                    <m:r>
                      <a:rPr lang="en-US" sz="3200" i="1">
                        <a:latin typeface="Cambria Math"/>
                        <a:ea typeface="Cambria Math"/>
                        <a:cs typeface="NikoshBAN" pitchFamily="2" charset="0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en-US" sz="3200" i="1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sz="3200" i="1">
                            <a:latin typeface="Cambria Math"/>
                            <a:ea typeface="Cambria Math"/>
                          </a:rPr>
                          <m:t>3</m:t>
                        </m:r>
                      </m:e>
                    </m:rad>
                    <m:r>
                      <a:rPr lang="en-US" sz="3200" i="1">
                        <a:latin typeface="Cambria Math"/>
                        <a:ea typeface="Cambria Math"/>
                        <a:cs typeface="NikoshBAN" pitchFamily="2" charset="0"/>
                      </a:rPr>
                      <m:t>)</m:t>
                    </m:r>
                  </m:oMath>
                </a14:m>
                <a:r>
                  <a:rPr lang="en-US" sz="3200" dirty="0" smtClean="0">
                    <a:latin typeface="Times New Roman" pitchFamily="18" charset="0"/>
                    <a:cs typeface="NikoshBAN" pitchFamily="2" charset="0"/>
                  </a:rPr>
                  <a:t> 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3200" i="1">
                            <a:latin typeface="Cambria Math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sz="3200" dirty="0">
                    <a:latin typeface="Times New Roman" pitchFamily="18" charset="0"/>
                    <a:cs typeface="NikoshBAN" pitchFamily="2" charset="0"/>
                  </a:rPr>
                  <a:t> </a:t>
                </a:r>
                <a:r>
                  <a:rPr lang="en-US" sz="3200" dirty="0" smtClean="0">
                    <a:latin typeface="Times New Roman" pitchFamily="18" charset="0"/>
                    <a:cs typeface="NikoshBAN" pitchFamily="2" charset="0"/>
                  </a:rPr>
                  <a:t>tan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latin typeface="Cambria Math"/>
                        <a:ea typeface="Cambria Math"/>
                        <a:cs typeface="NikoshBAN" pitchFamily="2" charset="0"/>
                      </a:rPr>
                      <m:t>𝜃</m:t>
                    </m:r>
                    <m:r>
                      <a:rPr lang="en-US" sz="3200" b="0" i="1" dirty="0" smtClean="0">
                        <a:latin typeface="Cambria Math"/>
                        <a:ea typeface="Cambria Math"/>
                        <a:cs typeface="NikoshBAN" pitchFamily="2" charset="0"/>
                      </a:rPr>
                      <m:t>−</m:t>
                    </m:r>
                    <m:r>
                      <a:rPr lang="en-US" sz="3200" b="0" i="1" dirty="0" smtClean="0">
                        <a:latin typeface="Cambria Math"/>
                        <a:ea typeface="Cambria Math"/>
                        <a:cs typeface="NikoshBAN" pitchFamily="2" charset="0"/>
                      </a:rPr>
                      <m:t>1</m:t>
                    </m:r>
                    <m:r>
                      <a:rPr lang="en-US" sz="3200" b="0" i="1" dirty="0" smtClean="0">
                        <a:latin typeface="Cambria Math"/>
                        <a:ea typeface="Cambria Math"/>
                        <a:cs typeface="NikoshBAN" pitchFamily="2" charset="0"/>
                      </a:rPr>
                      <m:t>)</m:t>
                    </m:r>
                  </m:oMath>
                </a14:m>
                <a:r>
                  <a:rPr lang="en-US" sz="3200" dirty="0" smtClean="0">
                    <a:latin typeface="Times New Roman" pitchFamily="18" charset="0"/>
                    <a:cs typeface="NikoshBAN" pitchFamily="2" charset="0"/>
                  </a:rPr>
                  <a:t> = 0 </a:t>
                </a:r>
              </a:p>
              <a:p>
                <a:r>
                  <a:rPr lang="en-US" sz="3200" dirty="0" err="1" smtClean="0">
                    <a:latin typeface="NikoshBAN"/>
                  </a:rPr>
                  <a:t>বা</a:t>
                </a:r>
                <a:r>
                  <a:rPr lang="en-US" sz="3200" dirty="0">
                    <a:latin typeface="NikoshBAN"/>
                  </a:rPr>
                  <a:t>,</a:t>
                </a:r>
                <a:r>
                  <a:rPr lang="en-US" sz="3200" dirty="0" smtClean="0">
                    <a:latin typeface="Times New Roman" pitchFamily="18" charset="0"/>
                    <a:cs typeface="NikoshBAN" pitchFamily="2" charset="0"/>
                  </a:rPr>
                  <a:t> </a:t>
                </a:r>
                <a:r>
                  <a:rPr lang="en-US" sz="3200" dirty="0">
                    <a:latin typeface="Times New Roman" pitchFamily="18" charset="0"/>
                    <a:cs typeface="NikoshBAN" pitchFamily="2" charset="0"/>
                  </a:rPr>
                  <a:t>tan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  <a:ea typeface="Cambria Math"/>
                        <a:cs typeface="NikoshBAN" pitchFamily="2" charset="0"/>
                      </a:rPr>
                      <m:t>𝜃</m:t>
                    </m:r>
                    <m:r>
                      <a:rPr lang="en-US" sz="3200" i="1">
                        <a:latin typeface="Cambria Math"/>
                        <a:ea typeface="Cambria Math"/>
                        <a:cs typeface="NikoshBAN" pitchFamily="2" charset="0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en-US" sz="3200" i="1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sz="3200" i="1">
                            <a:latin typeface="Cambria Math"/>
                            <a:ea typeface="Cambria Math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sz="3200" dirty="0" smtClean="0">
                    <a:latin typeface="Times New Roman" pitchFamily="18" charset="0"/>
                    <a:cs typeface="NikoshBAN" pitchFamily="2" charset="0"/>
                  </a:rPr>
                  <a:t> = 0        </a:t>
                </a:r>
                <a:r>
                  <a:rPr lang="bn-IN" sz="3200" dirty="0" smtClean="0">
                    <a:latin typeface="Times New Roman" pitchFamily="18" charset="0"/>
                    <a:cs typeface="NikoshBAN" pitchFamily="2" charset="0"/>
                  </a:rPr>
                  <a:t>  অতএব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3200" i="1">
                            <a:latin typeface="Cambria Math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sz="3200" dirty="0">
                    <a:latin typeface="Times New Roman" pitchFamily="18" charset="0"/>
                    <a:cs typeface="NikoshBAN" pitchFamily="2" charset="0"/>
                  </a:rPr>
                  <a:t> tan</a:t>
                </a:r>
                <a14:m>
                  <m:oMath xmlns:m="http://schemas.openxmlformats.org/officeDocument/2006/math">
                    <m:r>
                      <a:rPr lang="en-US" sz="3200" i="1" dirty="0">
                        <a:latin typeface="Cambria Math"/>
                        <a:ea typeface="Cambria Math"/>
                        <a:cs typeface="NikoshBAN" pitchFamily="2" charset="0"/>
                      </a:rPr>
                      <m:t>𝜃</m:t>
                    </m:r>
                    <m:r>
                      <a:rPr lang="en-US" sz="3200" i="1" dirty="0">
                        <a:latin typeface="Cambria Math"/>
                        <a:ea typeface="Cambria Math"/>
                        <a:cs typeface="NikoshBAN" pitchFamily="2" charset="0"/>
                      </a:rPr>
                      <m:t>−</m:t>
                    </m:r>
                    <m:r>
                      <a:rPr lang="en-US" sz="3200" i="1" dirty="0">
                        <a:latin typeface="Cambria Math"/>
                        <a:ea typeface="Cambria Math"/>
                        <a:cs typeface="NikoshBAN" pitchFamily="2" charset="0"/>
                      </a:rPr>
                      <m:t>1</m:t>
                    </m:r>
                  </m:oMath>
                </a14:m>
                <a:r>
                  <a:rPr lang="en-US" sz="3200" dirty="0" smtClean="0">
                    <a:latin typeface="Times New Roman" pitchFamily="18" charset="0"/>
                    <a:cs typeface="NikoshBAN" pitchFamily="2" charset="0"/>
                  </a:rPr>
                  <a:t> = 0 </a:t>
                </a:r>
              </a:p>
              <a:p>
                <a:r>
                  <a:rPr lang="en-US" sz="3200" dirty="0" err="1" smtClean="0">
                    <a:latin typeface="NikoshBAN"/>
                  </a:rPr>
                  <a:t>বা</a:t>
                </a:r>
                <a:r>
                  <a:rPr lang="en-US" sz="3200" dirty="0" smtClean="0">
                    <a:latin typeface="NikoshBAN"/>
                  </a:rPr>
                  <a:t>,</a:t>
                </a:r>
                <a:r>
                  <a:rPr lang="bn-IN" sz="3200" dirty="0" smtClean="0">
                    <a:latin typeface="NikoshBAN"/>
                  </a:rPr>
                  <a:t> </a:t>
                </a:r>
                <a:r>
                  <a:rPr lang="en-US" sz="3200" dirty="0" smtClean="0">
                    <a:latin typeface="Times New Roman" pitchFamily="18" charset="0"/>
                    <a:cs typeface="NikoshBAN" pitchFamily="2" charset="0"/>
                  </a:rPr>
                  <a:t>  </a:t>
                </a:r>
                <a:r>
                  <a:rPr lang="en-US" sz="3200" dirty="0" smtClean="0">
                    <a:latin typeface="Times New Roman" pitchFamily="18" charset="0"/>
                    <a:cs typeface="NikoshBAN" pitchFamily="2" charset="0"/>
                  </a:rPr>
                  <a:t>tan</a:t>
                </a:r>
                <a14:m>
                  <m:oMath xmlns:m="http://schemas.openxmlformats.org/officeDocument/2006/math">
                    <m:r>
                      <a:rPr lang="en-US" sz="3200" i="1" dirty="0">
                        <a:latin typeface="Cambria Math"/>
                        <a:ea typeface="Cambria Math"/>
                        <a:cs typeface="NikoshBAN" pitchFamily="2" charset="0"/>
                      </a:rPr>
                      <m:t>𝜃</m:t>
                    </m:r>
                  </m:oMath>
                </a14:m>
                <a:r>
                  <a:rPr lang="bn-IN" sz="3200" dirty="0" smtClean="0">
                    <a:latin typeface="Times New Roman" pitchFamily="18" charset="0"/>
                    <a:cs typeface="NikoshBAN" pitchFamily="2" charset="0"/>
                  </a:rPr>
                  <a:t>      </a:t>
                </a:r>
                <a:r>
                  <a:rPr lang="en-US" sz="3200" dirty="0" smtClean="0">
                    <a:latin typeface="Times New Roman" pitchFamily="18" charset="0"/>
                    <a:cs typeface="NikoshBAN" pitchFamily="2" charset="0"/>
                  </a:rPr>
                  <a:t> </a:t>
                </a:r>
                <a:r>
                  <a:rPr lang="en-US" sz="3200" dirty="0" smtClean="0">
                    <a:latin typeface="Times New Roman" pitchFamily="18" charset="0"/>
                    <a:cs typeface="NikoshBAN" pitchFamily="2" charset="0"/>
                  </a:rPr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i="1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sz="3200" i="1">
                            <a:latin typeface="Cambria Math"/>
                            <a:ea typeface="Cambria Math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sz="3200" dirty="0" smtClean="0">
                    <a:latin typeface="Times New Roman" pitchFamily="18" charset="0"/>
                    <a:cs typeface="NikoshBAN" pitchFamily="2" charset="0"/>
                  </a:rPr>
                  <a:t> </a:t>
                </a:r>
                <a:r>
                  <a:rPr lang="bn-IN" sz="3200" dirty="0" smtClean="0">
                    <a:latin typeface="Times New Roman" pitchFamily="18" charset="0"/>
                    <a:cs typeface="NikoshBAN" pitchFamily="2" charset="0"/>
                  </a:rPr>
                  <a:t>                    </a:t>
                </a:r>
                <a:r>
                  <a:rPr lang="en-US" sz="3200" dirty="0" smtClean="0">
                    <a:latin typeface="NikoshBAN"/>
                  </a:rPr>
                  <a:t>বা</a:t>
                </a:r>
                <a:r>
                  <a:rPr lang="en-US" sz="3200" dirty="0">
                    <a:latin typeface="NikoshBAN"/>
                  </a:rPr>
                  <a:t>,</a:t>
                </a:r>
                <a:r>
                  <a:rPr lang="en-US" sz="3200" dirty="0" smtClean="0">
                    <a:latin typeface="Times New Roman" pitchFamily="18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3200" i="1">
                            <a:latin typeface="Cambria Math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sz="3200" dirty="0">
                    <a:latin typeface="Times New Roman" pitchFamily="18" charset="0"/>
                    <a:cs typeface="NikoshBAN" pitchFamily="2" charset="0"/>
                  </a:rPr>
                  <a:t> tan</a:t>
                </a:r>
                <a14:m>
                  <m:oMath xmlns:m="http://schemas.openxmlformats.org/officeDocument/2006/math">
                    <m:r>
                      <a:rPr lang="en-US" sz="3200" i="1" dirty="0">
                        <a:latin typeface="Cambria Math"/>
                        <a:ea typeface="Cambria Math"/>
                        <a:cs typeface="NikoshBAN" pitchFamily="2" charset="0"/>
                      </a:rPr>
                      <m:t>𝜃</m:t>
                    </m:r>
                  </m:oMath>
                </a14:m>
                <a:r>
                  <a:rPr lang="en-US" sz="3200" dirty="0" smtClean="0">
                    <a:latin typeface="Times New Roman" pitchFamily="18" charset="0"/>
                    <a:cs typeface="NikoshBAN" pitchFamily="2" charset="0"/>
                  </a:rPr>
                  <a:t> </a:t>
                </a:r>
                <a:r>
                  <a:rPr lang="bn-IN" sz="3200" dirty="0" smtClean="0">
                    <a:latin typeface="Times New Roman" pitchFamily="18" charset="0"/>
                    <a:cs typeface="NikoshBAN" pitchFamily="2" charset="0"/>
                  </a:rPr>
                  <a:t> </a:t>
                </a:r>
                <a:r>
                  <a:rPr lang="en-US" sz="3200" dirty="0" smtClean="0">
                    <a:latin typeface="Times New Roman" pitchFamily="18" charset="0"/>
                    <a:cs typeface="NikoshBAN" pitchFamily="2" charset="0"/>
                  </a:rPr>
                  <a:t>= </a:t>
                </a:r>
                <a:r>
                  <a:rPr lang="en-US" sz="3200" dirty="0" smtClean="0">
                    <a:latin typeface="Times New Roman" pitchFamily="18" charset="0"/>
                    <a:cs typeface="NikoshBAN" pitchFamily="2" charset="0"/>
                  </a:rPr>
                  <a:t>1</a:t>
                </a:r>
              </a:p>
              <a:p>
                <a:r>
                  <a:rPr lang="en-US" sz="3200" dirty="0" err="1">
                    <a:latin typeface="NikoshBAN"/>
                  </a:rPr>
                  <a:t>বা</a:t>
                </a:r>
                <a:r>
                  <a:rPr lang="en-US" sz="3200" dirty="0">
                    <a:latin typeface="NikoshBAN"/>
                  </a:rPr>
                  <a:t>,</a:t>
                </a:r>
                <a:r>
                  <a:rPr lang="en-US" sz="3200" dirty="0" smtClean="0">
                    <a:latin typeface="Times New Roman" pitchFamily="18" charset="0"/>
                    <a:cs typeface="NikoshBAN" pitchFamily="2" charset="0"/>
                  </a:rPr>
                  <a:t> </a:t>
                </a:r>
                <a:r>
                  <a:rPr lang="en-US" sz="3200" dirty="0">
                    <a:latin typeface="Times New Roman" pitchFamily="18" charset="0"/>
                    <a:cs typeface="NikoshBAN" pitchFamily="2" charset="0"/>
                  </a:rPr>
                  <a:t>tan</a:t>
                </a:r>
                <a14:m>
                  <m:oMath xmlns:m="http://schemas.openxmlformats.org/officeDocument/2006/math">
                    <m:r>
                      <a:rPr lang="en-US" sz="3200" i="1" dirty="0">
                        <a:latin typeface="Cambria Math"/>
                        <a:ea typeface="Cambria Math"/>
                        <a:cs typeface="NikoshBAN" pitchFamily="2" charset="0"/>
                      </a:rPr>
                      <m:t>𝜃</m:t>
                    </m:r>
                  </m:oMath>
                </a14:m>
                <a:r>
                  <a:rPr lang="en-US" sz="3200" dirty="0" smtClean="0">
                    <a:latin typeface="Times New Roman" pitchFamily="18" charset="0"/>
                    <a:cs typeface="NikoshBAN" pitchFamily="2" charset="0"/>
                  </a:rPr>
                  <a:t> </a:t>
                </a:r>
                <a:r>
                  <a:rPr lang="bn-IN" sz="3200" dirty="0" smtClean="0">
                    <a:latin typeface="Times New Roman" pitchFamily="18" charset="0"/>
                    <a:cs typeface="NikoshBAN" pitchFamily="2" charset="0"/>
                  </a:rPr>
                  <a:t>        </a:t>
                </a:r>
                <a:r>
                  <a:rPr lang="en-US" sz="3200" dirty="0" smtClean="0">
                    <a:latin typeface="Times New Roman" pitchFamily="18" charset="0"/>
                    <a:cs typeface="NikoshBAN" pitchFamily="2" charset="0"/>
                  </a:rPr>
                  <a:t>= </a:t>
                </a:r>
                <a:r>
                  <a:rPr lang="en-US" sz="3200" dirty="0" smtClean="0">
                    <a:latin typeface="Times New Roman" pitchFamily="18" charset="0"/>
                    <a:cs typeface="NikoshBAN" pitchFamily="2" charset="0"/>
                  </a:rPr>
                  <a:t>tan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i="1" smtClean="0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3200" dirty="0" smtClean="0">
                    <a:latin typeface="Times New Roman" pitchFamily="18" charset="0"/>
                    <a:cs typeface="NikoshBAN" pitchFamily="2" charset="0"/>
                  </a:rPr>
                  <a:t> </a:t>
                </a:r>
                <a:r>
                  <a:rPr lang="bn-IN" sz="3200" dirty="0" smtClean="0">
                    <a:latin typeface="Times New Roman" pitchFamily="18" charset="0"/>
                    <a:cs typeface="NikoshBAN" pitchFamily="2" charset="0"/>
                  </a:rPr>
                  <a:t>                  </a:t>
                </a:r>
                <a:r>
                  <a:rPr lang="en-US" sz="3200" dirty="0" smtClean="0">
                    <a:latin typeface="NikoshBAN"/>
                  </a:rPr>
                  <a:t>বা</a:t>
                </a:r>
                <a:r>
                  <a:rPr lang="en-US" sz="3200" dirty="0">
                    <a:latin typeface="NikoshBAN"/>
                  </a:rPr>
                  <a:t>,</a:t>
                </a:r>
                <a:r>
                  <a:rPr lang="en-US" sz="3200" dirty="0" smtClean="0">
                    <a:latin typeface="Times New Roman" pitchFamily="18" charset="0"/>
                    <a:cs typeface="NikoshBAN" pitchFamily="2" charset="0"/>
                  </a:rPr>
                  <a:t>  </a:t>
                </a:r>
                <a:r>
                  <a:rPr lang="en-US" sz="3200" dirty="0" smtClean="0">
                    <a:latin typeface="Times New Roman" pitchFamily="18" charset="0"/>
                    <a:cs typeface="NikoshBAN" pitchFamily="2" charset="0"/>
                  </a:rPr>
                  <a:t>tan</a:t>
                </a:r>
                <a14:m>
                  <m:oMath xmlns:m="http://schemas.openxmlformats.org/officeDocument/2006/math">
                    <m:r>
                      <a:rPr lang="en-US" sz="3200" i="1" dirty="0">
                        <a:latin typeface="Cambria Math"/>
                        <a:ea typeface="Cambria Math"/>
                        <a:cs typeface="NikoshBAN" pitchFamily="2" charset="0"/>
                      </a:rPr>
                      <m:t>𝜃</m:t>
                    </m:r>
                  </m:oMath>
                </a14:m>
                <a:r>
                  <a:rPr lang="en-US" sz="3200" dirty="0">
                    <a:latin typeface="Times New Roman" pitchFamily="18" charset="0"/>
                    <a:cs typeface="NikoshBAN" pitchFamily="2" charset="0"/>
                  </a:rPr>
                  <a:t> </a:t>
                </a:r>
                <a:r>
                  <a:rPr lang="bn-IN" sz="3200" dirty="0" smtClean="0">
                    <a:latin typeface="Times New Roman" pitchFamily="18" charset="0"/>
                    <a:cs typeface="NikoshBAN" pitchFamily="2" charset="0"/>
                  </a:rPr>
                  <a:t>     </a:t>
                </a:r>
                <a:r>
                  <a:rPr lang="en-US" sz="3200" dirty="0" smtClean="0">
                    <a:latin typeface="Times New Roman" pitchFamily="18" charset="0"/>
                    <a:cs typeface="NikoshBAN" pitchFamily="2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320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3200" b="0" i="1" smtClean="0">
                                <a:latin typeface="Cambria Math"/>
                              </a:rPr>
                              <m:t>3</m:t>
                            </m:r>
                          </m:e>
                        </m:rad>
                      </m:den>
                    </m:f>
                  </m:oMath>
                </a14:m>
                <a:endParaRPr lang="en-US" sz="3200" dirty="0" smtClean="0">
                  <a:latin typeface="Times New Roman" pitchFamily="18" charset="0"/>
                  <a:cs typeface="NikoshBAN" pitchFamily="2" charset="0"/>
                </a:endParaRPr>
              </a:p>
              <a:p>
                <a:r>
                  <a:rPr lang="en-US" sz="3200" dirty="0">
                    <a:latin typeface="Times New Roman" pitchFamily="18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/>
                        <a:ea typeface="Cambria Math"/>
                        <a:cs typeface="NikoshBAN" pitchFamily="2" charset="0"/>
                      </a:rPr>
                      <m:t>∴</m:t>
                    </m:r>
                  </m:oMath>
                </a14:m>
                <a:r>
                  <a:rPr lang="en-US" sz="3200" dirty="0" smtClean="0">
                    <a:latin typeface="Times New Roman" pitchFamily="18" charset="0"/>
                    <a:cs typeface="NikoshBAN" pitchFamily="2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3200" i="1" dirty="0">
                        <a:latin typeface="Cambria Math"/>
                        <a:ea typeface="Cambria Math"/>
                        <a:cs typeface="NikoshBAN" pitchFamily="2" charset="0"/>
                      </a:rPr>
                      <m:t>𝜃</m:t>
                    </m:r>
                  </m:oMath>
                </a14:m>
                <a:r>
                  <a:rPr lang="en-US" sz="3200" dirty="0" smtClean="0">
                    <a:latin typeface="Times New Roman" pitchFamily="18" charset="0"/>
                    <a:cs typeface="NikoshBAN" pitchFamily="2" charset="0"/>
                  </a:rPr>
                  <a:t> </a:t>
                </a:r>
                <a:r>
                  <a:rPr lang="bn-IN" sz="3200" dirty="0" smtClean="0">
                    <a:latin typeface="Times New Roman" pitchFamily="18" charset="0"/>
                    <a:cs typeface="NikoshBAN" pitchFamily="2" charset="0"/>
                  </a:rPr>
                  <a:t>            </a:t>
                </a:r>
                <a:r>
                  <a:rPr lang="en-US" sz="3200" dirty="0" smtClean="0">
                    <a:latin typeface="Times New Roman" pitchFamily="18" charset="0"/>
                    <a:cs typeface="NikoshBAN" pitchFamily="2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US" sz="3200" i="1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3200" dirty="0" smtClean="0">
                    <a:latin typeface="Times New Roman" pitchFamily="18" charset="0"/>
                    <a:cs typeface="NikoshBAN" pitchFamily="2" charset="0"/>
                  </a:rPr>
                  <a:t> </a:t>
                </a:r>
                <a:r>
                  <a:rPr lang="bn-IN" sz="3200" dirty="0" smtClean="0">
                    <a:latin typeface="Times New Roman" pitchFamily="18" charset="0"/>
                    <a:cs typeface="NikoshBAN" pitchFamily="2" charset="0"/>
                  </a:rPr>
                  <a:t>                        </a:t>
                </a:r>
                <a:r>
                  <a:rPr lang="en-US" sz="3200" dirty="0" smtClean="0">
                    <a:latin typeface="NikoshBAN"/>
                  </a:rPr>
                  <a:t>বা</a:t>
                </a:r>
                <a:r>
                  <a:rPr lang="en-US" sz="3200" dirty="0">
                    <a:latin typeface="NikoshBAN"/>
                  </a:rPr>
                  <a:t>,</a:t>
                </a:r>
                <a:r>
                  <a:rPr lang="en-US" sz="3200" dirty="0" smtClean="0">
                    <a:latin typeface="Times New Roman" pitchFamily="18" charset="0"/>
                    <a:cs typeface="NikoshBAN" pitchFamily="2" charset="0"/>
                  </a:rPr>
                  <a:t>  </a:t>
                </a:r>
                <a:r>
                  <a:rPr lang="en-US" sz="3200" dirty="0">
                    <a:latin typeface="Times New Roman" pitchFamily="18" charset="0"/>
                    <a:cs typeface="NikoshBAN" pitchFamily="2" charset="0"/>
                  </a:rPr>
                  <a:t>tan</a:t>
                </a:r>
                <a14:m>
                  <m:oMath xmlns:m="http://schemas.openxmlformats.org/officeDocument/2006/math">
                    <m:r>
                      <a:rPr lang="en-US" sz="3200" i="1" dirty="0">
                        <a:latin typeface="Cambria Math"/>
                        <a:ea typeface="Cambria Math"/>
                        <a:cs typeface="NikoshBAN" pitchFamily="2" charset="0"/>
                      </a:rPr>
                      <m:t>𝜃</m:t>
                    </m:r>
                  </m:oMath>
                </a14:m>
                <a:r>
                  <a:rPr lang="en-US" sz="3200" dirty="0">
                    <a:latin typeface="Times New Roman" pitchFamily="18" charset="0"/>
                    <a:cs typeface="NikoshBAN" pitchFamily="2" charset="0"/>
                  </a:rPr>
                  <a:t> </a:t>
                </a:r>
                <a:r>
                  <a:rPr lang="bn-IN" sz="3200" dirty="0" smtClean="0">
                    <a:latin typeface="Times New Roman" pitchFamily="18" charset="0"/>
                    <a:cs typeface="NikoshBAN" pitchFamily="2" charset="0"/>
                  </a:rPr>
                  <a:t>    </a:t>
                </a:r>
                <a:r>
                  <a:rPr lang="en-US" sz="3200" dirty="0" smtClean="0">
                    <a:latin typeface="Times New Roman" pitchFamily="18" charset="0"/>
                    <a:cs typeface="NikoshBAN" pitchFamily="2" charset="0"/>
                  </a:rPr>
                  <a:t>= </a:t>
                </a:r>
                <a:r>
                  <a:rPr lang="en-US" sz="3200" dirty="0" smtClean="0">
                    <a:latin typeface="Times New Roman" pitchFamily="18" charset="0"/>
                    <a:cs typeface="NikoshBAN" pitchFamily="2" charset="0"/>
                  </a:rPr>
                  <a:t>tan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i="1" smtClean="0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sz="3200" dirty="0" smtClean="0">
                    <a:latin typeface="Times New Roman" pitchFamily="18" charset="0"/>
                    <a:cs typeface="NikoshBAN" pitchFamily="2" charset="0"/>
                  </a:rPr>
                  <a:t> </a:t>
                </a:r>
              </a:p>
              <a:p>
                <a:r>
                  <a:rPr lang="en-US" sz="3200" dirty="0">
                    <a:latin typeface="Times New Roman" pitchFamily="18" charset="0"/>
                    <a:cs typeface="NikoshBAN" pitchFamily="2" charset="0"/>
                  </a:rPr>
                  <a:t> </a:t>
                </a:r>
                <a:r>
                  <a:rPr lang="en-US" sz="3200" dirty="0" smtClean="0">
                    <a:latin typeface="Times New Roman" pitchFamily="18" charset="0"/>
                    <a:cs typeface="NikoshBAN" pitchFamily="2" charset="0"/>
                  </a:rPr>
                  <a:t>                                             </a:t>
                </a:r>
                <a:r>
                  <a:rPr lang="bn-IN" sz="3200" dirty="0" smtClean="0">
                    <a:latin typeface="Times New Roman" pitchFamily="18" charset="0"/>
                    <a:cs typeface="NikoshBAN" pitchFamily="2" charset="0"/>
                  </a:rPr>
                  <a:t>        </a:t>
                </a:r>
                <a:r>
                  <a:rPr lang="en-US" sz="3200" dirty="0" smtClean="0">
                    <a:latin typeface="Times New Roman" pitchFamily="18" charset="0"/>
                    <a:cs typeface="NikoshBAN" pitchFamily="2" charset="0"/>
                  </a:rPr>
                  <a:t> </a:t>
                </a:r>
                <a:r>
                  <a:rPr lang="bn-IN" sz="3200" dirty="0" smtClean="0">
                    <a:latin typeface="Times New Roman" pitchFamily="18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bn-IN" sz="3200" i="1" smtClean="0">
                        <a:latin typeface="Cambria Math"/>
                        <a:ea typeface="Cambria Math"/>
                        <a:cs typeface="NikoshBAN" pitchFamily="2" charset="0"/>
                      </a:rPr>
                      <m:t>∴</m:t>
                    </m:r>
                  </m:oMath>
                </a14:m>
                <a:r>
                  <a:rPr lang="bn-IN" sz="3200" dirty="0" smtClean="0">
                    <a:latin typeface="Times New Roman" pitchFamily="18" charset="0"/>
                    <a:cs typeface="NikoshBAN" pitchFamily="2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3200" i="1" dirty="0">
                        <a:latin typeface="Cambria Math"/>
                        <a:ea typeface="Cambria Math"/>
                        <a:cs typeface="NikoshBAN" pitchFamily="2" charset="0"/>
                      </a:rPr>
                      <m:t>𝜃</m:t>
                    </m:r>
                  </m:oMath>
                </a14:m>
                <a:r>
                  <a:rPr lang="en-US" sz="3200" dirty="0">
                    <a:latin typeface="Times New Roman" pitchFamily="18" charset="0"/>
                    <a:cs typeface="NikoshBAN" pitchFamily="2" charset="0"/>
                  </a:rPr>
                  <a:t> </a:t>
                </a:r>
                <a:r>
                  <a:rPr lang="bn-IN" sz="3200" dirty="0" smtClean="0">
                    <a:latin typeface="Times New Roman" pitchFamily="18" charset="0"/>
                    <a:cs typeface="NikoshBAN" pitchFamily="2" charset="0"/>
                  </a:rPr>
                  <a:t>        </a:t>
                </a:r>
                <a:r>
                  <a:rPr lang="en-US" sz="3200" dirty="0" smtClean="0">
                    <a:latin typeface="Times New Roman" pitchFamily="18" charset="0"/>
                    <a:cs typeface="NikoshBAN" pitchFamily="2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  <a:ea typeface="Cambria Math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sz="3200" dirty="0" smtClean="0">
                    <a:latin typeface="Times New Roman" pitchFamily="18" charset="0"/>
                    <a:cs typeface="NikoshBAN" pitchFamily="2" charset="0"/>
                  </a:rPr>
                  <a:t> </a:t>
                </a:r>
                <a:endParaRPr lang="en-US" sz="3200" dirty="0" smtClean="0">
                  <a:latin typeface="Times New Roman" pitchFamily="18" charset="0"/>
                  <a:cs typeface="NikoshBAN" pitchFamily="2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  <a:ea typeface="Cambria Math"/>
                        <a:cs typeface="NikoshBAN" pitchFamily="2" charset="0"/>
                      </a:rPr>
                      <m:t>∴</m:t>
                    </m:r>
                  </m:oMath>
                </a14:m>
                <a:r>
                  <a:rPr lang="en-US" sz="32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3200" dirty="0">
                    <a:latin typeface="NikoshBAN" pitchFamily="2" charset="0"/>
                    <a:cs typeface="NikoshBAN" pitchFamily="2" charset="0"/>
                  </a:rPr>
                  <a:t>নির্ণেয় </a:t>
                </a:r>
                <a:r>
                  <a:rPr lang="bn-IN" sz="3200" dirty="0">
                    <a:latin typeface="NikoshBAN" pitchFamily="2" charset="0"/>
                    <a:cs typeface="NikoshBAN" pitchFamily="2" charset="0"/>
                  </a:rPr>
                  <a:t>সমাধান</a:t>
                </a:r>
                <a:r>
                  <a:rPr lang="en-US" sz="3200" dirty="0">
                    <a:latin typeface="NikoshBAN" pitchFamily="2" charset="0"/>
                    <a:cs typeface="NikoshBAN" pitchFamily="2" charset="0"/>
                  </a:rPr>
                  <a:t>,</a:t>
                </a:r>
                <a:r>
                  <a:rPr lang="bn-IN" sz="3200" dirty="0"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  <a:ea typeface="Cambria Math"/>
                        <a:cs typeface="Times New Roman" pitchFamily="18" charset="0"/>
                      </a:rPr>
                      <m:t>𝜃</m:t>
                    </m:r>
                  </m:oMath>
                </a14:m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bn-IN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3200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,</a:t>
                </a:r>
                <a:r>
                  <a:rPr lang="en-US" sz="32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US" sz="3200" i="1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en-US" sz="3200" dirty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en-US" sz="3200" dirty="0" smtClean="0">
                  <a:latin typeface="Times New Roman" pitchFamily="18" charset="0"/>
                  <a:cs typeface="NikoshBAN" pitchFamily="2" charset="0"/>
                </a:endParaRPr>
              </a:p>
              <a:p>
                <a:endParaRPr lang="en-US" sz="3200" dirty="0">
                  <a:latin typeface="Times New Roman" pitchFamily="18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255" y="448104"/>
                <a:ext cx="9012745" cy="5928354"/>
              </a:xfrm>
              <a:prstGeom prst="rect">
                <a:avLst/>
              </a:prstGeom>
              <a:blipFill rotWithShape="1">
                <a:blip r:embed="rId2"/>
                <a:stretch>
                  <a:fillRect l="-1759" t="-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48967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261369" y="3064825"/>
                <a:ext cx="8693834" cy="10772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bn-IN" sz="3200" dirty="0" smtClean="0">
                    <a:latin typeface="NikoshBAN" pitchFamily="2" charset="0"/>
                    <a:cs typeface="NikoshBAN" pitchFamily="2" charset="0"/>
                  </a:rPr>
                  <a:t>প্রশ্নঃ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Cot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𝛼</m:t>
                    </m:r>
                  </m:oMath>
                </a14:m>
                <a:r>
                  <a:rPr lang="en-US" sz="3200" dirty="0" smtClean="0">
                    <a:latin typeface="Narkisim" panose="020E0502050101010101" pitchFamily="34" charset="-79"/>
                    <a:cs typeface="Narkisim" panose="020E0502050101010101" pitchFamily="34" charset="-79"/>
                  </a:rPr>
                  <a:t>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n-US" sz="3200" b="0" i="0" smtClean="0">
                        <a:latin typeface="Cambria Math"/>
                        <a:cs typeface="Times New Roman" pitchFamily="18" charset="0"/>
                      </a:rPr>
                      <m:t>−</m:t>
                    </m:r>
                    <m:r>
                      <a:rPr lang="bn-IN" sz="3200" b="0" i="0" smtClean="0">
                        <a:latin typeface="Cambria Math"/>
                        <a:cs typeface="Times New Roman" pitchFamily="18" charset="0"/>
                      </a:rPr>
                      <m:t>1</m:t>
                    </m:r>
                  </m:oMath>
                </a14:m>
                <a:r>
                  <a:rPr lang="en-US" sz="3200" dirty="0" smtClean="0">
                    <a:latin typeface="Narkisim" panose="020E0502050101010101" pitchFamily="34" charset="-79"/>
                    <a:cs typeface="Narkisim" panose="020E0502050101010101" pitchFamily="34" charset="-79"/>
                  </a:rPr>
                  <a:t>; 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/>
                        <a:ea typeface="Cambria Math"/>
                        <a:cs typeface="Narkisim" panose="020E0502050101010101" pitchFamily="34" charset="-79"/>
                      </a:rPr>
                      <m:t>𝜋</m:t>
                    </m:r>
                    <m:r>
                      <a:rPr lang="en-US" sz="3200" b="0" i="1" smtClean="0">
                        <a:latin typeface="Cambria Math"/>
                        <a:ea typeface="Cambria Math"/>
                        <a:cs typeface="Narkisim" panose="020E0502050101010101" pitchFamily="34" charset="-79"/>
                      </a:rPr>
                      <m:t>&lt;</m:t>
                    </m:r>
                    <m:r>
                      <a:rPr lang="en-US" sz="3200" b="0" i="1" smtClean="0">
                        <a:latin typeface="Cambria Math"/>
                        <a:ea typeface="Cambria Math"/>
                        <a:cs typeface="Narkisim" panose="020E0502050101010101" pitchFamily="34" charset="-79"/>
                      </a:rPr>
                      <m:t>𝛼</m:t>
                    </m:r>
                    <m:r>
                      <a:rPr lang="en-US" sz="3200" b="0" i="1" smtClean="0">
                        <a:latin typeface="Cambria Math"/>
                        <a:ea typeface="Cambria Math"/>
                        <a:cs typeface="Narkisim" panose="020E0502050101010101" pitchFamily="34" charset="-79"/>
                      </a:rPr>
                      <m:t>&lt;</m:t>
                    </m:r>
                    <m:r>
                      <a:rPr lang="en-US" sz="3200" b="0" i="1" smtClean="0">
                        <a:latin typeface="Cambria Math"/>
                        <a:ea typeface="Cambria Math"/>
                        <a:cs typeface="Narkisim" panose="020E0502050101010101" pitchFamily="34" charset="-79"/>
                      </a:rPr>
                      <m:t>2</m:t>
                    </m:r>
                    <m:r>
                      <a:rPr lang="en-US" sz="3200" b="0" i="1" smtClean="0">
                        <a:latin typeface="Cambria Math"/>
                        <a:ea typeface="Cambria Math"/>
                        <a:cs typeface="Narkisim" panose="020E0502050101010101" pitchFamily="34" charset="-79"/>
                      </a:rPr>
                      <m:t>𝜋</m:t>
                    </m:r>
                  </m:oMath>
                </a14:m>
                <a:r>
                  <a:rPr lang="en-US" sz="3200" dirty="0" smtClean="0">
                    <a:latin typeface="Narkisim" panose="020E0502050101010101" pitchFamily="34" charset="-79"/>
                    <a:cs typeface="Narkisim" panose="020E0502050101010101" pitchFamily="34" charset="-79"/>
                  </a:rPr>
                  <a:t> </a:t>
                </a:r>
                <a:r>
                  <a:rPr lang="en-US" sz="3200" dirty="0" err="1" smtClean="0">
                    <a:latin typeface="NikoshBAN"/>
                    <a:cs typeface="Narkisim" panose="020E0502050101010101" pitchFamily="34" charset="-79"/>
                  </a:rPr>
                  <a:t>হলে</a:t>
                </a:r>
                <a:r>
                  <a:rPr lang="en-US" sz="3200" dirty="0" smtClean="0">
                    <a:latin typeface="NikoshBAN"/>
                    <a:cs typeface="Narkisim" panose="020E0502050101010101" pitchFamily="34" charset="-79"/>
                  </a:rPr>
                  <a:t>  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/>
                        <a:ea typeface="Cambria Math"/>
                        <a:cs typeface="Narkisim" panose="020E0502050101010101" pitchFamily="34" charset="-79"/>
                      </a:rPr>
                      <m:t>𝛼</m:t>
                    </m:r>
                    <m:r>
                      <a:rPr lang="en-US" sz="3200" b="0" i="1" smtClean="0">
                        <a:latin typeface="Cambria Math"/>
                        <a:ea typeface="Cambria Math"/>
                        <a:cs typeface="Narkisim" panose="020E0502050101010101" pitchFamily="34" charset="-79"/>
                      </a:rPr>
                      <m:t> </m:t>
                    </m:r>
                  </m:oMath>
                </a14:m>
                <a:r>
                  <a:rPr lang="en-US" sz="3200" dirty="0" smtClean="0">
                    <a:latin typeface="NikoshBAN"/>
                    <a:cs typeface="Narkisim" panose="020E0502050101010101" pitchFamily="34" charset="-79"/>
                  </a:rPr>
                  <a:t> এর </a:t>
                </a:r>
                <a:r>
                  <a:rPr lang="en-US" sz="3200" dirty="0" err="1" smtClean="0">
                    <a:latin typeface="NikoshBAN"/>
                    <a:cs typeface="Narkisim" panose="020E0502050101010101" pitchFamily="34" charset="-79"/>
                  </a:rPr>
                  <a:t>মান</a:t>
                </a:r>
                <a:r>
                  <a:rPr lang="en-US" sz="3200" dirty="0" smtClean="0">
                    <a:latin typeface="NikoshBAN"/>
                    <a:cs typeface="Narkisim" panose="020E0502050101010101" pitchFamily="34" charset="-79"/>
                  </a:rPr>
                  <a:t> </a:t>
                </a:r>
                <a:r>
                  <a:rPr lang="en-US" sz="3200" dirty="0" err="1" smtClean="0">
                    <a:latin typeface="NikoshBAN"/>
                    <a:cs typeface="Narkisim" panose="020E0502050101010101" pitchFamily="34" charset="-79"/>
                  </a:rPr>
                  <a:t>নির্ণয়</a:t>
                </a:r>
                <a:r>
                  <a:rPr lang="en-US" sz="3200" dirty="0" smtClean="0">
                    <a:latin typeface="NikoshBAN"/>
                    <a:cs typeface="Narkisim" panose="020E0502050101010101" pitchFamily="34" charset="-79"/>
                  </a:rPr>
                  <a:t> </a:t>
                </a:r>
                <a:r>
                  <a:rPr lang="en-US" sz="3200" dirty="0" err="1" smtClean="0">
                    <a:latin typeface="NikoshBAN"/>
                    <a:cs typeface="Narkisim" panose="020E0502050101010101" pitchFamily="34" charset="-79"/>
                  </a:rPr>
                  <a:t>কর</a:t>
                </a:r>
                <a:r>
                  <a:rPr lang="en-US" sz="3200" dirty="0" smtClean="0">
                    <a:latin typeface="NikoshBAN"/>
                    <a:cs typeface="Narkisim" panose="020E0502050101010101" pitchFamily="34" charset="-79"/>
                  </a:rPr>
                  <a:t>। </a:t>
                </a:r>
                <a:endParaRPr lang="bn-IN" sz="3200" dirty="0">
                  <a:latin typeface="Narkisim" panose="020E0502050101010101" pitchFamily="34" charset="-79"/>
                  <a:cs typeface="Narkisim" panose="020E0502050101010101" pitchFamily="34" charset="-79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369" y="3064825"/>
                <a:ext cx="8693834" cy="1077218"/>
              </a:xfrm>
              <a:prstGeom prst="rect">
                <a:avLst/>
              </a:prstGeom>
              <a:blipFill rotWithShape="1">
                <a:blip r:embed="rId2"/>
                <a:stretch>
                  <a:fillRect l="-1823" t="-7955" b="-181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2506284" y="660301"/>
            <a:ext cx="4204005" cy="92333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একক  কাজ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2930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91175" y="282703"/>
            <a:ext cx="45720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একক কাজের সমাধান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1155209" y="1777869"/>
                <a:ext cx="6700320" cy="44709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bn-IN" sz="3200" dirty="0" smtClean="0">
                    <a:latin typeface="NikoshBAN" pitchFamily="2" charset="0"/>
                    <a:cs typeface="NikoshBAN" pitchFamily="2" charset="0"/>
                  </a:rPr>
                  <a:t>দেওয়া আছে,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Cot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  <a:ea typeface="Cambria Math"/>
                        <a:cs typeface="Times New Roman" pitchFamily="18" charset="0"/>
                      </a:rPr>
                      <m:t>𝛼</m:t>
                    </m:r>
                  </m:oMath>
                </a14:m>
                <a:r>
                  <a:rPr lang="en-US" sz="3200" dirty="0">
                    <a:latin typeface="Narkisim" panose="020E0502050101010101" pitchFamily="34" charset="-79"/>
                    <a:cs typeface="Narkisim" panose="020E0502050101010101" pitchFamily="34" charset="-79"/>
                  </a:rPr>
                  <a:t> 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n-US" sz="3200">
                        <a:latin typeface="Cambria Math"/>
                        <a:cs typeface="Times New Roman" pitchFamily="18" charset="0"/>
                      </a:rPr>
                      <m:t>−</m:t>
                    </m:r>
                    <m:r>
                      <a:rPr lang="bn-IN" sz="3200">
                        <a:latin typeface="Cambria Math"/>
                        <a:cs typeface="Times New Roman" pitchFamily="18" charset="0"/>
                      </a:rPr>
                      <m:t>1</m:t>
                    </m:r>
                  </m:oMath>
                </a14:m>
                <a:r>
                  <a:rPr lang="en-US" sz="3200" dirty="0">
                    <a:latin typeface="Narkisim" panose="020E0502050101010101" pitchFamily="34" charset="-79"/>
                    <a:cs typeface="Narkisim" panose="020E0502050101010101" pitchFamily="34" charset="-79"/>
                  </a:rPr>
                  <a:t>;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  <a:ea typeface="Cambria Math"/>
                        <a:cs typeface="Narkisim" panose="020E0502050101010101" pitchFamily="34" charset="-79"/>
                      </a:rPr>
                      <m:t>𝜋</m:t>
                    </m:r>
                    <m:r>
                      <a:rPr lang="en-US" sz="3200" i="1">
                        <a:latin typeface="Cambria Math"/>
                        <a:ea typeface="Cambria Math"/>
                        <a:cs typeface="Narkisim" panose="020E0502050101010101" pitchFamily="34" charset="-79"/>
                      </a:rPr>
                      <m:t>&lt;</m:t>
                    </m:r>
                    <m:r>
                      <a:rPr lang="en-US" sz="3200" i="1">
                        <a:latin typeface="Cambria Math"/>
                        <a:ea typeface="Cambria Math"/>
                        <a:cs typeface="Narkisim" panose="020E0502050101010101" pitchFamily="34" charset="-79"/>
                      </a:rPr>
                      <m:t>𝛼</m:t>
                    </m:r>
                    <m:r>
                      <a:rPr lang="en-US" sz="3200" i="1">
                        <a:latin typeface="Cambria Math"/>
                        <a:ea typeface="Cambria Math"/>
                        <a:cs typeface="Narkisim" panose="020E0502050101010101" pitchFamily="34" charset="-79"/>
                      </a:rPr>
                      <m:t>&lt;</m:t>
                    </m:r>
                    <m:r>
                      <a:rPr lang="en-US" sz="3200" i="1">
                        <a:latin typeface="Cambria Math"/>
                        <a:ea typeface="Cambria Math"/>
                        <a:cs typeface="Narkisim" panose="020E0502050101010101" pitchFamily="34" charset="-79"/>
                      </a:rPr>
                      <m:t>2</m:t>
                    </m:r>
                    <m:r>
                      <a:rPr lang="en-US" sz="3200" i="1">
                        <a:latin typeface="Cambria Math"/>
                        <a:ea typeface="Cambria Math"/>
                        <a:cs typeface="Narkisim" panose="020E0502050101010101" pitchFamily="34" charset="-79"/>
                      </a:rPr>
                      <m:t>𝜋</m:t>
                    </m:r>
                  </m:oMath>
                </a14:m>
                <a:r>
                  <a:rPr lang="bn-IN" sz="3200" dirty="0" smtClean="0">
                    <a:latin typeface="Times New Roman" pitchFamily="18" charset="0"/>
                    <a:cs typeface="Narkisim" panose="020E0502050101010101" pitchFamily="34" charset="-79"/>
                  </a:rPr>
                  <a:t> </a:t>
                </a:r>
              </a:p>
              <a:p>
                <a:r>
                  <a:rPr lang="bn-IN" sz="3200" dirty="0">
                    <a:latin typeface="Times New Roman" pitchFamily="18" charset="0"/>
                    <a:cs typeface="Narkisim" panose="020E0502050101010101" pitchFamily="34" charset="-79"/>
                  </a:rPr>
                  <a:t> </a:t>
                </a:r>
                <a:r>
                  <a:rPr lang="en-US" sz="3200" dirty="0" err="1">
                    <a:latin typeface="NikoshBAN"/>
                  </a:rPr>
                  <a:t>বা</a:t>
                </a:r>
                <a:r>
                  <a:rPr lang="en-US" sz="3200" dirty="0">
                    <a:latin typeface="NikoshBAN"/>
                  </a:rPr>
                  <a:t>,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Cot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  <a:ea typeface="Cambria Math"/>
                        <a:cs typeface="Times New Roman" pitchFamily="18" charset="0"/>
                      </a:rPr>
                      <m:t>𝛼</m:t>
                    </m:r>
                  </m:oMath>
                </a14:m>
                <a:r>
                  <a:rPr lang="bn-IN" sz="3200" dirty="0" smtClean="0">
                    <a:latin typeface="Narkisim" panose="020E0502050101010101" pitchFamily="34" charset="-79"/>
                    <a:cs typeface="Narkisim" panose="020E0502050101010101" pitchFamily="34" charset="-79"/>
                  </a:rPr>
                  <a:t>             </a:t>
                </a:r>
                <a:r>
                  <a:rPr lang="en-US" sz="3200" dirty="0" smtClean="0">
                    <a:latin typeface="Narkisim" panose="020E0502050101010101" pitchFamily="34" charset="-79"/>
                    <a:cs typeface="Narkisim" panose="020E0502050101010101" pitchFamily="34" charset="-79"/>
                  </a:rPr>
                  <a:t> 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n-US" sz="3200">
                        <a:latin typeface="Cambria Math"/>
                        <a:cs typeface="Times New Roman" pitchFamily="18" charset="0"/>
                      </a:rPr>
                      <m:t>−</m:t>
                    </m:r>
                  </m:oMath>
                </a14:m>
                <a:r>
                  <a:rPr lang="bn-IN" sz="3200" dirty="0" smtClean="0">
                    <a:latin typeface="Times New Roman" pitchFamily="18" charset="0"/>
                    <a:cs typeface="Narkisim" panose="020E0502050101010101" pitchFamily="34" charset="-79"/>
                  </a:rPr>
                  <a:t>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Cot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200" i="1" dirty="0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𝜋</m:t>
                        </m:r>
                      </m:num>
                      <m:den>
                        <m:r>
                          <a:rPr lang="bn-IN" sz="3200" b="0" i="1" dirty="0" smtClean="0">
                            <a:latin typeface="Cambria Math"/>
                            <a:cs typeface="Times New Roman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bn-IN" sz="3200" dirty="0" smtClean="0">
                  <a:latin typeface="Times New Roman" pitchFamily="18" charset="0"/>
                  <a:cs typeface="Narkisim" panose="020E0502050101010101" pitchFamily="34" charset="-79"/>
                </a:endParaRPr>
              </a:p>
              <a:p>
                <a:r>
                  <a:rPr lang="bn-IN" sz="3200" dirty="0">
                    <a:latin typeface="Times New Roman" pitchFamily="18" charset="0"/>
                    <a:cs typeface="Narkisim" panose="020E0502050101010101" pitchFamily="34" charset="-79"/>
                  </a:rPr>
                  <a:t> </a:t>
                </a:r>
                <a:r>
                  <a:rPr lang="en-US" sz="3200" dirty="0" err="1">
                    <a:latin typeface="NikoshBAN"/>
                  </a:rPr>
                  <a:t>বা</a:t>
                </a:r>
                <a:r>
                  <a:rPr lang="en-US" sz="3200" dirty="0">
                    <a:latin typeface="NikoshBAN"/>
                  </a:rPr>
                  <a:t>,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Cot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  <a:ea typeface="Cambria Math"/>
                        <a:cs typeface="Times New Roman" pitchFamily="18" charset="0"/>
                      </a:rPr>
                      <m:t>𝛼</m:t>
                    </m:r>
                  </m:oMath>
                </a14:m>
                <a:r>
                  <a:rPr lang="bn-IN" sz="3200" dirty="0" smtClean="0">
                    <a:latin typeface="Narkisim" panose="020E0502050101010101" pitchFamily="34" charset="-79"/>
                    <a:cs typeface="Narkisim" panose="020E0502050101010101" pitchFamily="34" charset="-79"/>
                  </a:rPr>
                  <a:t>       </a:t>
                </a:r>
                <a:r>
                  <a:rPr lang="en-US" sz="3200" dirty="0" smtClean="0">
                    <a:latin typeface="Narkisim" panose="020E0502050101010101" pitchFamily="34" charset="-79"/>
                    <a:cs typeface="Narkisim" panose="020E0502050101010101" pitchFamily="34" charset="-79"/>
                  </a:rPr>
                  <a:t> </a:t>
                </a:r>
                <a:r>
                  <a:rPr lang="bn-IN" sz="3200" dirty="0" smtClean="0">
                    <a:latin typeface="Narkisim" panose="020E0502050101010101" pitchFamily="34" charset="-79"/>
                    <a:cs typeface="Narkisim" panose="020E0502050101010101" pitchFamily="34" charset="-79"/>
                  </a:rPr>
                  <a:t>     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= Cot</a:t>
                </a:r>
                <a:r>
                  <a:rPr lang="bn-IN" sz="3200" dirty="0" smtClean="0">
                    <a:latin typeface="Times New Roman" pitchFamily="18" charset="0"/>
                    <a:cs typeface="Times New Roman" pitchFamily="18" charset="0"/>
                  </a:rPr>
                  <a:t>(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3200" i="1" dirty="0" smtClean="0">
                        <a:latin typeface="Cambria Math"/>
                        <a:ea typeface="Cambria Math"/>
                        <a:cs typeface="Times New Roman" pitchFamily="18" charset="0"/>
                      </a:rPr>
                      <m:t>π</m:t>
                    </m:r>
                    <m:r>
                      <a:rPr lang="bn-IN" sz="3200" b="0" i="1" dirty="0" smtClean="0">
                        <a:latin typeface="Cambria Math"/>
                        <a:ea typeface="Cambria Math"/>
                        <a:cs typeface="Times New Roman" pitchFamily="18" charset="0"/>
                      </a:rPr>
                      <m:t>−</m:t>
                    </m:r>
                    <m:f>
                      <m:fPr>
                        <m:ctrlPr>
                          <a:rPr lang="en-US" sz="3200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200" i="1" dirty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𝜋</m:t>
                        </m:r>
                      </m:num>
                      <m:den>
                        <m:r>
                          <a:rPr lang="bn-IN" sz="3200" i="1" dirty="0">
                            <a:latin typeface="Cambria Math"/>
                            <a:cs typeface="Times New Roman" pitchFamily="18" charset="0"/>
                          </a:rPr>
                          <m:t>4</m:t>
                        </m:r>
                      </m:den>
                    </m:f>
                    <m:r>
                      <a:rPr lang="bn-IN" sz="3200" b="0" i="1" dirty="0" smtClean="0">
                        <a:latin typeface="Cambria Math"/>
                        <a:cs typeface="Times New Roman" pitchFamily="18" charset="0"/>
                      </a:rPr>
                      <m:t>)</m:t>
                    </m:r>
                  </m:oMath>
                </a14:m>
                <a:endParaRPr lang="bn-IN" sz="3200" dirty="0" smtClean="0">
                  <a:latin typeface="Times New Roman" pitchFamily="18" charset="0"/>
                  <a:cs typeface="Narkisim" panose="020E0502050101010101" pitchFamily="34" charset="-79"/>
                </a:endParaRPr>
              </a:p>
              <a:p>
                <a:r>
                  <a:rPr lang="en-US" sz="3200" dirty="0" err="1">
                    <a:latin typeface="NikoshBAN"/>
                  </a:rPr>
                  <a:t>বা</a:t>
                </a:r>
                <a:r>
                  <a:rPr lang="en-US" sz="3200" dirty="0">
                    <a:latin typeface="NikoshBAN"/>
                  </a:rPr>
                  <a:t>,</a:t>
                </a:r>
                <a:r>
                  <a:rPr lang="bn-IN" sz="3200" dirty="0" smtClean="0">
                    <a:latin typeface="Times New Roman" pitchFamily="18" charset="0"/>
                    <a:cs typeface="Narkisim" panose="020E0502050101010101" pitchFamily="34" charset="-79"/>
                  </a:rPr>
                  <a:t>  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Cot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  <a:ea typeface="Cambria Math"/>
                        <a:cs typeface="Times New Roman" pitchFamily="18" charset="0"/>
                      </a:rPr>
                      <m:t>𝛼</m:t>
                    </m:r>
                    <m:r>
                      <a:rPr lang="bn-IN" sz="32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en-US" sz="3200" dirty="0">
                    <a:latin typeface="Narkisim" panose="020E0502050101010101" pitchFamily="34" charset="-79"/>
                    <a:cs typeface="Narkisim" panose="020E0502050101010101" pitchFamily="34" charset="-79"/>
                  </a:rPr>
                  <a:t> </a:t>
                </a:r>
                <a:r>
                  <a:rPr lang="bn-IN" sz="3200" dirty="0" smtClean="0">
                    <a:latin typeface="Narkisim" panose="020E0502050101010101" pitchFamily="34" charset="-79"/>
                    <a:cs typeface="Narkisim" panose="020E0502050101010101" pitchFamily="34" charset="-79"/>
                  </a:rPr>
                  <a:t>           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Cot</a:t>
                </a:r>
                <a:r>
                  <a:rPr lang="bn-IN" sz="3200" dirty="0">
                    <a:latin typeface="Times New Roman" pitchFamily="18" charset="0"/>
                    <a:cs typeface="Times New Roman" pitchFamily="18" charset="0"/>
                  </a:rPr>
                  <a:t>(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dirty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bn-IN" sz="3200" b="0" i="1" dirty="0" smtClean="0">
                            <a:latin typeface="Cambria Math"/>
                            <a:cs typeface="Times New Roman" pitchFamily="18" charset="0"/>
                          </a:rPr>
                          <m:t>4</m:t>
                        </m:r>
                        <m:r>
                          <a:rPr lang="en-US" sz="3200" i="1" dirty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𝜋</m:t>
                        </m:r>
                        <m:r>
                          <a:rPr lang="bn-IN" sz="3200" b="0" i="1" dirty="0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−</m:t>
                        </m:r>
                        <m:r>
                          <a:rPr lang="bn-IN" sz="3200" b="0" i="1" dirty="0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𝜋</m:t>
                        </m:r>
                      </m:num>
                      <m:den>
                        <m:r>
                          <a:rPr lang="bn-IN" sz="3200" i="1" dirty="0">
                            <a:latin typeface="Cambria Math"/>
                            <a:cs typeface="Times New Roman" pitchFamily="18" charset="0"/>
                          </a:rPr>
                          <m:t>4</m:t>
                        </m:r>
                      </m:den>
                    </m:f>
                    <m:r>
                      <a:rPr lang="bn-IN" sz="3200" i="1" dirty="0">
                        <a:latin typeface="Cambria Math"/>
                        <a:cs typeface="Times New Roman" pitchFamily="18" charset="0"/>
                      </a:rPr>
                      <m:t>)</m:t>
                    </m:r>
                  </m:oMath>
                </a14:m>
                <a:endParaRPr lang="bn-IN" sz="3200" dirty="0" smtClean="0">
                  <a:latin typeface="Times New Roman" pitchFamily="18" charset="0"/>
                  <a:cs typeface="Narkisim" panose="020E0502050101010101" pitchFamily="34" charset="-79"/>
                </a:endParaRPr>
              </a:p>
              <a:p>
                <a:r>
                  <a:rPr lang="en-US" sz="3200" dirty="0" err="1">
                    <a:latin typeface="NikoshBAN"/>
                  </a:rPr>
                  <a:t>বা</a:t>
                </a:r>
                <a:r>
                  <a:rPr lang="en-US" sz="3200" dirty="0">
                    <a:latin typeface="NikoshBAN"/>
                  </a:rPr>
                  <a:t>,</a:t>
                </a:r>
                <a:r>
                  <a:rPr lang="bn-IN" sz="3200" dirty="0" smtClean="0">
                    <a:latin typeface="Times New Roman" pitchFamily="18" charset="0"/>
                    <a:cs typeface="Narkisim" panose="020E0502050101010101" pitchFamily="34" charset="-79"/>
                  </a:rPr>
                  <a:t> 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Cot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  <a:ea typeface="Cambria Math"/>
                        <a:cs typeface="Times New Roman" pitchFamily="18" charset="0"/>
                      </a:rPr>
                      <m:t>𝛼</m:t>
                    </m:r>
                  </m:oMath>
                </a14:m>
                <a:r>
                  <a:rPr lang="en-US" sz="3200" dirty="0">
                    <a:latin typeface="Narkisim" panose="020E0502050101010101" pitchFamily="34" charset="-79"/>
                    <a:cs typeface="Narkisim" panose="020E0502050101010101" pitchFamily="34" charset="-79"/>
                  </a:rPr>
                  <a:t> </a:t>
                </a:r>
                <a:r>
                  <a:rPr lang="bn-IN" sz="3200" dirty="0" smtClean="0">
                    <a:latin typeface="Narkisim" panose="020E0502050101010101" pitchFamily="34" charset="-79"/>
                    <a:cs typeface="Narkisim" panose="020E0502050101010101" pitchFamily="34" charset="-79"/>
                  </a:rPr>
                  <a:t>             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= Cot</a:t>
                </a:r>
                <a:r>
                  <a:rPr lang="bn-IN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dirty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bn-IN" sz="3200" b="0" i="1" dirty="0" smtClean="0"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  <m:r>
                          <a:rPr lang="en-US" sz="3200" i="1" dirty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𝜋</m:t>
                        </m:r>
                      </m:num>
                      <m:den>
                        <m:r>
                          <a:rPr lang="bn-IN" sz="3200" i="1" dirty="0">
                            <a:latin typeface="Cambria Math"/>
                            <a:cs typeface="Times New Roman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bn-IN" sz="3200" dirty="0" smtClean="0">
                    <a:latin typeface="Times New Roman" pitchFamily="18" charset="0"/>
                    <a:cs typeface="Narkisim" panose="020E0502050101010101" pitchFamily="34" charset="-79"/>
                  </a:rPr>
                  <a:t> </a:t>
                </a:r>
              </a:p>
              <a:p>
                <a:r>
                  <a:rPr lang="bn-IN" sz="3200" dirty="0" smtClean="0">
                    <a:latin typeface="Times New Roman" pitchFamily="18" charset="0"/>
                    <a:cs typeface="Narkisim" panose="020E0502050101010101" pitchFamily="34" charset="-79"/>
                  </a:rPr>
                  <a:t>  </a:t>
                </a:r>
                <a14:m>
                  <m:oMath xmlns:m="http://schemas.openxmlformats.org/officeDocument/2006/math">
                    <m:r>
                      <a:rPr lang="bn-IN" sz="3200" i="1" smtClean="0">
                        <a:latin typeface="Cambria Math"/>
                        <a:ea typeface="Cambria Math"/>
                        <a:cs typeface="Narkisim" panose="020E0502050101010101" pitchFamily="34" charset="-79"/>
                      </a:rPr>
                      <m:t>∴</m:t>
                    </m:r>
                  </m:oMath>
                </a14:m>
                <a:r>
                  <a:rPr lang="bn-IN" sz="3200" dirty="0" smtClean="0">
                    <a:latin typeface="Times New Roman" pitchFamily="18" charset="0"/>
                    <a:cs typeface="Narkisim" panose="020E0502050101010101" pitchFamily="34" charset="-79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  <a:ea typeface="Cambria Math"/>
                        <a:cs typeface="Times New Roman" pitchFamily="18" charset="0"/>
                      </a:rPr>
                      <m:t>𝛼</m:t>
                    </m:r>
                  </m:oMath>
                </a14:m>
                <a:r>
                  <a:rPr lang="en-US" sz="3200" dirty="0">
                    <a:latin typeface="Narkisim" panose="020E0502050101010101" pitchFamily="34" charset="-79"/>
                    <a:cs typeface="Narkisim" panose="020E0502050101010101" pitchFamily="34" charset="-79"/>
                  </a:rPr>
                  <a:t> </a:t>
                </a:r>
                <a:r>
                  <a:rPr lang="bn-IN" sz="3200" dirty="0" smtClean="0">
                    <a:latin typeface="Narkisim" panose="020E0502050101010101" pitchFamily="34" charset="-79"/>
                    <a:cs typeface="Narkisim" panose="020E0502050101010101" pitchFamily="34" charset="-79"/>
                  </a:rPr>
                  <a:t>                  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:r>
                  <a:rPr lang="bn-IN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dirty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bn-IN" sz="3200" i="1" dirty="0"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  <m:r>
                          <a:rPr lang="en-US" sz="3200" i="1" dirty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𝜋</m:t>
                        </m:r>
                      </m:num>
                      <m:den>
                        <m:r>
                          <a:rPr lang="bn-IN" sz="3200" i="1" dirty="0">
                            <a:latin typeface="Cambria Math"/>
                            <a:cs typeface="Times New Roman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bn-IN" sz="3200" dirty="0">
                  <a:latin typeface="Times New Roman" pitchFamily="18" charset="0"/>
                  <a:cs typeface="Narkisim" panose="020E0502050101010101" pitchFamily="34" charset="-79"/>
                </a:endParaRPr>
              </a:p>
              <a:p>
                <a:endParaRPr lang="en-US" sz="3200" dirty="0" smtClean="0">
                  <a:latin typeface="Times New Roman" pitchFamily="18" charset="0"/>
                  <a:cs typeface="Narkisim" panose="020E0502050101010101" pitchFamily="34" charset="-79"/>
                </a:endParaRPr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5209" y="1777869"/>
                <a:ext cx="6700320" cy="4470904"/>
              </a:xfrm>
              <a:prstGeom prst="rect">
                <a:avLst/>
              </a:prstGeom>
              <a:blipFill rotWithShape="1">
                <a:blip r:embed="rId2"/>
                <a:stretch>
                  <a:fillRect l="-2366" t="-1910" r="-6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4984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813156" y="484751"/>
                <a:ext cx="6986953" cy="561621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bn-IN" dirty="0" smtClean="0">
                    <a:latin typeface="Times New Roman" pitchFamily="18" charset="0"/>
                    <a:cs typeface="Times New Roman" pitchFamily="18" charset="0"/>
                  </a:rPr>
                  <a:t>   </a:t>
                </a:r>
                <a:r>
                  <a:rPr lang="en-US" dirty="0" err="1" smtClean="0">
                    <a:latin typeface="NikoshBAN"/>
                    <a:cs typeface="Times New Roman" pitchFamily="18" charset="0"/>
                  </a:rPr>
                  <a:t>আবার</a:t>
                </a:r>
                <a:r>
                  <a:rPr lang="en-US" dirty="0" smtClean="0">
                    <a:latin typeface="NikoshBAN"/>
                    <a:cs typeface="Times New Roman" pitchFamily="18" charset="0"/>
                  </a:rPr>
                  <a:t>, </a:t>
                </a:r>
                <a:r>
                  <a:rPr lang="bn-IN" dirty="0" smtClean="0"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Cot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  <a:ea typeface="Cambria Math"/>
                        <a:cs typeface="Times New Roman" pitchFamily="18" charset="0"/>
                      </a:rPr>
                      <m:t>𝛼</m:t>
                    </m:r>
                  </m:oMath>
                </a14:m>
                <a:r>
                  <a:rPr lang="bn-IN" sz="3200" dirty="0" smtClean="0">
                    <a:latin typeface="Narkisim" panose="020E0502050101010101" pitchFamily="34" charset="-79"/>
                    <a:cs typeface="Narkisim" panose="020E0502050101010101" pitchFamily="34" charset="-79"/>
                  </a:rPr>
                  <a:t>           </a:t>
                </a:r>
                <a:r>
                  <a:rPr lang="en-US" sz="3200" dirty="0" smtClean="0">
                    <a:latin typeface="Narkisim" panose="020E0502050101010101" pitchFamily="34" charset="-79"/>
                    <a:cs typeface="Narkisim" panose="020E0502050101010101" pitchFamily="34" charset="-79"/>
                  </a:rPr>
                  <a:t> 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n-US" sz="3200">
                        <a:latin typeface="Cambria Math"/>
                        <a:cs typeface="Times New Roman" pitchFamily="18" charset="0"/>
                      </a:rPr>
                      <m:t>−</m:t>
                    </m:r>
                    <m:r>
                      <a:rPr lang="bn-IN" sz="3200">
                        <a:latin typeface="Cambria Math"/>
                        <a:cs typeface="Times New Roman" pitchFamily="18" charset="0"/>
                      </a:rPr>
                      <m:t>1</m:t>
                    </m:r>
                    <m:r>
                      <a:rPr lang="bn-IN" sz="3200" b="0" i="0" smtClean="0">
                        <a:latin typeface="Cambria Math"/>
                        <a:cs typeface="Times New Roman" pitchFamily="18" charset="0"/>
                      </a:rPr>
                      <m:t> </m:t>
                    </m:r>
                  </m:oMath>
                </a14:m>
                <a:endParaRPr lang="bn-IN" sz="3200" dirty="0" smtClean="0">
                  <a:latin typeface="Times New Roman" pitchFamily="18" charset="0"/>
                  <a:cs typeface="Narkisim" panose="020E0502050101010101" pitchFamily="34" charset="-79"/>
                </a:endParaRPr>
              </a:p>
              <a:p>
                <a:r>
                  <a:rPr lang="bn-IN" sz="3200" dirty="0">
                    <a:latin typeface="Times New Roman" pitchFamily="18" charset="0"/>
                    <a:cs typeface="Narkisim" panose="020E0502050101010101" pitchFamily="34" charset="-79"/>
                  </a:rPr>
                  <a:t> </a:t>
                </a:r>
                <a:r>
                  <a:rPr lang="en-US" sz="3200" dirty="0" smtClean="0">
                    <a:latin typeface="Times New Roman" pitchFamily="18" charset="0"/>
                    <a:cs typeface="Narkisim" panose="020E0502050101010101" pitchFamily="34" charset="-79"/>
                  </a:rPr>
                  <a:t> </a:t>
                </a:r>
                <a:r>
                  <a:rPr lang="bn-IN" sz="3200" dirty="0" smtClean="0">
                    <a:latin typeface="Times New Roman" pitchFamily="18" charset="0"/>
                    <a:cs typeface="Narkisim" panose="020E0502050101010101" pitchFamily="34" charset="-79"/>
                  </a:rPr>
                  <a:t> </a:t>
                </a:r>
                <a:r>
                  <a:rPr lang="en-US" sz="3200" dirty="0" err="1" smtClean="0">
                    <a:latin typeface="NikoshBAN"/>
                  </a:rPr>
                  <a:t>বা</a:t>
                </a:r>
                <a:r>
                  <a:rPr lang="en-US" sz="3200" dirty="0">
                    <a:latin typeface="NikoshBAN"/>
                  </a:rPr>
                  <a:t>, 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Cot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  <a:ea typeface="Cambria Math"/>
                        <a:cs typeface="Times New Roman" pitchFamily="18" charset="0"/>
                      </a:rPr>
                      <m:t>𝛼</m:t>
                    </m:r>
                  </m:oMath>
                </a14:m>
                <a:r>
                  <a:rPr lang="bn-IN" sz="3200" dirty="0">
                    <a:latin typeface="Narkisim" panose="020E0502050101010101" pitchFamily="34" charset="-79"/>
                    <a:cs typeface="Narkisim" panose="020E0502050101010101" pitchFamily="34" charset="-79"/>
                  </a:rPr>
                  <a:t>             </a:t>
                </a:r>
                <a:r>
                  <a:rPr lang="en-US" sz="3200" dirty="0">
                    <a:latin typeface="Narkisim" panose="020E0502050101010101" pitchFamily="34" charset="-79"/>
                    <a:cs typeface="Narkisim" panose="020E0502050101010101" pitchFamily="34" charset="-79"/>
                  </a:rPr>
                  <a:t> 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n-US" sz="3200">
                        <a:latin typeface="Cambria Math"/>
                        <a:cs typeface="Times New Roman" pitchFamily="18" charset="0"/>
                      </a:rPr>
                      <m:t>−</m:t>
                    </m:r>
                  </m:oMath>
                </a14:m>
                <a:r>
                  <a:rPr lang="bn-IN" sz="3200" dirty="0">
                    <a:latin typeface="Times New Roman" pitchFamily="18" charset="0"/>
                    <a:cs typeface="Narkisim" panose="020E0502050101010101" pitchFamily="34" charset="-79"/>
                  </a:rPr>
                  <a:t> 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Cot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dirty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200" i="1" dirty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𝜋</m:t>
                        </m:r>
                      </m:num>
                      <m:den>
                        <m:r>
                          <a:rPr lang="bn-IN" sz="3200" i="1" dirty="0">
                            <a:latin typeface="Cambria Math"/>
                            <a:cs typeface="Times New Roman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bn-IN" sz="3200" dirty="0">
                  <a:latin typeface="Times New Roman" pitchFamily="18" charset="0"/>
                  <a:cs typeface="Narkisim" panose="020E0502050101010101" pitchFamily="34" charset="-79"/>
                </a:endParaRPr>
              </a:p>
              <a:p>
                <a:r>
                  <a:rPr lang="bn-IN" sz="3200" dirty="0">
                    <a:latin typeface="Times New Roman" pitchFamily="18" charset="0"/>
                    <a:cs typeface="Narkisim" panose="020E0502050101010101" pitchFamily="34" charset="-79"/>
                  </a:rPr>
                  <a:t> </a:t>
                </a:r>
                <a:r>
                  <a:rPr lang="en-US" sz="3200" dirty="0" smtClean="0">
                    <a:latin typeface="Times New Roman" pitchFamily="18" charset="0"/>
                    <a:cs typeface="Narkisim" panose="020E0502050101010101" pitchFamily="34" charset="-79"/>
                  </a:rPr>
                  <a:t> </a:t>
                </a:r>
                <a:r>
                  <a:rPr lang="en-US" sz="3200" dirty="0" err="1" smtClean="0">
                    <a:latin typeface="NikoshBAN"/>
                  </a:rPr>
                  <a:t>বা,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Cot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  <a:ea typeface="Cambria Math"/>
                        <a:cs typeface="Times New Roman" pitchFamily="18" charset="0"/>
                      </a:rPr>
                      <m:t>𝛼</m:t>
                    </m:r>
                  </m:oMath>
                </a14:m>
                <a:r>
                  <a:rPr lang="bn-IN" sz="3200" dirty="0">
                    <a:latin typeface="Narkisim" panose="020E0502050101010101" pitchFamily="34" charset="-79"/>
                    <a:cs typeface="Narkisim" panose="020E0502050101010101" pitchFamily="34" charset="-79"/>
                  </a:rPr>
                  <a:t>       </a:t>
                </a:r>
                <a:r>
                  <a:rPr lang="en-US" sz="3200" dirty="0">
                    <a:latin typeface="Narkisim" panose="020E0502050101010101" pitchFamily="34" charset="-79"/>
                    <a:cs typeface="Narkisim" panose="020E0502050101010101" pitchFamily="34" charset="-79"/>
                  </a:rPr>
                  <a:t> </a:t>
                </a:r>
                <a:r>
                  <a:rPr lang="bn-IN" sz="3200" dirty="0">
                    <a:latin typeface="Narkisim" panose="020E0502050101010101" pitchFamily="34" charset="-79"/>
                    <a:cs typeface="Narkisim" panose="020E0502050101010101" pitchFamily="34" charset="-79"/>
                  </a:rPr>
                  <a:t>     </a:t>
                </a:r>
                <a:r>
                  <a:rPr lang="bn-IN" sz="3200" dirty="0" smtClean="0">
                    <a:latin typeface="Narkisim" panose="020E0502050101010101" pitchFamily="34" charset="-79"/>
                    <a:cs typeface="Narkisim" panose="020E0502050101010101" pitchFamily="34" charset="-79"/>
                  </a:rPr>
                  <a:t>  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Cot</a:t>
                </a:r>
                <a:r>
                  <a:rPr lang="bn-IN" sz="3200" dirty="0">
                    <a:latin typeface="Times New Roman" pitchFamily="18" charset="0"/>
                    <a:cs typeface="Times New Roman" pitchFamily="18" charset="0"/>
                  </a:rPr>
                  <a:t>( </a:t>
                </a:r>
                <a14:m>
                  <m:oMath xmlns:m="http://schemas.openxmlformats.org/officeDocument/2006/math">
                    <m:r>
                      <a:rPr lang="bn-IN" sz="3200" b="0" i="0" dirty="0" smtClean="0">
                        <a:latin typeface="Cambria Math"/>
                        <a:ea typeface="Cambria Math"/>
                        <a:cs typeface="Times New Roman" pitchFamily="18" charset="0"/>
                      </a:rPr>
                      <m:t>2</m:t>
                    </m:r>
                    <m:r>
                      <m:rPr>
                        <m:sty m:val="p"/>
                      </m:rPr>
                      <a:rPr lang="el-GR" sz="3200" i="1" dirty="0">
                        <a:latin typeface="Cambria Math"/>
                        <a:ea typeface="Cambria Math"/>
                        <a:cs typeface="Times New Roman" pitchFamily="18" charset="0"/>
                      </a:rPr>
                      <m:t>π</m:t>
                    </m:r>
                    <m:r>
                      <a:rPr lang="bn-IN" sz="3200" i="1" dirty="0">
                        <a:latin typeface="Cambria Math"/>
                        <a:ea typeface="Cambria Math"/>
                        <a:cs typeface="Times New Roman" pitchFamily="18" charset="0"/>
                      </a:rPr>
                      <m:t>−</m:t>
                    </m:r>
                    <m:f>
                      <m:fPr>
                        <m:ctrlPr>
                          <a:rPr lang="en-US" sz="3200" i="1" dirty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200" i="1" dirty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𝜋</m:t>
                        </m:r>
                      </m:num>
                      <m:den>
                        <m:r>
                          <a:rPr lang="bn-IN" sz="3200" i="1" dirty="0">
                            <a:latin typeface="Cambria Math"/>
                            <a:cs typeface="Times New Roman" pitchFamily="18" charset="0"/>
                          </a:rPr>
                          <m:t>4</m:t>
                        </m:r>
                      </m:den>
                    </m:f>
                    <m:r>
                      <a:rPr lang="bn-IN" sz="3200" i="1" dirty="0">
                        <a:latin typeface="Cambria Math"/>
                        <a:cs typeface="Times New Roman" pitchFamily="18" charset="0"/>
                      </a:rPr>
                      <m:t>)</m:t>
                    </m:r>
                  </m:oMath>
                </a14:m>
                <a:endParaRPr lang="bn-IN" sz="3200" dirty="0">
                  <a:latin typeface="Times New Roman" pitchFamily="18" charset="0"/>
                  <a:cs typeface="Narkisim" panose="020E0502050101010101" pitchFamily="34" charset="-79"/>
                </a:endParaRPr>
              </a:p>
              <a:p>
                <a:r>
                  <a:rPr lang="en-US" sz="3200" dirty="0" smtClean="0">
                    <a:latin typeface="NikoshBAN"/>
                  </a:rPr>
                  <a:t>  </a:t>
                </a:r>
                <a:r>
                  <a:rPr lang="en-US" sz="3200" dirty="0" err="1" smtClean="0">
                    <a:latin typeface="NikoshBAN"/>
                  </a:rPr>
                  <a:t>বা,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Cot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  <a:ea typeface="Cambria Math"/>
                        <a:cs typeface="Times New Roman" pitchFamily="18" charset="0"/>
                      </a:rPr>
                      <m:t>𝛼</m:t>
                    </m:r>
                    <m:r>
                      <a:rPr lang="bn-IN" sz="3200" i="1">
                        <a:latin typeface="Cambria Math"/>
                        <a:ea typeface="Cambria Math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en-US" sz="3200" dirty="0">
                    <a:latin typeface="Narkisim" panose="020E0502050101010101" pitchFamily="34" charset="-79"/>
                    <a:cs typeface="Narkisim" panose="020E0502050101010101" pitchFamily="34" charset="-79"/>
                  </a:rPr>
                  <a:t> </a:t>
                </a:r>
                <a:r>
                  <a:rPr lang="bn-IN" sz="3200" dirty="0">
                    <a:latin typeface="Narkisim" panose="020E0502050101010101" pitchFamily="34" charset="-79"/>
                    <a:cs typeface="Narkisim" panose="020E0502050101010101" pitchFamily="34" charset="-79"/>
                  </a:rPr>
                  <a:t>           </a:t>
                </a:r>
                <a:r>
                  <a:rPr lang="bn-IN" sz="3200" dirty="0" smtClean="0">
                    <a:latin typeface="Narkisim" panose="020E0502050101010101" pitchFamily="34" charset="-79"/>
                    <a:cs typeface="Narkisim" panose="020E0502050101010101" pitchFamily="34" charset="-79"/>
                  </a:rPr>
                  <a:t>  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Cot</a:t>
                </a:r>
                <a:r>
                  <a:rPr lang="bn-IN" sz="3200" dirty="0">
                    <a:latin typeface="Times New Roman" pitchFamily="18" charset="0"/>
                    <a:cs typeface="Times New Roman" pitchFamily="18" charset="0"/>
                  </a:rPr>
                  <a:t>(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dirty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bn-IN" sz="3200" b="0" i="1" dirty="0" smtClean="0">
                            <a:latin typeface="Cambria Math"/>
                            <a:cs typeface="Times New Roman" pitchFamily="18" charset="0"/>
                          </a:rPr>
                          <m:t>8</m:t>
                        </m:r>
                        <m:r>
                          <a:rPr lang="en-US" sz="3200" i="1" dirty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𝜋</m:t>
                        </m:r>
                        <m:r>
                          <a:rPr lang="bn-IN" sz="3200" i="1" dirty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−</m:t>
                        </m:r>
                        <m:r>
                          <a:rPr lang="bn-IN" sz="3200" i="1" dirty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𝜋</m:t>
                        </m:r>
                      </m:num>
                      <m:den>
                        <m:r>
                          <a:rPr lang="bn-IN" sz="3200" i="1" dirty="0">
                            <a:latin typeface="Cambria Math"/>
                            <a:cs typeface="Times New Roman" pitchFamily="18" charset="0"/>
                          </a:rPr>
                          <m:t>4</m:t>
                        </m:r>
                      </m:den>
                    </m:f>
                    <m:r>
                      <a:rPr lang="bn-IN" sz="3200" i="1" dirty="0">
                        <a:latin typeface="Cambria Math"/>
                        <a:cs typeface="Times New Roman" pitchFamily="18" charset="0"/>
                      </a:rPr>
                      <m:t>)</m:t>
                    </m:r>
                  </m:oMath>
                </a14:m>
                <a:endParaRPr lang="bn-IN" sz="3200" dirty="0">
                  <a:latin typeface="Times New Roman" pitchFamily="18" charset="0"/>
                  <a:cs typeface="Narkisim" panose="020E0502050101010101" pitchFamily="34" charset="-79"/>
                </a:endParaRPr>
              </a:p>
              <a:p>
                <a:r>
                  <a:rPr lang="en-US" sz="3200" dirty="0" smtClean="0">
                    <a:latin typeface="NikoshBAN"/>
                  </a:rPr>
                  <a:t>  </a:t>
                </a:r>
                <a:r>
                  <a:rPr lang="en-US" sz="3200" dirty="0" err="1" smtClean="0">
                    <a:latin typeface="NikoshBAN"/>
                  </a:rPr>
                  <a:t>বা,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Cot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  <a:ea typeface="Cambria Math"/>
                        <a:cs typeface="Times New Roman" pitchFamily="18" charset="0"/>
                      </a:rPr>
                      <m:t>𝛼</m:t>
                    </m:r>
                  </m:oMath>
                </a14:m>
                <a:r>
                  <a:rPr lang="en-US" sz="3200" dirty="0">
                    <a:latin typeface="Narkisim" panose="020E0502050101010101" pitchFamily="34" charset="-79"/>
                    <a:cs typeface="Narkisim" panose="020E0502050101010101" pitchFamily="34" charset="-79"/>
                  </a:rPr>
                  <a:t> </a:t>
                </a:r>
                <a:r>
                  <a:rPr lang="bn-IN" sz="3200" dirty="0">
                    <a:latin typeface="Narkisim" panose="020E0502050101010101" pitchFamily="34" charset="-79"/>
                    <a:cs typeface="Narkisim" panose="020E0502050101010101" pitchFamily="34" charset="-79"/>
                  </a:rPr>
                  <a:t>             </a:t>
                </a:r>
                <a:r>
                  <a:rPr lang="bn-IN" sz="3200" dirty="0" smtClean="0">
                    <a:latin typeface="Narkisim" panose="020E0502050101010101" pitchFamily="34" charset="-79"/>
                    <a:cs typeface="Narkisim" panose="020E0502050101010101" pitchFamily="34" charset="-79"/>
                  </a:rPr>
                  <a:t>  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= Cot</a:t>
                </a:r>
                <a:r>
                  <a:rPr lang="bn-IN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dirty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bn-IN" sz="3200" b="0" i="1" dirty="0" smtClean="0">
                            <a:latin typeface="Cambria Math"/>
                            <a:cs typeface="Times New Roman" pitchFamily="18" charset="0"/>
                          </a:rPr>
                          <m:t>7</m:t>
                        </m:r>
                        <m:r>
                          <a:rPr lang="en-US" sz="3200" i="1" dirty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𝜋</m:t>
                        </m:r>
                      </m:num>
                      <m:den>
                        <m:r>
                          <a:rPr lang="bn-IN" sz="3200" i="1" dirty="0">
                            <a:latin typeface="Cambria Math"/>
                            <a:cs typeface="Times New Roman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bn-IN" sz="3200" dirty="0">
                    <a:latin typeface="Times New Roman" pitchFamily="18" charset="0"/>
                    <a:cs typeface="Narkisim" panose="020E0502050101010101" pitchFamily="34" charset="-79"/>
                  </a:rPr>
                  <a:t> </a:t>
                </a:r>
              </a:p>
              <a:p>
                <a:r>
                  <a:rPr lang="bn-IN" sz="3200" dirty="0">
                    <a:latin typeface="Times New Roman" pitchFamily="18" charset="0"/>
                    <a:cs typeface="Narkisim" panose="020E0502050101010101" pitchFamily="34" charset="-79"/>
                  </a:rPr>
                  <a:t>  </a:t>
                </a:r>
                <a14:m>
                  <m:oMath xmlns:m="http://schemas.openxmlformats.org/officeDocument/2006/math">
                    <m:r>
                      <a:rPr lang="bn-IN" sz="3200" i="1">
                        <a:latin typeface="Cambria Math"/>
                        <a:ea typeface="Cambria Math"/>
                        <a:cs typeface="Narkisim" panose="020E0502050101010101" pitchFamily="34" charset="-79"/>
                      </a:rPr>
                      <m:t>∴</m:t>
                    </m:r>
                  </m:oMath>
                </a14:m>
                <a:r>
                  <a:rPr lang="bn-IN" sz="3200" dirty="0">
                    <a:latin typeface="Times New Roman" pitchFamily="18" charset="0"/>
                    <a:cs typeface="Narkisim" panose="020E0502050101010101" pitchFamily="34" charset="-79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  <a:ea typeface="Cambria Math"/>
                        <a:cs typeface="Times New Roman" pitchFamily="18" charset="0"/>
                      </a:rPr>
                      <m:t>𝛼</m:t>
                    </m:r>
                  </m:oMath>
                </a14:m>
                <a:r>
                  <a:rPr lang="en-US" sz="3200" dirty="0">
                    <a:latin typeface="Narkisim" panose="020E0502050101010101" pitchFamily="34" charset="-79"/>
                    <a:cs typeface="Narkisim" panose="020E0502050101010101" pitchFamily="34" charset="-79"/>
                  </a:rPr>
                  <a:t> </a:t>
                </a:r>
                <a:r>
                  <a:rPr lang="bn-IN" sz="3200" dirty="0">
                    <a:latin typeface="Narkisim" panose="020E0502050101010101" pitchFamily="34" charset="-79"/>
                    <a:cs typeface="Narkisim" panose="020E0502050101010101" pitchFamily="34" charset="-79"/>
                  </a:rPr>
                  <a:t>                  </a:t>
                </a:r>
                <a:r>
                  <a:rPr lang="bn-IN" sz="3200" dirty="0" smtClean="0">
                    <a:latin typeface="Narkisim" panose="020E0502050101010101" pitchFamily="34" charset="-79"/>
                    <a:cs typeface="Narkisim" panose="020E0502050101010101" pitchFamily="34" charset="-79"/>
                  </a:rPr>
                  <a:t>   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= </a:t>
                </a:r>
                <a:r>
                  <a:rPr lang="bn-IN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dirty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bn-IN" sz="3200" b="0" i="1" dirty="0" smtClean="0">
                            <a:latin typeface="Cambria Math"/>
                            <a:cs typeface="Times New Roman" pitchFamily="18" charset="0"/>
                          </a:rPr>
                          <m:t>7</m:t>
                        </m:r>
                        <m:r>
                          <a:rPr lang="en-US" sz="3200" i="1" dirty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𝜋</m:t>
                        </m:r>
                      </m:num>
                      <m:den>
                        <m:r>
                          <a:rPr lang="bn-IN" sz="3200" i="1" dirty="0">
                            <a:latin typeface="Cambria Math"/>
                            <a:cs typeface="Times New Roman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bn-IN" sz="3200" dirty="0">
                  <a:latin typeface="Times New Roman" pitchFamily="18" charset="0"/>
                  <a:cs typeface="Narkisim" panose="020E0502050101010101" pitchFamily="34" charset="-79"/>
                </a:endParaRPr>
              </a:p>
              <a:p>
                <a:endParaRPr lang="bn-IN" sz="3200" dirty="0" smtClean="0">
                  <a:latin typeface="Times New Roman" pitchFamily="18" charset="0"/>
                  <a:cs typeface="Narkisim" panose="020E0502050101010101" pitchFamily="34" charset="-79"/>
                </a:endParaRPr>
              </a:p>
              <a:p>
                <a:r>
                  <a:rPr lang="bn-IN" sz="3200" dirty="0" smtClean="0">
                    <a:latin typeface="Times New Roman" pitchFamily="18" charset="0"/>
                    <a:cs typeface="Narkisim" panose="020E0502050101010101" pitchFamily="34" charset="-79"/>
                  </a:rPr>
                  <a:t> 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  <a:ea typeface="Cambria Math"/>
                        <a:cs typeface="NikoshBAN" pitchFamily="2" charset="0"/>
                      </a:rPr>
                      <m:t>∴</m:t>
                    </m:r>
                  </m:oMath>
                </a14:m>
                <a:r>
                  <a:rPr lang="en-US" sz="32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3200" dirty="0">
                    <a:latin typeface="NikoshBAN" pitchFamily="2" charset="0"/>
                    <a:cs typeface="NikoshBAN" pitchFamily="2" charset="0"/>
                  </a:rPr>
                  <a:t>নির্ণেয় সমাধান</a:t>
                </a:r>
                <a:r>
                  <a:rPr lang="en-US" sz="3200" dirty="0">
                    <a:latin typeface="NikoshBAN" pitchFamily="2" charset="0"/>
                    <a:cs typeface="NikoshBAN" pitchFamily="2" charset="0"/>
                  </a:rPr>
                  <a:t>,</a:t>
                </a:r>
                <a:r>
                  <a:rPr lang="bn-IN" sz="3200" dirty="0"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  <a:ea typeface="Cambria Math"/>
                        <a:cs typeface="Times New Roman" pitchFamily="18" charset="0"/>
                      </a:rPr>
                      <m:t>𝜃</m:t>
                    </m:r>
                  </m:oMath>
                </a14:m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bn-IN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bn-IN" sz="3200" b="0" i="1" smtClean="0"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  <m:r>
                          <a:rPr lang="en-US" sz="3200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𝜋</m:t>
                        </m:r>
                      </m:num>
                      <m:den>
                        <m:r>
                          <a:rPr lang="bn-IN" sz="32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,</a:t>
                </a:r>
                <a:r>
                  <a:rPr lang="en-US" sz="32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bn-IN" sz="3200" b="0" i="1" smtClean="0">
                            <a:latin typeface="Cambria Math"/>
                          </a:rPr>
                          <m:t>7</m:t>
                        </m:r>
                        <m:r>
                          <a:rPr lang="en-US" sz="3200" i="1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bn-IN" sz="3200" b="0" i="1" smtClean="0">
                            <a:latin typeface="Cambria Math"/>
                            <a:ea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en-US" sz="3200" dirty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bn-IN" sz="3200" dirty="0">
                  <a:latin typeface="Times New Roman" pitchFamily="18" charset="0"/>
                  <a:cs typeface="Narkisim" panose="020E0502050101010101" pitchFamily="34" charset="-79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3156" y="484751"/>
                <a:ext cx="6986953" cy="5616217"/>
              </a:xfrm>
              <a:prstGeom prst="rect">
                <a:avLst/>
              </a:prstGeom>
              <a:blipFill rotWithShape="1">
                <a:blip r:embed="rId2"/>
                <a:stretch>
                  <a:fillRect l="-2180" t="-15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9968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80874" y="360806"/>
            <a:ext cx="4987212" cy="923330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বহুনির্বাচনি প্রশ্ন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548638" y="2209748"/>
                <a:ext cx="8468751" cy="403264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bn-IN" sz="3200" dirty="0" smtClean="0">
                    <a:latin typeface="NikoshBAN" pitchFamily="2" charset="0"/>
                    <a:cs typeface="NikoshBAN" pitchFamily="2" charset="0"/>
                  </a:rPr>
                  <a:t>১</a:t>
                </a:r>
                <a:r>
                  <a:rPr lang="bn-IN" sz="3200" dirty="0" smtClean="0">
                    <a:latin typeface="Times New Roman" pitchFamily="18" charset="0"/>
                    <a:cs typeface="NikoshBAN" pitchFamily="2" charset="0"/>
                  </a:rPr>
                  <a:t>।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tan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latin typeface="Cambria Math"/>
                        <a:ea typeface="Cambria Math"/>
                        <a:cs typeface="Times New Roman" pitchFamily="18" charset="0"/>
                      </a:rPr>
                      <m:t>𝜃</m:t>
                    </m:r>
                  </m:oMath>
                </a14:m>
                <a:r>
                  <a:rPr lang="en-US" sz="3200" dirty="0" smtClean="0">
                    <a:latin typeface="Times New Roman" pitchFamily="18" charset="0"/>
                    <a:cs typeface="NikoshBAN" pitchFamily="2" charset="0"/>
                  </a:rPr>
                  <a:t> 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3200" b="0" i="1" smtClean="0">
                            <a:latin typeface="Cambria Math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 err="1" smtClean="0">
                    <a:latin typeface="NikoshBAN" pitchFamily="2" charset="0"/>
                    <a:cs typeface="NikoshBAN" pitchFamily="2" charset="0"/>
                  </a:rPr>
                  <a:t>যেখানে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i="1" smtClean="0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bn-IN" sz="3200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3200" b="0" i="0" smtClean="0">
                        <a:latin typeface="Cambria Math"/>
                      </a:rPr>
                      <m:t>&lt;</m:t>
                    </m:r>
                    <m:r>
                      <m:rPr>
                        <m:sty m:val="p"/>
                      </m:rPr>
                      <a:rPr lang="el-GR" sz="3200" b="0" i="1" smtClean="0">
                        <a:latin typeface="Cambria Math"/>
                        <a:ea typeface="Cambria Math"/>
                      </a:rPr>
                      <m:t>θ</m:t>
                    </m:r>
                    <m:r>
                      <a:rPr lang="en-US" sz="3200" b="0" i="1" smtClean="0">
                        <a:latin typeface="Cambria Math"/>
                        <a:ea typeface="Cambria Math"/>
                      </a:rPr>
                      <m:t>&lt;</m:t>
                    </m:r>
                    <m:r>
                      <a:rPr lang="en-US" sz="3200" b="0" i="1" smtClean="0">
                        <a:latin typeface="Cambria Math"/>
                        <a:ea typeface="Cambria Math"/>
                      </a:rPr>
                      <m:t>𝜋</m:t>
                    </m:r>
                  </m:oMath>
                </a14:m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 err="1" smtClean="0">
                    <a:latin typeface="NikoshBAN" pitchFamily="2" charset="0"/>
                    <a:cs typeface="NikoshBAN" pitchFamily="2" charset="0"/>
                  </a:rPr>
                  <a:t>হলে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/>
                        <a:ea typeface="Cambria Math"/>
                        <a:cs typeface="NikoshBAN" pitchFamily="2" charset="0"/>
                      </a:rPr>
                      <m:t>𝜃</m:t>
                    </m:r>
                  </m:oMath>
                </a14:m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কত </a:t>
                </a:r>
                <a:r>
                  <a:rPr lang="bn-IN" sz="3200" dirty="0" smtClean="0">
                    <a:latin typeface="NikoshBAN" pitchFamily="2" charset="0"/>
                    <a:cs typeface="NikoshBAN" pitchFamily="2" charset="0"/>
                  </a:rPr>
                  <a:t>?</a:t>
                </a:r>
                <a:endParaRPr lang="bn-IN" sz="3200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IN" sz="3200" dirty="0" smtClean="0">
                    <a:latin typeface="NikoshBAN" pitchFamily="2" charset="0"/>
                    <a:cs typeface="NikoshBAN" pitchFamily="2" charset="0"/>
                  </a:rPr>
                  <a:t>ক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2</m:t>
                        </m:r>
                        <m:r>
                          <a:rPr lang="en-US" sz="3200" b="0" i="1" smtClean="0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bn-IN" sz="3200" dirty="0" smtClean="0">
                    <a:latin typeface="NikoshBAN" pitchFamily="2" charset="0"/>
                    <a:cs typeface="NikoshBAN" pitchFamily="2" charset="0"/>
                  </a:rPr>
                  <a:t>           </a:t>
                </a:r>
                <a:r>
                  <a:rPr lang="bn-IN" sz="3200" dirty="0" smtClean="0">
                    <a:latin typeface="NikoshBAN" pitchFamily="2" charset="0"/>
                    <a:cs typeface="NikoshBAN" pitchFamily="2" charset="0"/>
                  </a:rPr>
                  <a:t>খ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5</m:t>
                        </m:r>
                        <m:r>
                          <a:rPr lang="en-US" sz="3200" i="1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US" sz="3200" i="1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bn-IN" sz="3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               </a:t>
                </a:r>
                <a:r>
                  <a:rPr lang="bn-IN" sz="3200" dirty="0" smtClean="0">
                    <a:latin typeface="NikoshBAN" pitchFamily="2" charset="0"/>
                    <a:cs typeface="NikoshBAN" pitchFamily="2" charset="0"/>
                  </a:rPr>
                  <a:t>গ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3</m:t>
                        </m:r>
                        <m:r>
                          <a:rPr lang="en-US" sz="3200" i="1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  <a:ea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            </a:t>
                </a:r>
                <a:r>
                  <a:rPr lang="bn-IN" sz="3200" dirty="0" smtClean="0">
                    <a:latin typeface="NikoshBAN" pitchFamily="2" charset="0"/>
                    <a:cs typeface="NikoshBAN" pitchFamily="2" charset="0"/>
                  </a:rPr>
                  <a:t>ঘ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3</m:t>
                        </m:r>
                        <m:r>
                          <a:rPr lang="en-US" sz="3200" i="1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  <a:ea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bn-IN" sz="3200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IN" sz="3200" dirty="0" smtClean="0">
                    <a:latin typeface="NikoshBAN" pitchFamily="2" charset="0"/>
                    <a:cs typeface="NikoshBAN" pitchFamily="2" charset="0"/>
                  </a:rPr>
                  <a:t>২। 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Sin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𝜃</m:t>
                    </m:r>
                  </m:oMath>
                </a14:m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+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Cos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𝜃</m:t>
                    </m:r>
                  </m:oMath>
                </a14:m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= 1 </a:t>
                </a:r>
                <a:r>
                  <a:rPr lang="en-US" sz="3200" dirty="0" err="1" smtClean="0">
                    <a:latin typeface="NikoshBAN"/>
                    <a:cs typeface="Times New Roman" pitchFamily="18" charset="0"/>
                  </a:rPr>
                  <a:t>হলে</a:t>
                </a:r>
                <a:r>
                  <a:rPr lang="en-US" sz="3200" dirty="0" smtClean="0">
                    <a:latin typeface="NikoshBAN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𝜃</m:t>
                    </m:r>
                  </m:oMath>
                </a14:m>
                <a:r>
                  <a:rPr lang="bn-IN" sz="3200" dirty="0" smtClean="0">
                    <a:latin typeface="NikoshBAN" pitchFamily="2" charset="0"/>
                    <a:cs typeface="NikoshBAN" pitchFamily="2" charset="0"/>
                  </a:rPr>
                  <a:t>এর </a:t>
                </a:r>
                <a:r>
                  <a:rPr lang="bn-IN" sz="3200" dirty="0">
                    <a:latin typeface="NikoshBAN" pitchFamily="2" charset="0"/>
                    <a:cs typeface="NikoshBAN" pitchFamily="2" charset="0"/>
                  </a:rPr>
                  <a:t>মান </a:t>
                </a:r>
                <a:r>
                  <a:rPr lang="en-US" sz="3200" dirty="0" err="1" smtClean="0">
                    <a:latin typeface="NikoshBAN" pitchFamily="2" charset="0"/>
                    <a:cs typeface="NikoshBAN" pitchFamily="2" charset="0"/>
                  </a:rPr>
                  <a:t>হবে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</a:p>
              <a:p>
                <a:r>
                  <a:rPr lang="en-US" sz="32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i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/>
                            <a:cs typeface="Times New Roman" pitchFamily="18" charset="0"/>
                          </a:rPr>
                          <m:t>0</m:t>
                        </m:r>
                      </m:e>
                      <m:sup>
                        <m:r>
                          <a:rPr lang="en-US" sz="320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°</m:t>
                        </m:r>
                      </m:sup>
                    </m:sSup>
                  </m:oMath>
                </a14:m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   ii.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/>
                            <a:cs typeface="Times New Roman" pitchFamily="18" charset="0"/>
                          </a:rPr>
                          <m:t>30</m:t>
                        </m:r>
                      </m:e>
                      <m:sup>
                        <m:r>
                          <a:rPr lang="en-US" sz="320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°</m:t>
                        </m:r>
                      </m:sup>
                    </m:sSup>
                  </m:oMath>
                </a14:m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     iii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/>
                            <a:cs typeface="Times New Roman" pitchFamily="18" charset="0"/>
                          </a:rPr>
                          <m:t>90</m:t>
                        </m:r>
                      </m:e>
                      <m:sup>
                        <m:r>
                          <a:rPr lang="en-US" sz="320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°</m:t>
                        </m:r>
                      </m:sup>
                    </m:sSup>
                  </m:oMath>
                </a14:m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</a:p>
              <a:p>
                <a:r>
                  <a:rPr lang="en-US" sz="3200" dirty="0" err="1" smtClean="0">
                    <a:latin typeface="NikoshBAN" pitchFamily="2" charset="0"/>
                    <a:cs typeface="NikoshBAN" pitchFamily="2" charset="0"/>
                  </a:rPr>
                  <a:t>নিচের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 err="1" smtClean="0">
                    <a:latin typeface="NikoshBAN" pitchFamily="2" charset="0"/>
                    <a:cs typeface="NikoshBAN" pitchFamily="2" charset="0"/>
                  </a:rPr>
                  <a:t>কোনটি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 err="1" smtClean="0">
                    <a:latin typeface="NikoshBAN" pitchFamily="2" charset="0"/>
                    <a:cs typeface="NikoshBAN" pitchFamily="2" charset="0"/>
                  </a:rPr>
                  <a:t>সঠিক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? </a:t>
                </a:r>
                <a:r>
                  <a:rPr lang="bn-IN" sz="3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endParaRPr lang="bn-IN" sz="3200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IN" sz="3200" dirty="0" smtClean="0">
                    <a:latin typeface="NikoshBAN" pitchFamily="2" charset="0"/>
                    <a:cs typeface="NikoshBAN" pitchFamily="2" charset="0"/>
                  </a:rPr>
                  <a:t>ক 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bn-IN" sz="3200" dirty="0" smtClean="0">
                    <a:latin typeface="NikoshBAN" pitchFamily="2" charset="0"/>
                    <a:cs typeface="NikoshBAN" pitchFamily="2" charset="0"/>
                  </a:rPr>
                  <a:t>             </a:t>
                </a:r>
                <a:r>
                  <a:rPr lang="bn-IN" sz="3200" dirty="0" smtClean="0">
                    <a:latin typeface="NikoshBAN" pitchFamily="2" charset="0"/>
                    <a:cs typeface="NikoshBAN" pitchFamily="2" charset="0"/>
                  </a:rPr>
                  <a:t>খ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ii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bn-IN" sz="3200" dirty="0" smtClean="0">
                    <a:latin typeface="Times New Roman" pitchFamily="18" charset="0"/>
                    <a:cs typeface="Times New Roman" pitchFamily="18" charset="0"/>
                  </a:rPr>
                  <a:t>                </a:t>
                </a:r>
                <a:r>
                  <a:rPr lang="bn-IN" sz="3200" dirty="0" smtClean="0">
                    <a:latin typeface="NikoshBAN" pitchFamily="2" charset="0"/>
                    <a:cs typeface="NikoshBAN" pitchFamily="2" charset="0"/>
                  </a:rPr>
                  <a:t>গ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i  ii</a:t>
                </a:r>
                <a:r>
                  <a:rPr lang="bn-IN" sz="3200" dirty="0" smtClean="0">
                    <a:latin typeface="Times New Roman" pitchFamily="18" charset="0"/>
                    <a:cs typeface="Times New Roman" pitchFamily="18" charset="0"/>
                  </a:rPr>
                  <a:t>       </a:t>
                </a:r>
                <a:r>
                  <a:rPr lang="bn-IN" sz="3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3200" dirty="0" smtClean="0">
                    <a:latin typeface="NikoshBAN" pitchFamily="2" charset="0"/>
                    <a:cs typeface="NikoshBAN" pitchFamily="2" charset="0"/>
                  </a:rPr>
                  <a:t>ঘ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i    iii</a:t>
                </a:r>
                <a:endParaRPr lang="en-US" sz="3200" dirty="0">
                  <a:latin typeface="NikoshBAN" pitchFamily="2" charset="0"/>
                  <a:cs typeface="NikoshBAN" pitchFamily="2" charset="0"/>
                </a:endParaRPr>
              </a:p>
              <a:p>
                <a:endParaRPr lang="en-US" sz="3200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38" y="2209748"/>
                <a:ext cx="8468751" cy="4032642"/>
              </a:xfrm>
              <a:prstGeom prst="rect">
                <a:avLst/>
              </a:prstGeom>
              <a:blipFill rotWithShape="1">
                <a:blip r:embed="rId2"/>
                <a:stretch>
                  <a:fillRect l="-1800" t="-755" r="-10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/>
          <p:cNvSpPr/>
          <p:nvPr/>
        </p:nvSpPr>
        <p:spPr>
          <a:xfrm>
            <a:off x="611935" y="3031584"/>
            <a:ext cx="429074" cy="35169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001057" y="5122986"/>
            <a:ext cx="429072" cy="35169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497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92581" y="411125"/>
            <a:ext cx="35606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সু-স্বাগতম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379" y="304800"/>
            <a:ext cx="1628043" cy="136024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0778" y="152400"/>
            <a:ext cx="1628043" cy="136024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057399"/>
            <a:ext cx="8839200" cy="4572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783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1898500" y="2770537"/>
                <a:ext cx="4820955" cy="18149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bn-IN" sz="3200" dirty="0" smtClean="0">
                    <a:latin typeface="NikoshBAN" pitchFamily="2" charset="0"/>
                    <a:cs typeface="NikoshBAN" pitchFamily="2" charset="0"/>
                  </a:rPr>
                  <a:t>১। </a:t>
                </a:r>
                <a:r>
                  <a:rPr lang="en-US" sz="3200" dirty="0" smtClean="0">
                    <a:latin typeface="Times New Roman" pitchFamily="18" charset="0"/>
                    <a:cs typeface="NikoshBAN" pitchFamily="2" charset="0"/>
                  </a:rPr>
                  <a:t>tan(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/>
                        <a:ea typeface="Cambria Math"/>
                        <a:cs typeface="NikoshBAN" pitchFamily="2" charset="0"/>
                      </a:rPr>
                      <m:t>𝜋</m:t>
                    </m:r>
                    <m:r>
                      <a:rPr lang="en-US" sz="3200" b="0" i="1" smtClean="0">
                        <a:latin typeface="Cambria Math"/>
                        <a:ea typeface="Cambria Math"/>
                        <a:cs typeface="NikoshBAN" pitchFamily="2" charset="0"/>
                      </a:rPr>
                      <m:t>−</m:t>
                    </m:r>
                    <m:r>
                      <a:rPr lang="en-US" sz="3200" b="0" i="1" smtClean="0">
                        <a:latin typeface="Cambria Math"/>
                        <a:ea typeface="Cambria Math"/>
                        <a:cs typeface="NikoshBAN" pitchFamily="2" charset="0"/>
                      </a:rPr>
                      <m:t>𝜃</m:t>
                    </m:r>
                    <m:r>
                      <a:rPr lang="en-US" sz="3200" b="0" i="1" smtClean="0">
                        <a:latin typeface="Cambria Math"/>
                        <a:ea typeface="Cambria Math"/>
                        <a:cs typeface="NikoshBAN" pitchFamily="2" charset="0"/>
                      </a:rPr>
                      <m:t>)</m:t>
                    </m:r>
                  </m:oMath>
                </a14:m>
                <a:r>
                  <a:rPr lang="en-US" sz="3200" b="0" dirty="0" smtClean="0">
                    <a:latin typeface="Times New Roman" pitchFamily="18" charset="0"/>
                    <a:ea typeface="Cambria Math"/>
                    <a:cs typeface="NikoshBAN" pitchFamily="2" charset="0"/>
                  </a:rPr>
                  <a:t> = ? </a:t>
                </a:r>
              </a:p>
              <a:p>
                <a:r>
                  <a:rPr lang="bn-IN" sz="3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3200" dirty="0" smtClean="0">
                    <a:latin typeface="NikoshBAN" pitchFamily="2" charset="0"/>
                    <a:cs typeface="NikoshBAN" pitchFamily="2" charset="0"/>
                  </a:rPr>
                  <a:t>২</a:t>
                </a:r>
                <a:r>
                  <a:rPr lang="bn-IN" sz="3200" dirty="0" smtClean="0">
                    <a:latin typeface="NikoshBAN" pitchFamily="2" charset="0"/>
                    <a:cs typeface="NikoshBAN" pitchFamily="2" charset="0"/>
                  </a:rPr>
                  <a:t>।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Sin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bn-IN" sz="3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? </a:t>
                </a:r>
              </a:p>
              <a:p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3</a:t>
                </a:r>
                <a:r>
                  <a:rPr lang="bn-IN" sz="3200" dirty="0" smtClean="0">
                    <a:latin typeface="NikoshBAN" pitchFamily="2" charset="0"/>
                    <a:cs typeface="NikoshBAN" pitchFamily="2" charset="0"/>
                  </a:rPr>
                  <a:t>।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Cos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/>
                            <a:cs typeface="Times New Roman" pitchFamily="18" charset="0"/>
                          </a:rPr>
                          <m:t>30</m:t>
                        </m:r>
                      </m:e>
                      <m:sup>
                        <m:r>
                          <a:rPr lang="en-US" sz="320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°</m:t>
                        </m:r>
                      </m:sup>
                    </m:sSup>
                  </m:oMath>
                </a14:m>
                <a:r>
                  <a:rPr lang="bn-IN" sz="3200" dirty="0" smtClean="0">
                    <a:latin typeface="NikoshBAN" pitchFamily="2" charset="0"/>
                    <a:cs typeface="NikoshBAN" pitchFamily="2" charset="0"/>
                  </a:rPr>
                  <a:t> এর </a:t>
                </a:r>
                <a:r>
                  <a:rPr lang="bn-IN" sz="3200" dirty="0" smtClean="0">
                    <a:latin typeface="NikoshBAN" pitchFamily="2" charset="0"/>
                    <a:cs typeface="NikoshBAN" pitchFamily="2" charset="0"/>
                  </a:rPr>
                  <a:t>মান কত? </a:t>
                </a:r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8500" y="2770537"/>
                <a:ext cx="4820955" cy="1814920"/>
              </a:xfrm>
              <a:prstGeom prst="rect">
                <a:avLst/>
              </a:prstGeom>
              <a:blipFill rotWithShape="1">
                <a:blip r:embed="rId2"/>
                <a:stretch>
                  <a:fillRect l="-3161" t="-4698" b="-80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2299853" y="328114"/>
            <a:ext cx="3103419" cy="923330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মুল্যায়ন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4794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55249" y="310713"/>
            <a:ext cx="3044516" cy="923330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196948" y="4306306"/>
                <a:ext cx="8947052" cy="13988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3200" dirty="0" smtClean="0">
                    <a:latin typeface="Times New Roman" pitchFamily="18" charset="0"/>
                    <a:cs typeface="NikoshBAN" pitchFamily="2" charset="0"/>
                  </a:rPr>
                  <a:t>প্রশ্নঃ</a:t>
                </a:r>
                <a:r>
                  <a:rPr lang="en-US" sz="3200" dirty="0" err="1" smtClean="0">
                    <a:latin typeface="Times New Roman" pitchFamily="18" charset="0"/>
                    <a:cs typeface="NikoshBAN" pitchFamily="2" charset="0"/>
                  </a:rPr>
                  <a:t>সমাধান</a:t>
                </a:r>
                <a:r>
                  <a:rPr lang="en-US" sz="3200" dirty="0" smtClean="0">
                    <a:latin typeface="Times New Roman" pitchFamily="18" charset="0"/>
                    <a:cs typeface="NikoshBAN" pitchFamily="2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NikoshBAN" pitchFamily="2" charset="0"/>
                  </a:rPr>
                  <a:t>করঃ</a:t>
                </a:r>
                <a:r>
                  <a:rPr lang="en-US" sz="3200" dirty="0" smtClean="0">
                    <a:latin typeface="Times New Roman" pitchFamily="18" charset="0"/>
                    <a:cs typeface="NikoshBAN" pitchFamily="2" charset="0"/>
                  </a:rPr>
                  <a:t> 0&lt;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/>
                        <a:ea typeface="Cambria Math"/>
                        <a:cs typeface="NikoshBAN" pitchFamily="2" charset="0"/>
                      </a:rPr>
                      <m:t>𝜃</m:t>
                    </m:r>
                    <m:r>
                      <a:rPr lang="en-US" sz="3200" b="0" i="1" smtClean="0">
                        <a:latin typeface="Cambria Math"/>
                        <a:ea typeface="Cambria Math"/>
                        <a:cs typeface="NikoshBAN" pitchFamily="2" charset="0"/>
                      </a:rPr>
                      <m:t>&lt;</m:t>
                    </m:r>
                    <m:f>
                      <m:fPr>
                        <m:ctrlPr>
                          <a:rPr lang="en-US" sz="3200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3200" dirty="0" smtClean="0">
                    <a:latin typeface="Times New Roman" pitchFamily="18" charset="0"/>
                    <a:cs typeface="NikoshBAN" pitchFamily="2" charset="0"/>
                  </a:rPr>
                  <a:t>   </a:t>
                </a:r>
                <a:r>
                  <a:rPr lang="en-US" sz="3200" dirty="0" err="1" smtClean="0">
                    <a:latin typeface="NikoshBAN"/>
                    <a:cs typeface="NikoshBAN" pitchFamily="2" charset="0"/>
                  </a:rPr>
                  <a:t>হলে</a:t>
                </a:r>
                <a:r>
                  <a:rPr lang="en-US" sz="3200" dirty="0" smtClean="0">
                    <a:latin typeface="NikoshBAN"/>
                    <a:cs typeface="NikoshBAN" pitchFamily="2" charset="0"/>
                  </a:rPr>
                  <a:t>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Sin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𝜃</m:t>
                    </m:r>
                  </m:oMath>
                </a14:m>
                <a:r>
                  <a:rPr lang="en-US" sz="3200" dirty="0" smtClean="0">
                    <a:latin typeface="Times New Roman" pitchFamily="18" charset="0"/>
                    <a:cs typeface="NikoshBAN" pitchFamily="2" charset="0"/>
                  </a:rPr>
                  <a:t> + Cos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/>
                        <a:ea typeface="Cambria Math"/>
                        <a:cs typeface="NikoshBAN" pitchFamily="2" charset="0"/>
                      </a:rPr>
                      <m:t>𝜃</m:t>
                    </m:r>
                  </m:oMath>
                </a14:m>
                <a:r>
                  <a:rPr lang="en-US" sz="3200" dirty="0" smtClean="0">
                    <a:latin typeface="Times New Roman" pitchFamily="18" charset="0"/>
                    <a:cs typeface="NikoshBAN" pitchFamily="2" charset="0"/>
                  </a:rPr>
                  <a:t>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3200" b="0" i="1" smtClean="0">
                            <a:latin typeface="Cambria Math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sz="3200" dirty="0" smtClean="0">
                    <a:latin typeface="Times New Roman" pitchFamily="18" charset="0"/>
                    <a:cs typeface="NikoshBAN" pitchFamily="2" charset="0"/>
                  </a:rPr>
                  <a:t> </a:t>
                </a:r>
              </a:p>
              <a:p>
                <a:r>
                  <a:rPr lang="en-US" sz="3200" dirty="0" smtClean="0">
                    <a:latin typeface="Times New Roman" pitchFamily="18" charset="0"/>
                    <a:cs typeface="NikoshBAN" pitchFamily="2" charset="0"/>
                  </a:rPr>
                  <a:t>   </a:t>
                </a:r>
                <a:r>
                  <a:rPr lang="en-US" sz="3200" dirty="0" err="1" smtClean="0">
                    <a:latin typeface="NikoshBAN"/>
                    <a:cs typeface="NikoshBAN" pitchFamily="2" charset="0"/>
                  </a:rPr>
                  <a:t>সমাধান</a:t>
                </a:r>
                <a:r>
                  <a:rPr lang="en-US" sz="3200" dirty="0" smtClean="0">
                    <a:latin typeface="NikoshBAN"/>
                    <a:cs typeface="NikoshBAN" pitchFamily="2" charset="0"/>
                  </a:rPr>
                  <a:t> </a:t>
                </a:r>
                <a:r>
                  <a:rPr lang="en-US" sz="3200" dirty="0" err="1" smtClean="0">
                    <a:latin typeface="NikoshBAN"/>
                    <a:cs typeface="NikoshBAN" pitchFamily="2" charset="0"/>
                  </a:rPr>
                  <a:t>করঃ</a:t>
                </a:r>
                <a:r>
                  <a:rPr lang="en-US" sz="3200" dirty="0" smtClean="0">
                    <a:latin typeface="NikoshBAN"/>
                    <a:cs typeface="NikoshBAN" pitchFamily="2" charset="0"/>
                  </a:rPr>
                  <a:t> </a:t>
                </a:r>
                <a:r>
                  <a:rPr lang="en-US" sz="3200" dirty="0" smtClean="0">
                    <a:latin typeface="Times New Roman" pitchFamily="18" charset="0"/>
                    <a:cs typeface="NikoshBAN" pitchFamily="2" charset="0"/>
                  </a:rPr>
                  <a:t> </a:t>
                </a:r>
                <a:r>
                  <a:rPr lang="en-US" sz="3200" dirty="0">
                    <a:latin typeface="Times New Roman" pitchFamily="18" charset="0"/>
                    <a:cs typeface="NikoshBAN" pitchFamily="2" charset="0"/>
                  </a:rPr>
                  <a:t>0&lt;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  <a:ea typeface="Cambria Math"/>
                        <a:cs typeface="NikoshBAN" pitchFamily="2" charset="0"/>
                      </a:rPr>
                      <m:t>𝜃</m:t>
                    </m:r>
                    <m:r>
                      <a:rPr lang="en-US" sz="3200" i="1">
                        <a:latin typeface="Cambria Math"/>
                        <a:ea typeface="Cambria Math"/>
                        <a:cs typeface="NikoshBAN" pitchFamily="2" charset="0"/>
                      </a:rPr>
                      <m:t>&lt;</m:t>
                    </m:r>
                    <m:f>
                      <m:fPr>
                        <m:ctrlPr>
                          <a:rPr lang="en-US" sz="3200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US" sz="3200" i="1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3200" dirty="0">
                    <a:latin typeface="Times New Roman" pitchFamily="18" charset="0"/>
                    <a:cs typeface="NikoshBAN" pitchFamily="2" charset="0"/>
                  </a:rPr>
                  <a:t>   </a:t>
                </a:r>
                <a:r>
                  <a:rPr lang="en-US" sz="3200" dirty="0" err="1">
                    <a:latin typeface="NikoshBAN"/>
                    <a:cs typeface="NikoshBAN" pitchFamily="2" charset="0"/>
                  </a:rPr>
                  <a:t>হলে</a:t>
                </a:r>
                <a:r>
                  <a:rPr lang="en-US" sz="3200" dirty="0">
                    <a:latin typeface="NikoshBAN"/>
                    <a:cs typeface="NikoshBAN" pitchFamily="2" charset="0"/>
                  </a:rPr>
                  <a:t> </a:t>
                </a:r>
                <a:r>
                  <a:rPr lang="en-US" sz="3200" dirty="0" smtClean="0">
                    <a:latin typeface="Times New Roman" pitchFamily="18" charset="0"/>
                    <a:cs typeface="NikoshBAN" pitchFamily="2" charset="0"/>
                  </a:rPr>
                  <a:t>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/>
                          </a:rPr>
                          <m:t>𝑆𝑖𝑛</m:t>
                        </m:r>
                      </m:e>
                      <m:sup>
                        <m:r>
                          <a:rPr lang="en-US" sz="32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3200" i="1" smtClean="0">
                        <a:latin typeface="Cambria Math"/>
                        <a:ea typeface="Cambria Math"/>
                      </a:rPr>
                      <m:t>𝜃</m:t>
                    </m:r>
                  </m:oMath>
                </a14:m>
                <a:r>
                  <a:rPr lang="en-US" sz="3200" dirty="0" smtClean="0">
                    <a:latin typeface="Times New Roman" pitchFamily="18" charset="0"/>
                    <a:cs typeface="NikoshBAN" pitchFamily="2" charset="0"/>
                  </a:rPr>
                  <a:t> +3Cos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/>
                        <a:ea typeface="Cambria Math"/>
                        <a:cs typeface="NikoshBAN" pitchFamily="2" charset="0"/>
                      </a:rPr>
                      <m:t>𝜃</m:t>
                    </m:r>
                  </m:oMath>
                </a14:m>
                <a:r>
                  <a:rPr lang="en-US" sz="3200" dirty="0" smtClean="0">
                    <a:latin typeface="Times New Roman" pitchFamily="18" charset="0"/>
                    <a:cs typeface="NikoshBAN" pitchFamily="2" charset="0"/>
                  </a:rPr>
                  <a:t> = 3</a:t>
                </a:r>
                <a:r>
                  <a:rPr lang="bn-IN" sz="3200" dirty="0" smtClean="0">
                    <a:latin typeface="Times New Roman" pitchFamily="18" charset="0"/>
                    <a:cs typeface="NikoshBAN" pitchFamily="2" charset="0"/>
                  </a:rPr>
                  <a:t> </a:t>
                </a:r>
                <a:endParaRPr lang="bn-IN" sz="3200" dirty="0" smtClean="0">
                  <a:ln w="11430"/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948" y="4306306"/>
                <a:ext cx="8947052" cy="1398844"/>
              </a:xfrm>
              <a:prstGeom prst="rect">
                <a:avLst/>
              </a:prstGeom>
              <a:blipFill rotWithShape="1">
                <a:blip r:embed="rId3"/>
                <a:stretch>
                  <a:fillRect l="-1703" t="-2174" r="-1567" b="-5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42" name="Picture 2" descr="C:\Users\Tumpa\Desktop\bg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221" y="1350498"/>
            <a:ext cx="4670473" cy="2789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501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72931" y="1069146"/>
            <a:ext cx="46217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96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9600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26" name="Picture 2" descr="C:\Users\Tumpa\Desktop\New folder (2)\rs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9982" y="2799471"/>
            <a:ext cx="3924886" cy="277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1394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36073" y="6142674"/>
            <a:ext cx="65254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উপরের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ছকটি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কিসের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বুঝতে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পারছ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? </a:t>
            </a:r>
            <a:endParaRPr lang="bn-IN" sz="2800" dirty="0"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  <p:pic>
        <p:nvPicPr>
          <p:cNvPr id="1026" name="Picture 2" descr="C:\Users\Molina\Desktop\download.jf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9151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02873" y="3602182"/>
            <a:ext cx="34774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    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16661" y="2831229"/>
            <a:ext cx="43921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>
                <a:latin typeface="NikoshBAN"/>
                <a:cs typeface="NikoshBAN" pitchFamily="2" charset="0"/>
              </a:rPr>
              <a:t>ত্রিকোণমিতি</a:t>
            </a:r>
          </a:p>
        </p:txBody>
      </p:sp>
    </p:spTree>
    <p:extLst>
      <p:ext uri="{BB962C8B-B14F-4D97-AF65-F5344CB8AC3E}">
        <p14:creationId xmlns:p14="http://schemas.microsoft.com/office/powerpoint/2010/main" val="3757601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72061" y="679725"/>
            <a:ext cx="62232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আচরনিক উদ্দেশ্য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9152" y="2893197"/>
            <a:ext cx="880786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ত্রিকোণমিতির শর্ত পূরণ করে আলফা এর মান নির্ণয়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করতে পারবে ।</a:t>
            </a: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ত্রিকোণমিতির সমীকরণ সমাধান করতে পারবে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2906481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93896" y="2385291"/>
                <a:ext cx="7821635" cy="390651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bn-IN" sz="3200" dirty="0" smtClean="0">
                    <a:latin typeface="NikoshBAN" pitchFamily="2" charset="0"/>
                    <a:cs typeface="NikoshBAN" pitchFamily="2" charset="0"/>
                  </a:rPr>
                  <a:t>দেওয়া আছে,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Cot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  <a:ea typeface="Cambria Math"/>
                        <a:cs typeface="Times New Roman" pitchFamily="18" charset="0"/>
                      </a:rPr>
                      <m:t>𝛼</m:t>
                    </m:r>
                  </m:oMath>
                </a14:m>
                <a:r>
                  <a:rPr lang="en-US" sz="3200" dirty="0">
                    <a:latin typeface="Narkisim" panose="020E0502050101010101" pitchFamily="34" charset="-79"/>
                    <a:cs typeface="Narkisim" panose="020E0502050101010101" pitchFamily="34" charset="-79"/>
                  </a:rPr>
                  <a:t> </a:t>
                </a:r>
                <a:r>
                  <a:rPr lang="bn-IN" sz="3200" dirty="0" smtClean="0">
                    <a:latin typeface="Narkisim" panose="020E0502050101010101" pitchFamily="34" charset="-79"/>
                    <a:cs typeface="Narkisim" panose="020E0502050101010101" pitchFamily="34" charset="-79"/>
                  </a:rPr>
                  <a:t> </a:t>
                </a:r>
                <a:r>
                  <a:rPr lang="en-US" sz="3200" dirty="0" smtClean="0">
                    <a:latin typeface="Narkisim" panose="020E0502050101010101" pitchFamily="34" charset="-79"/>
                    <a:cs typeface="Narkisim" panose="020E0502050101010101" pitchFamily="34" charset="-79"/>
                  </a:rPr>
                  <a:t>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=  </a:t>
                </a:r>
                <a14:m>
                  <m:oMath xmlns:m="http://schemas.openxmlformats.org/officeDocument/2006/math">
                    <m:r>
                      <a:rPr lang="en-US" sz="3200">
                        <a:latin typeface="Cambria Math"/>
                        <a:cs typeface="Times New Roman" pitchFamily="18" charset="0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sz="3200" dirty="0">
                    <a:latin typeface="Narkisim" panose="020E0502050101010101" pitchFamily="34" charset="-79"/>
                    <a:cs typeface="Narkisim" panose="020E0502050101010101" pitchFamily="34" charset="-79"/>
                  </a:rPr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dirty="0">
                            <a:latin typeface="Cambria Math"/>
                            <a:cs typeface="Narkisim" panose="020E0502050101010101" pitchFamily="34" charset="-79"/>
                          </a:rPr>
                        </m:ctrlPr>
                      </m:fPr>
                      <m:num>
                        <m:r>
                          <a:rPr lang="en-US" sz="3200" i="1" dirty="0">
                            <a:latin typeface="Cambria Math"/>
                            <a:cs typeface="Narkisim" panose="020E0502050101010101" pitchFamily="34" charset="-79"/>
                          </a:rPr>
                          <m:t>3</m:t>
                        </m:r>
                        <m:r>
                          <a:rPr lang="en-US" sz="3200" i="1" dirty="0">
                            <a:latin typeface="Cambria Math"/>
                            <a:ea typeface="Cambria Math"/>
                            <a:cs typeface="Narkisim" panose="020E0502050101010101" pitchFamily="34" charset="-79"/>
                          </a:rPr>
                          <m:t>𝜋</m:t>
                        </m:r>
                      </m:num>
                      <m:den>
                        <m:r>
                          <a:rPr lang="en-US" sz="3200" i="1" dirty="0">
                            <a:latin typeface="Cambria Math"/>
                            <a:cs typeface="Narkisim" panose="020E0502050101010101" pitchFamily="34" charset="-79"/>
                          </a:rPr>
                          <m:t>2</m:t>
                        </m:r>
                      </m:den>
                    </m:f>
                    <m:r>
                      <a:rPr lang="en-US" sz="3200" i="1" dirty="0">
                        <a:latin typeface="Cambria Math"/>
                        <a:ea typeface="Cambria Math"/>
                        <a:cs typeface="Narkisim" panose="020E0502050101010101" pitchFamily="34" charset="-79"/>
                      </a:rPr>
                      <m:t>&lt;</m:t>
                    </m:r>
                    <m:r>
                      <a:rPr lang="en-US" sz="3200" i="1" dirty="0">
                        <a:latin typeface="Cambria Math"/>
                        <a:ea typeface="Cambria Math"/>
                        <a:cs typeface="Narkisim" panose="020E0502050101010101" pitchFamily="34" charset="-79"/>
                      </a:rPr>
                      <m:t>𝛼</m:t>
                    </m:r>
                    <m:r>
                      <a:rPr lang="en-US" sz="3200" i="1" dirty="0">
                        <a:latin typeface="Cambria Math"/>
                        <a:ea typeface="Cambria Math"/>
                        <a:cs typeface="Narkisim" panose="020E0502050101010101" pitchFamily="34" charset="-79"/>
                      </a:rPr>
                      <m:t>&lt;</m:t>
                    </m:r>
                    <m:r>
                      <a:rPr lang="en-US" sz="3200" i="1" dirty="0">
                        <a:latin typeface="Cambria Math"/>
                        <a:ea typeface="Cambria Math"/>
                        <a:cs typeface="Narkisim" panose="020E0502050101010101" pitchFamily="34" charset="-79"/>
                      </a:rPr>
                      <m:t>2</m:t>
                    </m:r>
                    <m:r>
                      <a:rPr lang="en-US" sz="3200" i="1" dirty="0">
                        <a:latin typeface="Cambria Math"/>
                        <a:ea typeface="Cambria Math"/>
                        <a:cs typeface="Narkisim" panose="020E0502050101010101" pitchFamily="34" charset="-79"/>
                      </a:rPr>
                      <m:t>𝜋</m:t>
                    </m:r>
                  </m:oMath>
                </a14:m>
                <a:r>
                  <a:rPr lang="en-US" sz="3200" dirty="0" smtClean="0">
                    <a:latin typeface="Narkisim" panose="020E0502050101010101" pitchFamily="34" charset="-79"/>
                    <a:cs typeface="Narkisim" panose="020E0502050101010101" pitchFamily="34" charset="-79"/>
                  </a:rPr>
                  <a:t> </a:t>
                </a:r>
              </a:p>
              <a:p>
                <a:r>
                  <a:rPr lang="en-US" sz="3200" dirty="0">
                    <a:latin typeface="Narkisim" panose="020E0502050101010101" pitchFamily="34" charset="-79"/>
                    <a:cs typeface="Narkisim" panose="020E0502050101010101" pitchFamily="34" charset="-79"/>
                  </a:rPr>
                  <a:t> </a:t>
                </a:r>
                <a:r>
                  <a:rPr lang="bn-IN" sz="3200" dirty="0" smtClean="0">
                    <a:latin typeface="Narkisim" panose="020E0502050101010101" pitchFamily="34" charset="-79"/>
                    <a:cs typeface="Narkisim" panose="020E0502050101010101" pitchFamily="34" charset="-79"/>
                  </a:rPr>
                  <a:t>        </a:t>
                </a:r>
                <a:r>
                  <a:rPr lang="bn-IN" sz="3200" dirty="0" smtClean="0">
                    <a:latin typeface="NikoshBAN" pitchFamily="2" charset="0"/>
                    <a:cs typeface="NikoshBAN" pitchFamily="2" charset="0"/>
                  </a:rPr>
                  <a:t>বা,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Cot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  <a:ea typeface="Cambria Math"/>
                        <a:cs typeface="Times New Roman" pitchFamily="18" charset="0"/>
                      </a:rPr>
                      <m:t>𝛼</m:t>
                    </m:r>
                  </m:oMath>
                </a14:m>
                <a:r>
                  <a:rPr lang="en-US" sz="3200" dirty="0" smtClean="0">
                    <a:latin typeface="Narkisim" panose="020E0502050101010101" pitchFamily="34" charset="-79"/>
                    <a:cs typeface="Narkisim" panose="020E0502050101010101" pitchFamily="34" charset="-79"/>
                  </a:rPr>
                  <a:t>     </a:t>
                </a:r>
                <a:r>
                  <a:rPr lang="bn-IN" sz="3200" dirty="0" smtClean="0">
                    <a:latin typeface="Narkisim" panose="020E0502050101010101" pitchFamily="34" charset="-79"/>
                    <a:cs typeface="Narkisim" panose="020E0502050101010101" pitchFamily="34" charset="-79"/>
                  </a:rPr>
                  <a:t>   </a:t>
                </a:r>
                <a:r>
                  <a:rPr lang="en-US" sz="3200" dirty="0" smtClean="0">
                    <a:latin typeface="Narkisim" panose="020E0502050101010101" pitchFamily="34" charset="-79"/>
                    <a:cs typeface="Narkisim" panose="020E0502050101010101" pitchFamily="34" charset="-79"/>
                  </a:rPr>
                  <a:t> </a:t>
                </a:r>
                <a:r>
                  <a:rPr lang="bn-IN" sz="3200" dirty="0" smtClean="0">
                    <a:latin typeface="Narkisim" panose="020E0502050101010101" pitchFamily="34" charset="-79"/>
                    <a:cs typeface="Narkisim" panose="020E0502050101010101" pitchFamily="34" charset="-79"/>
                  </a:rPr>
                  <a:t> 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=  </a:t>
                </a:r>
                <a14:m>
                  <m:oMath xmlns:m="http://schemas.openxmlformats.org/officeDocument/2006/math">
                    <m:r>
                      <a:rPr lang="en-US" sz="3200">
                        <a:latin typeface="Cambria Math"/>
                        <a:cs typeface="Times New Roman" pitchFamily="18" charset="0"/>
                      </a:rPr>
                      <m:t>−</m:t>
                    </m:r>
                    <m:r>
                      <a:rPr lang="en-US" sz="3200" i="1">
                        <a:latin typeface="Cambria Math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Cot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20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  <a:cs typeface="Times New Roman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sz="3200" dirty="0" smtClean="0">
                    <a:latin typeface="Narkisim" panose="020E0502050101010101" pitchFamily="34" charset="-79"/>
                    <a:cs typeface="Narkisim" panose="020E0502050101010101" pitchFamily="34" charset="-79"/>
                  </a:rPr>
                  <a:t>  </a:t>
                </a:r>
              </a:p>
              <a:p>
                <a:r>
                  <a:rPr lang="en-US" sz="3200" dirty="0">
                    <a:latin typeface="Narkisim" panose="020E0502050101010101" pitchFamily="34" charset="-79"/>
                    <a:cs typeface="Narkisim" panose="020E0502050101010101" pitchFamily="34" charset="-79"/>
                  </a:rPr>
                  <a:t> </a:t>
                </a:r>
                <a:r>
                  <a:rPr lang="bn-IN" sz="3200" dirty="0" smtClean="0">
                    <a:latin typeface="Narkisim" panose="020E0502050101010101" pitchFamily="34" charset="-79"/>
                    <a:cs typeface="Narkisim" panose="020E0502050101010101" pitchFamily="34" charset="-79"/>
                  </a:rPr>
                  <a:t>        </a:t>
                </a:r>
                <a:r>
                  <a:rPr lang="bn-IN" sz="3200" dirty="0" smtClean="0">
                    <a:latin typeface="NikoshBAN" pitchFamily="2" charset="0"/>
                    <a:cs typeface="NikoshBAN" pitchFamily="2" charset="0"/>
                  </a:rPr>
                  <a:t>বা,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Cot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  <a:ea typeface="Cambria Math"/>
                        <a:cs typeface="Times New Roman" pitchFamily="18" charset="0"/>
                      </a:rPr>
                      <m:t>𝛼</m:t>
                    </m:r>
                  </m:oMath>
                </a14:m>
                <a:r>
                  <a:rPr lang="en-US" sz="3200" dirty="0">
                    <a:latin typeface="Narkisim" panose="020E0502050101010101" pitchFamily="34" charset="-79"/>
                    <a:cs typeface="Narkisim" panose="020E0502050101010101" pitchFamily="34" charset="-79"/>
                  </a:rPr>
                  <a:t> </a:t>
                </a:r>
                <a:r>
                  <a:rPr lang="en-US" sz="3200" dirty="0" smtClean="0">
                    <a:latin typeface="Narkisim" panose="020E0502050101010101" pitchFamily="34" charset="-79"/>
                    <a:cs typeface="Narkisim" panose="020E0502050101010101" pitchFamily="34" charset="-79"/>
                  </a:rPr>
                  <a:t>    </a:t>
                </a:r>
                <a:r>
                  <a:rPr lang="bn-IN" sz="3200" dirty="0" smtClean="0">
                    <a:latin typeface="Narkisim" panose="020E0502050101010101" pitchFamily="34" charset="-79"/>
                    <a:cs typeface="Narkisim" panose="020E0502050101010101" pitchFamily="34" charset="-79"/>
                  </a:rPr>
                  <a:t>  </a:t>
                </a:r>
                <a:r>
                  <a:rPr lang="en-US" sz="3200" dirty="0" smtClean="0">
                    <a:latin typeface="Narkisim" panose="020E0502050101010101" pitchFamily="34" charset="-79"/>
                    <a:cs typeface="Narkisim" panose="020E0502050101010101" pitchFamily="34" charset="-79"/>
                  </a:rPr>
                  <a:t> </a:t>
                </a:r>
                <a:r>
                  <a:rPr lang="bn-IN" sz="3200" dirty="0" smtClean="0">
                    <a:latin typeface="Narkisim" panose="020E0502050101010101" pitchFamily="34" charset="-79"/>
                    <a:cs typeface="Narkisim" panose="020E0502050101010101" pitchFamily="34" charset="-79"/>
                  </a:rPr>
                  <a:t>  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=  Cot(2.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20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den>
                    </m:f>
                    <m:r>
                      <a:rPr lang="en-US" sz="3200" b="0" i="1" smtClean="0">
                        <a:latin typeface="Cambria Math"/>
                        <a:cs typeface="Times New Roman" pitchFamily="18" charset="0"/>
                      </a:rPr>
                      <m:t>−</m:t>
                    </m:r>
                    <m:f>
                      <m:fPr>
                        <m:ctrlPr>
                          <a:rPr lang="en-US" sz="32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  <a:cs typeface="Times New Roman" pitchFamily="18" charset="0"/>
                          </a:rPr>
                          <m:t>6</m:t>
                        </m:r>
                      </m:den>
                    </m:f>
                    <m:r>
                      <a:rPr lang="en-US" sz="3200" b="0" i="1" smtClean="0">
                        <a:latin typeface="Cambria Math"/>
                        <a:cs typeface="Times New Roman" pitchFamily="18" charset="0"/>
                      </a:rPr>
                      <m:t>)</m:t>
                    </m:r>
                  </m:oMath>
                </a14:m>
                <a:r>
                  <a:rPr lang="en-US" sz="3200" dirty="0" smtClean="0">
                    <a:latin typeface="Narkisim" panose="020E0502050101010101" pitchFamily="34" charset="-79"/>
                    <a:cs typeface="Narkisim" panose="020E0502050101010101" pitchFamily="34" charset="-79"/>
                  </a:rPr>
                  <a:t> </a:t>
                </a:r>
              </a:p>
              <a:p>
                <a:r>
                  <a:rPr lang="en-US" sz="3200" dirty="0">
                    <a:latin typeface="Narkisim" panose="020E0502050101010101" pitchFamily="34" charset="-79"/>
                    <a:cs typeface="Narkisim" panose="020E0502050101010101" pitchFamily="34" charset="-79"/>
                  </a:rPr>
                  <a:t> </a:t>
                </a:r>
                <a:r>
                  <a:rPr lang="bn-IN" sz="3200" dirty="0" smtClean="0">
                    <a:latin typeface="Narkisim" panose="020E0502050101010101" pitchFamily="34" charset="-79"/>
                    <a:cs typeface="Narkisim" panose="020E0502050101010101" pitchFamily="34" charset="-79"/>
                  </a:rPr>
                  <a:t>        </a:t>
                </a:r>
                <a:r>
                  <a:rPr lang="bn-IN" sz="3200" dirty="0" smtClean="0">
                    <a:latin typeface="NikoshBAN" pitchFamily="2" charset="0"/>
                    <a:cs typeface="NikoshBAN" pitchFamily="2" charset="0"/>
                  </a:rPr>
                  <a:t>বা,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Cot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  <a:ea typeface="Cambria Math"/>
                        <a:cs typeface="Times New Roman" pitchFamily="18" charset="0"/>
                      </a:rPr>
                      <m:t>𝛼</m:t>
                    </m:r>
                  </m:oMath>
                </a14:m>
                <a:r>
                  <a:rPr lang="en-US" sz="3200" dirty="0" smtClean="0">
                    <a:latin typeface="Narkisim" panose="020E0502050101010101" pitchFamily="34" charset="-79"/>
                    <a:cs typeface="Narkisim" panose="020E0502050101010101" pitchFamily="34" charset="-79"/>
                  </a:rPr>
                  <a:t>     </a:t>
                </a:r>
                <a:r>
                  <a:rPr lang="bn-IN" sz="3200" dirty="0" smtClean="0">
                    <a:latin typeface="Narkisim" panose="020E0502050101010101" pitchFamily="34" charset="-79"/>
                    <a:cs typeface="Narkisim" panose="020E0502050101010101" pitchFamily="34" charset="-79"/>
                  </a:rPr>
                  <a:t>     </a:t>
                </a:r>
                <a:r>
                  <a:rPr lang="en-US" sz="3200" dirty="0" smtClean="0">
                    <a:latin typeface="Narkisim" panose="020E0502050101010101" pitchFamily="34" charset="-79"/>
                    <a:cs typeface="Narkisim" panose="020E0502050101010101" pitchFamily="34" charset="-79"/>
                  </a:rPr>
                  <a:t>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=  Cot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20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  <a:cs typeface="Times New Roman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sz="3200" dirty="0" smtClean="0">
                    <a:latin typeface="Narkisim" panose="020E0502050101010101" pitchFamily="34" charset="-79"/>
                    <a:cs typeface="Narkisim" panose="020E0502050101010101" pitchFamily="34" charset="-79"/>
                  </a:rPr>
                  <a:t> </a:t>
                </a:r>
              </a:p>
              <a:p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bn-IN" sz="3200" dirty="0" smtClean="0">
                    <a:latin typeface="Times New Roman" pitchFamily="18" charset="0"/>
                    <a:cs typeface="Times New Roman" pitchFamily="18" charset="0"/>
                  </a:rPr>
                  <a:t>         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∴</m:t>
                    </m:r>
                  </m:oMath>
                </a14:m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  <a:ea typeface="Cambria Math"/>
                        <a:cs typeface="Times New Roman" pitchFamily="18" charset="0"/>
                      </a:rPr>
                      <m:t>𝛼</m:t>
                    </m:r>
                  </m:oMath>
                </a14:m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     </a:t>
                </a:r>
                <a:r>
                  <a:rPr lang="bn-IN" sz="3200" dirty="0" smtClean="0">
                    <a:latin typeface="Times New Roman" pitchFamily="18" charset="0"/>
                    <a:cs typeface="Times New Roman" pitchFamily="18" charset="0"/>
                  </a:rPr>
                  <a:t>         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=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r>
                  <a:rPr lang="en-US" sz="3200" dirty="0">
                    <a:latin typeface="Narkisim" panose="020E0502050101010101" pitchFamily="34" charset="-79"/>
                    <a:cs typeface="Narkisim" panose="020E0502050101010101" pitchFamily="34" charset="-79"/>
                  </a:rPr>
                  <a:t> </a:t>
                </a:r>
                <a:endParaRPr lang="bn-IN" sz="3200" dirty="0">
                  <a:latin typeface="Narkisim" panose="020E0502050101010101" pitchFamily="34" charset="-79"/>
                  <a:cs typeface="Narkisim" panose="020E0502050101010101" pitchFamily="34" charset="-79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896" y="2385291"/>
                <a:ext cx="7821635" cy="3906519"/>
              </a:xfrm>
              <a:prstGeom prst="rect">
                <a:avLst/>
              </a:prstGeom>
              <a:blipFill rotWithShape="1">
                <a:blip r:embed="rId2"/>
                <a:stretch>
                  <a:fillRect l="-20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74320" y="237497"/>
                <a:ext cx="8342140" cy="12811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bn-IN" sz="3200" dirty="0" smtClean="0">
                    <a:latin typeface="NikoshBAN" pitchFamily="2" charset="0"/>
                    <a:cs typeface="NikoshBAN" pitchFamily="2" charset="0"/>
                  </a:rPr>
                  <a:t>প্রশ্নঃ প্রদত্ত শর্ত পূরণ করে আলফা এর মান নির্ণয় করঃ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Cot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𝛼</m:t>
                    </m:r>
                  </m:oMath>
                </a14:m>
                <a:r>
                  <a:rPr lang="en-US" sz="3200" dirty="0" smtClean="0">
                    <a:latin typeface="Narkisim" panose="020E0502050101010101" pitchFamily="34" charset="-79"/>
                    <a:cs typeface="Narkisim" panose="020E0502050101010101" pitchFamily="34" charset="-79"/>
                  </a:rPr>
                  <a:t>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n-US" sz="3200" b="0" i="0" smtClean="0">
                        <a:latin typeface="Cambria Math"/>
                        <a:cs typeface="Times New Roman" pitchFamily="18" charset="0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en-US" sz="3200" i="1" smtClean="0">
                            <a:latin typeface="Cambria Math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en-US" sz="3200" b="0" i="1" smtClean="0"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sz="3200" dirty="0" smtClean="0">
                    <a:latin typeface="Narkisim" panose="020E0502050101010101" pitchFamily="34" charset="-79"/>
                    <a:cs typeface="Narkisim" panose="020E0502050101010101" pitchFamily="34" charset="-79"/>
                  </a:rPr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dirty="0" smtClean="0">
                            <a:latin typeface="Cambria Math"/>
                            <a:cs typeface="Narkisim" panose="020E0502050101010101" pitchFamily="34" charset="-79"/>
                          </a:rPr>
                        </m:ctrlPr>
                      </m:fPr>
                      <m:num>
                        <m:r>
                          <a:rPr lang="en-US" sz="3200" b="0" i="1" dirty="0" smtClean="0">
                            <a:latin typeface="Cambria Math"/>
                            <a:cs typeface="Narkisim" panose="020E0502050101010101" pitchFamily="34" charset="-79"/>
                          </a:rPr>
                          <m:t>3</m:t>
                        </m:r>
                        <m:r>
                          <a:rPr lang="en-US" sz="3200" b="0" i="1" dirty="0" smtClean="0">
                            <a:latin typeface="Cambria Math"/>
                            <a:ea typeface="Cambria Math"/>
                            <a:cs typeface="Narkisim" panose="020E0502050101010101" pitchFamily="34" charset="-79"/>
                          </a:rPr>
                          <m:t>𝜋</m:t>
                        </m:r>
                      </m:num>
                      <m:den>
                        <m:r>
                          <a:rPr lang="en-US" sz="3200" b="0" i="1" dirty="0" smtClean="0">
                            <a:latin typeface="Cambria Math"/>
                            <a:cs typeface="Narkisim" panose="020E0502050101010101" pitchFamily="34" charset="-79"/>
                          </a:rPr>
                          <m:t>2</m:t>
                        </m:r>
                      </m:den>
                    </m:f>
                    <m:r>
                      <a:rPr lang="en-US" sz="3200" i="1" dirty="0" smtClean="0">
                        <a:latin typeface="Cambria Math"/>
                        <a:ea typeface="Cambria Math"/>
                        <a:cs typeface="Narkisim" panose="020E0502050101010101" pitchFamily="34" charset="-79"/>
                      </a:rPr>
                      <m:t>&lt;</m:t>
                    </m:r>
                    <m:r>
                      <a:rPr lang="en-US" sz="3200" i="1" dirty="0" smtClean="0">
                        <a:latin typeface="Cambria Math"/>
                        <a:ea typeface="Cambria Math"/>
                        <a:cs typeface="Narkisim" panose="020E0502050101010101" pitchFamily="34" charset="-79"/>
                      </a:rPr>
                      <m:t>𝛼</m:t>
                    </m:r>
                    <m:r>
                      <a:rPr lang="en-US" sz="3200" i="1" dirty="0" smtClean="0">
                        <a:latin typeface="Cambria Math"/>
                        <a:ea typeface="Cambria Math"/>
                        <a:cs typeface="Narkisim" panose="020E0502050101010101" pitchFamily="34" charset="-79"/>
                      </a:rPr>
                      <m:t>&lt;</m:t>
                    </m:r>
                    <m:r>
                      <a:rPr lang="en-US" sz="3200" b="0" i="1" dirty="0" smtClean="0">
                        <a:latin typeface="Cambria Math"/>
                        <a:ea typeface="Cambria Math"/>
                        <a:cs typeface="Narkisim" panose="020E0502050101010101" pitchFamily="34" charset="-79"/>
                      </a:rPr>
                      <m:t>2</m:t>
                    </m:r>
                    <m:r>
                      <a:rPr lang="en-US" sz="3200" b="0" i="1" dirty="0" smtClean="0">
                        <a:latin typeface="Cambria Math"/>
                        <a:ea typeface="Cambria Math"/>
                        <a:cs typeface="Narkisim" panose="020E0502050101010101" pitchFamily="34" charset="-79"/>
                      </a:rPr>
                      <m:t>𝜋</m:t>
                    </m:r>
                  </m:oMath>
                </a14:m>
                <a:endParaRPr lang="bn-IN" sz="3200" dirty="0">
                  <a:latin typeface="Narkisim" panose="020E0502050101010101" pitchFamily="34" charset="-79"/>
                  <a:cs typeface="Narkisim" panose="020E0502050101010101" pitchFamily="34" charset="-79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20" y="237497"/>
                <a:ext cx="8342140" cy="1281185"/>
              </a:xfrm>
              <a:prstGeom prst="rect">
                <a:avLst/>
              </a:prstGeom>
              <a:blipFill rotWithShape="1">
                <a:blip r:embed="rId3"/>
                <a:stretch>
                  <a:fillRect l="-1827" t="-6190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44811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/>
              <p:cNvSpPr/>
              <p:nvPr/>
            </p:nvSpPr>
            <p:spPr>
              <a:xfrm>
                <a:off x="358723" y="1975594"/>
                <a:ext cx="8257737" cy="46894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200" dirty="0" smtClean="0">
                    <a:cs typeface="NikoshBAN" pitchFamily="2" charset="0"/>
                  </a:rPr>
                  <a:t> </a:t>
                </a:r>
                <a:r>
                  <a:rPr lang="bn-IN" sz="3200" dirty="0" smtClean="0">
                    <a:latin typeface="NikoshBAN" pitchFamily="2" charset="0"/>
                    <a:cs typeface="NikoshBAN" pitchFamily="2" charset="0"/>
                  </a:rPr>
                  <a:t>সমাধান,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Cos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  <a:ea typeface="Cambria Math"/>
                        <a:cs typeface="Times New Roman" pitchFamily="18" charset="0"/>
                      </a:rPr>
                      <m:t>𝛼</m:t>
                    </m:r>
                  </m:oMath>
                </a14:m>
                <a:r>
                  <a:rPr lang="en-US" sz="3200" dirty="0">
                    <a:latin typeface="Narkisim" panose="020E0502050101010101" pitchFamily="34" charset="-79"/>
                    <a:cs typeface="Narkisim" panose="020E0502050101010101" pitchFamily="34" charset="-79"/>
                  </a:rPr>
                  <a:t> </a:t>
                </a:r>
                <a:r>
                  <a:rPr lang="bn-IN" sz="3200" dirty="0" smtClean="0">
                    <a:latin typeface="Narkisim" panose="020E0502050101010101" pitchFamily="34" charset="-79"/>
                    <a:cs typeface="Narkisim" panose="020E0502050101010101" pitchFamily="34" charset="-79"/>
                  </a:rPr>
                  <a:t> 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n-US" sz="3200">
                        <a:latin typeface="Cambria Math"/>
                        <a:cs typeface="Times New Roman" pitchFamily="18" charset="0"/>
                      </a:rPr>
                      <m:t>−</m:t>
                    </m:r>
                    <m:f>
                      <m:fPr>
                        <m:ctrlP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3200" dirty="0">
                    <a:latin typeface="Narkisim" panose="020E0502050101010101" pitchFamily="34" charset="-79"/>
                    <a:cs typeface="Narkisim" panose="020E0502050101010101" pitchFamily="34" charset="-79"/>
                  </a:rPr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dirty="0">
                            <a:latin typeface="Cambria Math"/>
                            <a:cs typeface="Narkisim" panose="020E0502050101010101" pitchFamily="34" charset="-79"/>
                          </a:rPr>
                        </m:ctrlPr>
                      </m:fPr>
                      <m:num>
                        <m:r>
                          <a:rPr lang="en-US" sz="3200" i="1" dirty="0">
                            <a:latin typeface="Cambria Math"/>
                            <a:ea typeface="Cambria Math"/>
                            <a:cs typeface="Narkisim" panose="020E0502050101010101" pitchFamily="34" charset="-79"/>
                          </a:rPr>
                          <m:t>𝜋</m:t>
                        </m:r>
                      </m:num>
                      <m:den>
                        <m:r>
                          <a:rPr lang="en-US" sz="3200" i="1" dirty="0">
                            <a:latin typeface="Cambria Math"/>
                            <a:cs typeface="Narkisim" panose="020E0502050101010101" pitchFamily="34" charset="-79"/>
                          </a:rPr>
                          <m:t>2</m:t>
                        </m:r>
                      </m:den>
                    </m:f>
                    <m:r>
                      <a:rPr lang="en-US" sz="3200" i="1" dirty="0">
                        <a:latin typeface="Cambria Math"/>
                        <a:ea typeface="Cambria Math"/>
                        <a:cs typeface="Narkisim" panose="020E0502050101010101" pitchFamily="34" charset="-79"/>
                      </a:rPr>
                      <m:t>&lt;</m:t>
                    </m:r>
                    <m:r>
                      <a:rPr lang="en-US" sz="3200" i="1" dirty="0">
                        <a:latin typeface="Cambria Math"/>
                        <a:ea typeface="Cambria Math"/>
                        <a:cs typeface="Narkisim" panose="020E0502050101010101" pitchFamily="34" charset="-79"/>
                      </a:rPr>
                      <m:t>𝛼</m:t>
                    </m:r>
                    <m:r>
                      <a:rPr lang="en-US" sz="3200" i="1" dirty="0">
                        <a:latin typeface="Cambria Math"/>
                        <a:ea typeface="Cambria Math"/>
                        <a:cs typeface="Narkisim" panose="020E0502050101010101" pitchFamily="34" charset="-79"/>
                      </a:rPr>
                      <m:t>&lt;</m:t>
                    </m:r>
                    <m:f>
                      <m:fPr>
                        <m:ctrlPr>
                          <a:rPr lang="en-US" sz="3200" i="1" dirty="0">
                            <a:latin typeface="Cambria Math"/>
                            <a:ea typeface="Cambria Math"/>
                            <a:cs typeface="Narkisim" panose="020E0502050101010101" pitchFamily="34" charset="-79"/>
                          </a:rPr>
                        </m:ctrlPr>
                      </m:fPr>
                      <m:num>
                        <m:r>
                          <a:rPr lang="en-US" sz="3200" i="1" dirty="0">
                            <a:latin typeface="Cambria Math"/>
                            <a:ea typeface="Cambria Math"/>
                            <a:cs typeface="Narkisim" panose="020E0502050101010101" pitchFamily="34" charset="-79"/>
                          </a:rPr>
                          <m:t>3</m:t>
                        </m:r>
                        <m:r>
                          <a:rPr lang="en-US" sz="3200" i="1" dirty="0">
                            <a:latin typeface="Cambria Math"/>
                            <a:ea typeface="Cambria Math"/>
                            <a:cs typeface="Narkisim" panose="020E0502050101010101" pitchFamily="34" charset="-79"/>
                          </a:rPr>
                          <m:t>𝜋</m:t>
                        </m:r>
                      </m:num>
                      <m:den>
                        <m:r>
                          <a:rPr lang="en-US" sz="3200" i="1" dirty="0">
                            <a:latin typeface="Cambria Math"/>
                            <a:ea typeface="Cambria Math"/>
                            <a:cs typeface="Narkisim" panose="020E0502050101010101" pitchFamily="34" charset="-79"/>
                          </a:rPr>
                          <m:t>2</m:t>
                        </m:r>
                      </m:den>
                    </m:f>
                  </m:oMath>
                </a14:m>
                <a:endParaRPr lang="bn-IN" sz="3200" dirty="0">
                  <a:latin typeface="Times New Roman" pitchFamily="18" charset="0"/>
                  <a:cs typeface="NikoshBAN" pitchFamily="2" charset="0"/>
                </a:endParaRPr>
              </a:p>
              <a:p>
                <a:r>
                  <a:rPr lang="bn-IN" sz="3200" dirty="0">
                    <a:latin typeface="NikoshBAN" pitchFamily="2" charset="0"/>
                    <a:cs typeface="NikoshBAN" pitchFamily="2" charset="0"/>
                  </a:rPr>
                  <a:t>বা,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Cos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  <a:ea typeface="Cambria Math"/>
                        <a:cs typeface="Times New Roman" pitchFamily="18" charset="0"/>
                      </a:rPr>
                      <m:t>𝛼</m:t>
                    </m:r>
                  </m:oMath>
                </a14:m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3200" dirty="0" smtClean="0">
                    <a:latin typeface="NikoshBAN" pitchFamily="2" charset="0"/>
                    <a:cs typeface="NikoshBAN" pitchFamily="2" charset="0"/>
                  </a:rPr>
                  <a:t>          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n-US" sz="3200">
                        <a:latin typeface="Cambria Math"/>
                        <a:cs typeface="Times New Roman" pitchFamily="18" charset="0"/>
                      </a:rPr>
                      <m:t>−</m:t>
                    </m:r>
                    <m:r>
                      <a:rPr lang="en-US" sz="3200" i="1">
                        <a:latin typeface="Cambria Math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Cos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dirty="0">
                            <a:latin typeface="Cambria Math"/>
                            <a:cs typeface="Narkisim" panose="020E0502050101010101" pitchFamily="34" charset="-79"/>
                          </a:rPr>
                        </m:ctrlPr>
                      </m:fPr>
                      <m:num>
                        <m:r>
                          <a:rPr lang="en-US" sz="3200" i="1" dirty="0">
                            <a:latin typeface="Cambria Math"/>
                            <a:ea typeface="Cambria Math"/>
                            <a:cs typeface="Narkisim" panose="020E0502050101010101" pitchFamily="34" charset="-79"/>
                          </a:rPr>
                          <m:t>𝜋</m:t>
                        </m:r>
                      </m:num>
                      <m:den>
                        <m:r>
                          <a:rPr lang="en-US" sz="3200" b="0" i="1" dirty="0" smtClean="0">
                            <a:latin typeface="Cambria Math"/>
                            <a:ea typeface="Cambria Math"/>
                            <a:cs typeface="Narkisim" panose="020E0502050101010101" pitchFamily="34" charset="-79"/>
                          </a:rPr>
                          <m:t>3</m:t>
                        </m:r>
                      </m:den>
                    </m:f>
                  </m:oMath>
                </a14:m>
                <a:endParaRPr lang="en-US" sz="3200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IN" sz="3200" dirty="0">
                    <a:latin typeface="NikoshBAN" pitchFamily="2" charset="0"/>
                    <a:cs typeface="NikoshBAN" pitchFamily="2" charset="0"/>
                  </a:rPr>
                  <a:t>বা,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Cos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  <a:ea typeface="Cambria Math"/>
                        <a:cs typeface="Times New Roman" pitchFamily="18" charset="0"/>
                      </a:rPr>
                      <m:t>𝛼</m:t>
                    </m:r>
                  </m:oMath>
                </a14:m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  </a:t>
                </a:r>
                <a:r>
                  <a:rPr lang="bn-IN" sz="3200" dirty="0" smtClean="0">
                    <a:latin typeface="Times New Roman" pitchFamily="18" charset="0"/>
                    <a:cs typeface="Times New Roman" pitchFamily="18" charset="0"/>
                  </a:rPr>
                  <a:t>        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= Cos (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𝜋</m:t>
                    </m:r>
                    <m:r>
                      <a:rPr lang="en-US" sz="32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−</m:t>
                    </m:r>
                    <m:f>
                      <m:fPr>
                        <m:ctrlPr>
                          <a:rPr lang="en-US" sz="32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3</m:t>
                        </m:r>
                      </m:den>
                    </m:f>
                    <m:r>
                      <a:rPr lang="en-US" sz="32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)</m:t>
                    </m:r>
                  </m:oMath>
                </a14:m>
                <a:endParaRPr lang="en-US" sz="32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        </a:t>
                </a:r>
                <a:r>
                  <a:rPr lang="bn-IN" sz="3200" dirty="0" smtClean="0">
                    <a:latin typeface="Times New Roman" pitchFamily="18" charset="0"/>
                    <a:cs typeface="Times New Roman" pitchFamily="18" charset="0"/>
                  </a:rPr>
                  <a:t>   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bn-IN" sz="3200" dirty="0" smtClean="0">
                    <a:latin typeface="Times New Roman" pitchFamily="18" charset="0"/>
                    <a:cs typeface="Times New Roman" pitchFamily="18" charset="0"/>
                  </a:rPr>
                  <a:t>          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Cos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dirty="0">
                            <a:latin typeface="Cambria Math"/>
                            <a:cs typeface="Narkisim" panose="020E0502050101010101" pitchFamily="34" charset="-79"/>
                          </a:rPr>
                        </m:ctrlPr>
                      </m:fPr>
                      <m:num>
                        <m:r>
                          <a:rPr lang="en-US" sz="3200" b="0" i="1" dirty="0" smtClean="0">
                            <a:latin typeface="Cambria Math"/>
                            <a:cs typeface="Narkisim" panose="020E0502050101010101" pitchFamily="34" charset="-79"/>
                          </a:rPr>
                          <m:t>3</m:t>
                        </m:r>
                        <m:r>
                          <a:rPr lang="en-US" sz="3200" i="1" dirty="0">
                            <a:latin typeface="Cambria Math"/>
                            <a:ea typeface="Cambria Math"/>
                            <a:cs typeface="Narkisim" panose="020E0502050101010101" pitchFamily="34" charset="-79"/>
                          </a:rPr>
                          <m:t>𝜋</m:t>
                        </m:r>
                        <m:r>
                          <a:rPr lang="en-US" sz="3200" b="0" i="1" dirty="0" smtClean="0">
                            <a:latin typeface="Cambria Math"/>
                            <a:ea typeface="Cambria Math"/>
                            <a:cs typeface="Narkisim" panose="020E0502050101010101" pitchFamily="34" charset="-79"/>
                          </a:rPr>
                          <m:t>−</m:t>
                        </m:r>
                        <m:r>
                          <a:rPr lang="en-US" sz="3200" b="0" i="1" dirty="0" smtClean="0">
                            <a:latin typeface="Cambria Math"/>
                            <a:ea typeface="Cambria Math"/>
                            <a:cs typeface="Narkisim" panose="020E0502050101010101" pitchFamily="34" charset="-79"/>
                          </a:rPr>
                          <m:t>𝜋</m:t>
                        </m:r>
                      </m:num>
                      <m:den>
                        <m:r>
                          <a:rPr lang="en-US" sz="3200" i="1" dirty="0">
                            <a:latin typeface="Cambria Math"/>
                            <a:ea typeface="Cambria Math"/>
                            <a:cs typeface="Narkisim" panose="020E0502050101010101" pitchFamily="34" charset="-79"/>
                          </a:rPr>
                          <m:t>3</m:t>
                        </m:r>
                      </m:den>
                    </m:f>
                  </m:oMath>
                </a14:m>
                <a:endParaRPr lang="en-US" sz="32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         </a:t>
                </a:r>
                <a:r>
                  <a:rPr lang="bn-IN" sz="3200" dirty="0" smtClean="0">
                    <a:latin typeface="Times New Roman" pitchFamily="18" charset="0"/>
                    <a:cs typeface="Times New Roman" pitchFamily="18" charset="0"/>
                  </a:rPr>
                  <a:t>              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Cos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dirty="0">
                            <a:latin typeface="Cambria Math"/>
                            <a:cs typeface="Narkisim" panose="020E0502050101010101" pitchFamily="34" charset="-79"/>
                          </a:rPr>
                        </m:ctrlPr>
                      </m:fPr>
                      <m:num>
                        <m:r>
                          <a:rPr lang="en-US" sz="3200" b="0" i="1" dirty="0" smtClean="0">
                            <a:latin typeface="Cambria Math"/>
                            <a:cs typeface="Narkisim" panose="020E0502050101010101" pitchFamily="34" charset="-79"/>
                          </a:rPr>
                          <m:t>2</m:t>
                        </m:r>
                        <m:r>
                          <a:rPr lang="en-US" sz="3200" i="1" dirty="0">
                            <a:latin typeface="Cambria Math"/>
                            <a:ea typeface="Cambria Math"/>
                            <a:cs typeface="Narkisim" panose="020E0502050101010101" pitchFamily="34" charset="-79"/>
                          </a:rPr>
                          <m:t>𝜋</m:t>
                        </m:r>
                      </m:num>
                      <m:den>
                        <m:r>
                          <a:rPr lang="en-US" sz="3200" i="1" dirty="0">
                            <a:latin typeface="Cambria Math"/>
                            <a:ea typeface="Cambria Math"/>
                            <a:cs typeface="Narkisim" panose="020E0502050101010101" pitchFamily="34" charset="-79"/>
                          </a:rPr>
                          <m:t>3</m:t>
                        </m:r>
                      </m:den>
                    </m:f>
                  </m:oMath>
                </a14:m>
                <a:endParaRPr lang="en-US" sz="32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∴</m:t>
                    </m:r>
                  </m:oMath>
                </a14:m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  <a:ea typeface="Cambria Math"/>
                        <a:cs typeface="Times New Roman" pitchFamily="18" charset="0"/>
                      </a:rPr>
                      <m:t>𝛼</m:t>
                    </m:r>
                  </m:oMath>
                </a14:m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bn-IN" sz="3200" dirty="0" smtClean="0">
                    <a:latin typeface="Times New Roman" pitchFamily="18" charset="0"/>
                    <a:cs typeface="Times New Roman" pitchFamily="18" charset="0"/>
                  </a:rPr>
                  <a:t>              </a:t>
                </a:r>
                <a:r>
                  <a:rPr lang="bn-IN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dirty="0">
                            <a:latin typeface="Cambria Math"/>
                            <a:cs typeface="Narkisim" panose="020E0502050101010101" pitchFamily="34" charset="-79"/>
                          </a:rPr>
                        </m:ctrlPr>
                      </m:fPr>
                      <m:num>
                        <m:r>
                          <a:rPr lang="en-US" sz="3200" i="1" dirty="0">
                            <a:latin typeface="Cambria Math"/>
                            <a:cs typeface="Narkisim" panose="020E0502050101010101" pitchFamily="34" charset="-79"/>
                          </a:rPr>
                          <m:t>2</m:t>
                        </m:r>
                        <m:r>
                          <a:rPr lang="en-US" sz="3200" i="1" dirty="0">
                            <a:latin typeface="Cambria Math"/>
                            <a:ea typeface="Cambria Math"/>
                            <a:cs typeface="Narkisim" panose="020E0502050101010101" pitchFamily="34" charset="-79"/>
                          </a:rPr>
                          <m:t>𝜋</m:t>
                        </m:r>
                      </m:num>
                      <m:den>
                        <m:r>
                          <a:rPr lang="en-US" sz="3200" i="1" dirty="0">
                            <a:latin typeface="Cambria Math"/>
                            <a:ea typeface="Cambria Math"/>
                            <a:cs typeface="Narkisim" panose="020E0502050101010101" pitchFamily="34" charset="-79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r>
                  <a:rPr lang="en-US" sz="3200" dirty="0">
                    <a:latin typeface="NikoshBAN" pitchFamily="2" charset="0"/>
                    <a:cs typeface="NikoshBAN" pitchFamily="2" charset="0"/>
                  </a:rPr>
                  <a:t> </a:t>
                </a:r>
              </a:p>
            </p:txBody>
          </p:sp>
        </mc:Choice>
        <mc:Fallback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723" y="1975594"/>
                <a:ext cx="8257737" cy="4689425"/>
              </a:xfrm>
              <a:prstGeom prst="rect">
                <a:avLst/>
              </a:prstGeom>
              <a:blipFill rotWithShape="1">
                <a:blip r:embed="rId2"/>
                <a:stretch>
                  <a:fillRect l="-19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274319" y="237497"/>
                <a:ext cx="8731135" cy="12811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bn-IN" sz="3200" dirty="0" smtClean="0">
                    <a:latin typeface="NikoshBAN" pitchFamily="2" charset="0"/>
                    <a:cs typeface="NikoshBAN" pitchFamily="2" charset="0"/>
                  </a:rPr>
                  <a:t>প্রশ্নঃ প্রদত্ত শর্ত পূরণ করে আলফা এর মান নির্ণয় করঃ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Cos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𝛼</m:t>
                    </m:r>
                  </m:oMath>
                </a14:m>
                <a:r>
                  <a:rPr lang="en-US" sz="3200" dirty="0" smtClean="0">
                    <a:latin typeface="Narkisim" panose="020E0502050101010101" pitchFamily="34" charset="-79"/>
                    <a:cs typeface="Narkisim" panose="020E0502050101010101" pitchFamily="34" charset="-79"/>
                  </a:rPr>
                  <a:t>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n-US" sz="3200" b="0" i="0" smtClean="0">
                        <a:latin typeface="Cambria Math"/>
                        <a:cs typeface="Times New Roman" pitchFamily="18" charset="0"/>
                      </a:rPr>
                      <m:t>−</m:t>
                    </m:r>
                    <m:f>
                      <m:fPr>
                        <m:ctrlPr>
                          <a:rPr lang="en-US" sz="32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3200" dirty="0" smtClean="0">
                    <a:latin typeface="Narkisim" panose="020E0502050101010101" pitchFamily="34" charset="-79"/>
                    <a:cs typeface="Narkisim" panose="020E0502050101010101" pitchFamily="34" charset="-79"/>
                  </a:rPr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dirty="0" smtClean="0">
                            <a:latin typeface="Cambria Math"/>
                            <a:cs typeface="Narkisim" panose="020E0502050101010101" pitchFamily="34" charset="-79"/>
                          </a:rPr>
                        </m:ctrlPr>
                      </m:fPr>
                      <m:num>
                        <m:r>
                          <a:rPr lang="en-US" sz="3200" b="0" i="1" dirty="0" smtClean="0">
                            <a:latin typeface="Cambria Math"/>
                            <a:ea typeface="Cambria Math"/>
                            <a:cs typeface="Narkisim" panose="020E0502050101010101" pitchFamily="34" charset="-79"/>
                          </a:rPr>
                          <m:t>𝜋</m:t>
                        </m:r>
                      </m:num>
                      <m:den>
                        <m:r>
                          <a:rPr lang="en-US" sz="3200" b="0" i="1" dirty="0" smtClean="0">
                            <a:latin typeface="Cambria Math"/>
                            <a:cs typeface="Narkisim" panose="020E0502050101010101" pitchFamily="34" charset="-79"/>
                          </a:rPr>
                          <m:t>2</m:t>
                        </m:r>
                      </m:den>
                    </m:f>
                    <m:r>
                      <a:rPr lang="en-US" sz="3200" i="1" dirty="0" smtClean="0">
                        <a:latin typeface="Cambria Math"/>
                        <a:ea typeface="Cambria Math"/>
                        <a:cs typeface="Narkisim" panose="020E0502050101010101" pitchFamily="34" charset="-79"/>
                      </a:rPr>
                      <m:t>&lt;</m:t>
                    </m:r>
                    <m:r>
                      <a:rPr lang="en-US" sz="3200" i="1" dirty="0" smtClean="0">
                        <a:latin typeface="Cambria Math"/>
                        <a:ea typeface="Cambria Math"/>
                        <a:cs typeface="Narkisim" panose="020E0502050101010101" pitchFamily="34" charset="-79"/>
                      </a:rPr>
                      <m:t>𝛼</m:t>
                    </m:r>
                    <m:r>
                      <a:rPr lang="en-US" sz="3200" i="1" dirty="0" smtClean="0">
                        <a:latin typeface="Cambria Math"/>
                        <a:ea typeface="Cambria Math"/>
                        <a:cs typeface="Narkisim" panose="020E0502050101010101" pitchFamily="34" charset="-79"/>
                      </a:rPr>
                      <m:t>&lt;</m:t>
                    </m:r>
                    <m:f>
                      <m:fPr>
                        <m:ctrlPr>
                          <a:rPr lang="en-US" sz="3200" i="1" dirty="0" smtClean="0">
                            <a:latin typeface="Cambria Math"/>
                            <a:ea typeface="Cambria Math"/>
                            <a:cs typeface="Narkisim" panose="020E0502050101010101" pitchFamily="34" charset="-79"/>
                          </a:rPr>
                        </m:ctrlPr>
                      </m:fPr>
                      <m:num>
                        <m:r>
                          <a:rPr lang="en-US" sz="3200" b="0" i="1" dirty="0" smtClean="0">
                            <a:latin typeface="Cambria Math"/>
                            <a:ea typeface="Cambria Math"/>
                            <a:cs typeface="Narkisim" panose="020E0502050101010101" pitchFamily="34" charset="-79"/>
                          </a:rPr>
                          <m:t>3</m:t>
                        </m:r>
                        <m:r>
                          <a:rPr lang="en-US" sz="3200" b="0" i="1" dirty="0" smtClean="0">
                            <a:latin typeface="Cambria Math"/>
                            <a:ea typeface="Cambria Math"/>
                            <a:cs typeface="Narkisim" panose="020E0502050101010101" pitchFamily="34" charset="-79"/>
                          </a:rPr>
                          <m:t>𝜋</m:t>
                        </m:r>
                      </m:num>
                      <m:den>
                        <m:r>
                          <a:rPr lang="en-US" sz="3200" b="0" i="1" dirty="0" smtClean="0">
                            <a:latin typeface="Cambria Math"/>
                            <a:ea typeface="Cambria Math"/>
                            <a:cs typeface="Narkisim" panose="020E0502050101010101" pitchFamily="34" charset="-79"/>
                          </a:rPr>
                          <m:t>2</m:t>
                        </m:r>
                      </m:den>
                    </m:f>
                  </m:oMath>
                </a14:m>
                <a:endParaRPr lang="bn-IN" sz="3200" dirty="0">
                  <a:latin typeface="Narkisim" panose="020E0502050101010101" pitchFamily="34" charset="-79"/>
                  <a:cs typeface="Narkisim" panose="020E0502050101010101" pitchFamily="34" charset="-79"/>
                </a:endParaRP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19" y="237497"/>
                <a:ext cx="8731135" cy="1281185"/>
              </a:xfrm>
              <a:prstGeom prst="rect">
                <a:avLst/>
              </a:prstGeom>
              <a:blipFill rotWithShape="1">
                <a:blip r:embed="rId3"/>
                <a:stretch>
                  <a:fillRect l="-1746" t="-6190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27737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844062" y="140730"/>
                <a:ext cx="6780627" cy="73529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bn-IN" sz="3200" dirty="0" smtClean="0">
                    <a:latin typeface="NikoshBAN" pitchFamily="2" charset="0"/>
                    <a:cs typeface="NikoshBAN" pitchFamily="2" charset="0"/>
                  </a:rPr>
                  <a:t>আবার,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Cos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  <a:ea typeface="Cambria Math"/>
                        <a:cs typeface="Times New Roman" pitchFamily="18" charset="0"/>
                      </a:rPr>
                      <m:t>𝛼</m:t>
                    </m:r>
                  </m:oMath>
                </a14:m>
                <a:r>
                  <a:rPr lang="en-US" sz="3200" dirty="0">
                    <a:latin typeface="Narkisim" panose="020E0502050101010101" pitchFamily="34" charset="-79"/>
                    <a:cs typeface="Narkisim" panose="020E0502050101010101" pitchFamily="34" charset="-79"/>
                  </a:rPr>
                  <a:t>  </a:t>
                </a:r>
                <a:r>
                  <a:rPr lang="en-US" sz="3200" dirty="0" smtClean="0">
                    <a:latin typeface="Narkisim" panose="020E0502050101010101" pitchFamily="34" charset="-79"/>
                    <a:cs typeface="Narkisim" panose="020E0502050101010101" pitchFamily="34" charset="-79"/>
                  </a:rPr>
                  <a:t>  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n-US" sz="3200">
                        <a:latin typeface="Cambria Math"/>
                        <a:cs typeface="Times New Roman" pitchFamily="18" charset="0"/>
                      </a:rPr>
                      <m:t>−</m:t>
                    </m:r>
                    <m:f>
                      <m:fPr>
                        <m:ctrlP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</a:p>
              <a:p>
                <a:r>
                  <a:rPr lang="bn-IN" sz="3200" dirty="0" smtClean="0">
                    <a:latin typeface="NikoshBAN" pitchFamily="2" charset="0"/>
                    <a:cs typeface="NikoshBAN" pitchFamily="2" charset="0"/>
                  </a:rPr>
                  <a:t>বা, 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Cos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  <a:ea typeface="Cambria Math"/>
                        <a:cs typeface="Times New Roman" pitchFamily="18" charset="0"/>
                      </a:rPr>
                      <m:t>𝛼</m:t>
                    </m:r>
                  </m:oMath>
                </a14:m>
                <a:r>
                  <a:rPr lang="en-US" sz="3200" dirty="0">
                    <a:latin typeface="Narkisim" panose="020E0502050101010101" pitchFamily="34" charset="-79"/>
                    <a:cs typeface="Narkisim" panose="020E0502050101010101" pitchFamily="34" charset="-79"/>
                  </a:rPr>
                  <a:t> </a:t>
                </a:r>
                <a:r>
                  <a:rPr lang="en-US" sz="3200" dirty="0" smtClean="0">
                    <a:latin typeface="Narkisim" panose="020E0502050101010101" pitchFamily="34" charset="-79"/>
                    <a:cs typeface="Narkisim" panose="020E0502050101010101" pitchFamily="34" charset="-79"/>
                  </a:rPr>
                  <a:t>    </a:t>
                </a:r>
                <a:r>
                  <a:rPr lang="bn-IN" sz="3200" dirty="0" smtClean="0">
                    <a:latin typeface="Narkisim" panose="020E0502050101010101" pitchFamily="34" charset="-79"/>
                    <a:cs typeface="Narkisim" panose="020E0502050101010101" pitchFamily="34" charset="-79"/>
                  </a:rPr>
                  <a:t>    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n-US" sz="3200">
                        <a:latin typeface="Cambria Math"/>
                        <a:cs typeface="Times New Roman" pitchFamily="18" charset="0"/>
                      </a:rPr>
                      <m:t>−</m:t>
                    </m:r>
                  </m:oMath>
                </a14:m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Cos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dirty="0">
                            <a:latin typeface="Cambria Math"/>
                            <a:cs typeface="Narkisim" panose="020E0502050101010101" pitchFamily="34" charset="-79"/>
                          </a:rPr>
                        </m:ctrlPr>
                      </m:fPr>
                      <m:num>
                        <m:r>
                          <a:rPr lang="en-US" sz="3200" i="1" dirty="0">
                            <a:latin typeface="Cambria Math"/>
                            <a:ea typeface="Cambria Math"/>
                            <a:cs typeface="Narkisim" panose="020E0502050101010101" pitchFamily="34" charset="-79"/>
                          </a:rPr>
                          <m:t>𝜋</m:t>
                        </m:r>
                      </m:num>
                      <m:den>
                        <m:r>
                          <a:rPr lang="en-US" sz="3200" i="1" dirty="0">
                            <a:latin typeface="Cambria Math"/>
                            <a:ea typeface="Cambria Math"/>
                            <a:cs typeface="Narkisim" panose="020E0502050101010101" pitchFamily="34" charset="-79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</a:p>
              <a:p>
                <a:r>
                  <a:rPr lang="en-US" sz="32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              </a:t>
                </a:r>
                <a:r>
                  <a:rPr lang="bn-IN" sz="3200" dirty="0" smtClean="0">
                    <a:latin typeface="NikoshBAN" pitchFamily="2" charset="0"/>
                    <a:cs typeface="NikoshBAN" pitchFamily="2" charset="0"/>
                  </a:rPr>
                  <a:t>       </a:t>
                </a:r>
                <a:r>
                  <a:rPr lang="bn-IN" sz="3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Cos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(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3200" i="1" dirty="0" smtClean="0">
                        <a:latin typeface="Cambria Math"/>
                        <a:ea typeface="Cambria Math"/>
                        <a:cs typeface="Narkisim" panose="020E0502050101010101" pitchFamily="34" charset="-79"/>
                      </a:rPr>
                      <m:t>π</m:t>
                    </m:r>
                    <m:r>
                      <a:rPr lang="en-US" sz="3200" b="0" i="1" dirty="0" smtClean="0">
                        <a:latin typeface="Cambria Math"/>
                        <a:ea typeface="Cambria Math"/>
                        <a:cs typeface="Narkisim" panose="020E0502050101010101" pitchFamily="34" charset="-79"/>
                      </a:rPr>
                      <m:t>+</m:t>
                    </m:r>
                    <m:f>
                      <m:fPr>
                        <m:ctrlPr>
                          <a:rPr lang="en-US" sz="3200" i="1" dirty="0">
                            <a:latin typeface="Cambria Math"/>
                            <a:cs typeface="Narkisim" panose="020E0502050101010101" pitchFamily="34" charset="-79"/>
                          </a:rPr>
                        </m:ctrlPr>
                      </m:fPr>
                      <m:num>
                        <m:r>
                          <a:rPr lang="en-US" sz="3200" i="1" dirty="0">
                            <a:latin typeface="Cambria Math"/>
                            <a:ea typeface="Cambria Math"/>
                            <a:cs typeface="Narkisim" panose="020E0502050101010101" pitchFamily="34" charset="-79"/>
                          </a:rPr>
                          <m:t>𝜋</m:t>
                        </m:r>
                      </m:num>
                      <m:den>
                        <m:r>
                          <a:rPr lang="en-US" sz="3200" i="1" dirty="0">
                            <a:latin typeface="Cambria Math"/>
                            <a:ea typeface="Cambria Math"/>
                            <a:cs typeface="Narkisim" panose="020E0502050101010101" pitchFamily="34" charset="-79"/>
                          </a:rPr>
                          <m:t>3</m:t>
                        </m:r>
                      </m:den>
                    </m:f>
                    <m:r>
                      <a:rPr lang="en-US" sz="3200" b="0" i="1" dirty="0" smtClean="0">
                        <a:latin typeface="Cambria Math"/>
                        <a:ea typeface="Cambria Math"/>
                        <a:cs typeface="Narkisim" panose="020E0502050101010101" pitchFamily="34" charset="-79"/>
                      </a:rPr>
                      <m:t>)</m:t>
                    </m:r>
                  </m:oMath>
                </a14:m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</a:p>
              <a:p>
                <a:r>
                  <a:rPr lang="en-US" sz="32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              </a:t>
                </a:r>
                <a:r>
                  <a:rPr lang="bn-IN" sz="3200" dirty="0" smtClean="0">
                    <a:latin typeface="NikoshBAN" pitchFamily="2" charset="0"/>
                    <a:cs typeface="NikoshBAN" pitchFamily="2" charset="0"/>
                  </a:rPr>
                  <a:t>       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3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Cos(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dirty="0">
                            <a:latin typeface="Cambria Math"/>
                            <a:cs typeface="Narkisim" panose="020E0502050101010101" pitchFamily="34" charset="-79"/>
                          </a:rPr>
                        </m:ctrlPr>
                      </m:fPr>
                      <m:num>
                        <m:r>
                          <a:rPr lang="en-US" sz="3200" b="0" i="1" dirty="0" smtClean="0">
                            <a:latin typeface="Cambria Math"/>
                            <a:cs typeface="Narkisim" panose="020E0502050101010101" pitchFamily="34" charset="-79"/>
                          </a:rPr>
                          <m:t>3</m:t>
                        </m:r>
                        <m:r>
                          <a:rPr lang="en-US" sz="3200" i="1" dirty="0">
                            <a:latin typeface="Cambria Math"/>
                            <a:ea typeface="Cambria Math"/>
                            <a:cs typeface="Narkisim" panose="020E0502050101010101" pitchFamily="34" charset="-79"/>
                          </a:rPr>
                          <m:t>𝜋</m:t>
                        </m:r>
                        <m:r>
                          <a:rPr lang="en-US" sz="3200" b="0" i="1" dirty="0" smtClean="0">
                            <a:latin typeface="Cambria Math"/>
                            <a:ea typeface="Cambria Math"/>
                            <a:cs typeface="Narkisim" panose="020E0502050101010101" pitchFamily="34" charset="-79"/>
                          </a:rPr>
                          <m:t>+</m:t>
                        </m:r>
                        <m:r>
                          <a:rPr lang="en-US" sz="3200" b="0" i="1" dirty="0" smtClean="0">
                            <a:latin typeface="Cambria Math"/>
                            <a:ea typeface="Cambria Math"/>
                            <a:cs typeface="Narkisim" panose="020E0502050101010101" pitchFamily="34" charset="-79"/>
                          </a:rPr>
                          <m:t>𝜋</m:t>
                        </m:r>
                      </m:num>
                      <m:den>
                        <m:r>
                          <a:rPr lang="en-US" sz="3200" i="1" dirty="0">
                            <a:latin typeface="Cambria Math"/>
                            <a:ea typeface="Cambria Math"/>
                            <a:cs typeface="Narkisim" panose="020E0502050101010101" pitchFamily="34" charset="-79"/>
                          </a:rPr>
                          <m:t>3</m:t>
                        </m:r>
                      </m:den>
                    </m:f>
                    <m:r>
                      <a:rPr lang="en-US" sz="3200" i="1" dirty="0">
                        <a:latin typeface="Cambria Math"/>
                        <a:ea typeface="Cambria Math"/>
                        <a:cs typeface="Narkisim" panose="020E0502050101010101" pitchFamily="34" charset="-79"/>
                      </a:rPr>
                      <m:t>)</m:t>
                    </m:r>
                  </m:oMath>
                </a14:m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</a:p>
              <a:p>
                <a:r>
                  <a:rPr lang="en-US" sz="32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             </a:t>
                </a:r>
                <a:r>
                  <a:rPr lang="bn-IN" sz="3200" dirty="0" smtClean="0">
                    <a:latin typeface="NikoshBAN" pitchFamily="2" charset="0"/>
                    <a:cs typeface="NikoshBAN" pitchFamily="2" charset="0"/>
                  </a:rPr>
                  <a:t>       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3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Cos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dirty="0">
                            <a:latin typeface="Cambria Math"/>
                            <a:cs typeface="Narkisim" panose="020E0502050101010101" pitchFamily="34" charset="-79"/>
                          </a:rPr>
                        </m:ctrlPr>
                      </m:fPr>
                      <m:num>
                        <m:r>
                          <a:rPr lang="en-US" sz="3200" b="0" i="1" dirty="0" smtClean="0">
                            <a:latin typeface="Cambria Math"/>
                            <a:cs typeface="Narkisim" panose="020E0502050101010101" pitchFamily="34" charset="-79"/>
                          </a:rPr>
                          <m:t>4</m:t>
                        </m:r>
                        <m:r>
                          <a:rPr lang="en-US" sz="3200" i="1" dirty="0">
                            <a:latin typeface="Cambria Math"/>
                            <a:ea typeface="Cambria Math"/>
                            <a:cs typeface="Narkisim" panose="020E0502050101010101" pitchFamily="34" charset="-79"/>
                          </a:rPr>
                          <m:t>𝜋</m:t>
                        </m:r>
                      </m:num>
                      <m:den>
                        <m:r>
                          <a:rPr lang="en-US" sz="3200" i="1" dirty="0">
                            <a:latin typeface="Cambria Math"/>
                            <a:ea typeface="Cambria Math"/>
                            <a:cs typeface="Narkisim" panose="020E0502050101010101" pitchFamily="34" charset="-79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3200" dirty="0">
                    <a:latin typeface="NikoshBAN" pitchFamily="2" charset="0"/>
                    <a:cs typeface="NikoshBAN" pitchFamily="2" charset="0"/>
                  </a:rPr>
                  <a:t> </a:t>
                </a:r>
              </a:p>
              <a:p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/>
                        <a:ea typeface="Cambria Math"/>
                        <a:cs typeface="NikoshBAN" pitchFamily="2" charset="0"/>
                      </a:rPr>
                      <m:t>∴</m:t>
                    </m:r>
                  </m:oMath>
                </a14:m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  <a:ea typeface="Cambria Math"/>
                        <a:cs typeface="Times New Roman" pitchFamily="18" charset="0"/>
                      </a:rPr>
                      <m:t>𝛼</m:t>
                    </m:r>
                  </m:oMath>
                </a14:m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    </a:t>
                </a:r>
                <a:r>
                  <a:rPr lang="bn-IN" sz="3200" dirty="0" smtClean="0">
                    <a:latin typeface="NikoshBAN" pitchFamily="2" charset="0"/>
                    <a:cs typeface="NikoshBAN" pitchFamily="2" charset="0"/>
                  </a:rPr>
                  <a:t>       </a:t>
                </a:r>
                <a:r>
                  <a:rPr lang="bn-IN" sz="3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dirty="0">
                            <a:latin typeface="Cambria Math"/>
                            <a:cs typeface="Narkisim" panose="020E0502050101010101" pitchFamily="34" charset="-79"/>
                          </a:rPr>
                        </m:ctrlPr>
                      </m:fPr>
                      <m:num>
                        <m:r>
                          <a:rPr lang="en-US" sz="3200" i="1" dirty="0">
                            <a:latin typeface="Cambria Math"/>
                            <a:cs typeface="Narkisim" panose="020E0502050101010101" pitchFamily="34" charset="-79"/>
                          </a:rPr>
                          <m:t>4</m:t>
                        </m:r>
                        <m:r>
                          <a:rPr lang="en-US" sz="3200" i="1" dirty="0">
                            <a:latin typeface="Cambria Math"/>
                            <a:ea typeface="Cambria Math"/>
                            <a:cs typeface="Narkisim" panose="020E0502050101010101" pitchFamily="34" charset="-79"/>
                          </a:rPr>
                          <m:t>𝜋</m:t>
                        </m:r>
                      </m:num>
                      <m:den>
                        <m:r>
                          <a:rPr lang="en-US" sz="3200" i="1" dirty="0">
                            <a:latin typeface="Cambria Math"/>
                            <a:ea typeface="Cambria Math"/>
                            <a:cs typeface="Narkisim" panose="020E0502050101010101" pitchFamily="34" charset="-79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</a:p>
              <a:p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3200" dirty="0" smtClean="0">
                    <a:latin typeface="NikoshBAN" pitchFamily="2" charset="0"/>
                    <a:cs typeface="NikoshBAN" pitchFamily="2" charset="0"/>
                  </a:rPr>
                  <a:t> নির্ণেয়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  <a:ea typeface="Cambria Math"/>
                        <a:cs typeface="Times New Roman" pitchFamily="18" charset="0"/>
                      </a:rPr>
                      <m:t>𝛼</m:t>
                    </m:r>
                    <m:r>
                      <a:rPr lang="en-US" sz="3200" i="1">
                        <a:latin typeface="Cambria Math"/>
                        <a:ea typeface="Cambria Math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bn-IN" sz="3200" dirty="0" smtClean="0">
                    <a:latin typeface="NikoshBAN" pitchFamily="2" charset="0"/>
                    <a:cs typeface="NikoshBAN" pitchFamily="2" charset="0"/>
                  </a:rPr>
                  <a:t> এর মান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dirty="0">
                            <a:latin typeface="Cambria Math"/>
                            <a:cs typeface="Narkisim" panose="020E0502050101010101" pitchFamily="34" charset="-79"/>
                          </a:rPr>
                        </m:ctrlPr>
                      </m:fPr>
                      <m:num>
                        <m:r>
                          <a:rPr lang="en-US" sz="3200" i="1" dirty="0">
                            <a:latin typeface="Cambria Math"/>
                            <a:cs typeface="Narkisim" panose="020E0502050101010101" pitchFamily="34" charset="-79"/>
                          </a:rPr>
                          <m:t>2</m:t>
                        </m:r>
                        <m:r>
                          <a:rPr lang="en-US" sz="3200" i="1" dirty="0">
                            <a:latin typeface="Cambria Math"/>
                            <a:ea typeface="Cambria Math"/>
                            <a:cs typeface="Narkisim" panose="020E0502050101010101" pitchFamily="34" charset="-79"/>
                          </a:rPr>
                          <m:t>𝜋</m:t>
                        </m:r>
                      </m:num>
                      <m:den>
                        <m:r>
                          <a:rPr lang="en-US" sz="3200" i="1" dirty="0">
                            <a:latin typeface="Cambria Math"/>
                            <a:ea typeface="Cambria Math"/>
                            <a:cs typeface="Narkisim" panose="020E0502050101010101" pitchFamily="34" charset="-79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bn-IN" sz="32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dirty="0">
                            <a:latin typeface="Cambria Math"/>
                            <a:cs typeface="Narkisim" panose="020E0502050101010101" pitchFamily="34" charset="-79"/>
                          </a:rPr>
                        </m:ctrlPr>
                      </m:fPr>
                      <m:num>
                        <m:r>
                          <a:rPr lang="en-US" sz="3200" i="1" dirty="0">
                            <a:latin typeface="Cambria Math"/>
                            <a:cs typeface="Narkisim" panose="020E0502050101010101" pitchFamily="34" charset="-79"/>
                          </a:rPr>
                          <m:t>4</m:t>
                        </m:r>
                        <m:r>
                          <a:rPr lang="en-US" sz="3200" i="1" dirty="0">
                            <a:latin typeface="Cambria Math"/>
                            <a:ea typeface="Cambria Math"/>
                            <a:cs typeface="Narkisim" panose="020E0502050101010101" pitchFamily="34" charset="-79"/>
                          </a:rPr>
                          <m:t>𝜋</m:t>
                        </m:r>
                      </m:num>
                      <m:den>
                        <m:r>
                          <a:rPr lang="en-US" sz="3200" i="1" dirty="0">
                            <a:latin typeface="Cambria Math"/>
                            <a:ea typeface="Cambria Math"/>
                            <a:cs typeface="Narkisim" panose="020E0502050101010101" pitchFamily="34" charset="-79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32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3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endParaRPr lang="en-US" sz="3200" dirty="0">
                  <a:latin typeface="NikoshBAN" pitchFamily="2" charset="0"/>
                  <a:cs typeface="NikoshBAN" pitchFamily="2" charset="0"/>
                </a:endParaRPr>
              </a:p>
              <a:p>
                <a:endParaRPr lang="en-US" sz="3200" dirty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en-US" sz="3200" dirty="0">
                  <a:latin typeface="NikoshBAN" pitchFamily="2" charset="0"/>
                  <a:cs typeface="NikoshBAN" pitchFamily="2" charset="0"/>
                </a:endParaRPr>
              </a:p>
              <a:p>
                <a:endParaRPr lang="en-US" sz="3200" dirty="0">
                  <a:latin typeface="NikoshBAN" pitchFamily="2" charset="0"/>
                  <a:cs typeface="NikoshBAN" pitchFamily="2" charset="0"/>
                </a:endParaRPr>
              </a:p>
              <a:p>
                <a:endParaRPr lang="bn-IN" sz="3200" dirty="0">
                  <a:latin typeface="NikoshBAN" pitchFamily="2" charset="0"/>
                  <a:cs typeface="NikoshBAN" pitchFamily="2" charset="0"/>
                </a:endParaRPr>
              </a:p>
              <a:p>
                <a:endParaRPr lang="bn-IN" sz="32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4062" y="140730"/>
                <a:ext cx="6780627" cy="7352975"/>
              </a:xfrm>
              <a:prstGeom prst="rect">
                <a:avLst/>
              </a:prstGeom>
              <a:blipFill rotWithShape="1">
                <a:blip r:embed="rId2"/>
                <a:stretch>
                  <a:fillRect l="-2246" b="-17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7052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717452" y="2806502"/>
                <a:ext cx="8426548" cy="30469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bn-IN" sz="3200" dirty="0" smtClean="0">
                    <a:latin typeface="NikoshBAN" pitchFamily="2" charset="0"/>
                    <a:cs typeface="NikoshBAN" pitchFamily="2" charset="0"/>
                  </a:rPr>
                  <a:t>সমাধান, 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  <m:t>𝐶𝑜𝑠</m:t>
                        </m:r>
                      </m:e>
                      <m:sup>
                        <m: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  <m:r>
                      <a:rPr lang="en-US" sz="3200" i="1">
                        <a:latin typeface="Cambria Math"/>
                        <a:ea typeface="Cambria Math"/>
                        <a:cs typeface="Times New Roman" pitchFamily="18" charset="0"/>
                      </a:rPr>
                      <m:t>𝜃</m:t>
                    </m:r>
                  </m:oMath>
                </a14:m>
                <a:r>
                  <a:rPr lang="en-US" sz="32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3200" dirty="0" smtClean="0">
                    <a:latin typeface="NikoshBAN" pitchFamily="2" charset="0"/>
                    <a:cs typeface="NikoshBAN" pitchFamily="2" charset="0"/>
                  </a:rPr>
                  <a:t>   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=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1+2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  <m:t>𝑆𝑖𝑛</m:t>
                        </m:r>
                      </m:e>
                      <m:sup>
                        <m: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  <m:r>
                      <a:rPr lang="en-US" sz="3200" i="1">
                        <a:latin typeface="Cambria Math"/>
                        <a:ea typeface="Cambria Math"/>
                        <a:cs typeface="Times New Roman" pitchFamily="18" charset="0"/>
                      </a:rPr>
                      <m:t>𝜃</m:t>
                    </m:r>
                  </m:oMath>
                </a14:m>
                <a:r>
                  <a:rPr lang="en-US" sz="32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3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</a:p>
              <a:p>
                <a:r>
                  <a:rPr lang="bn-IN" sz="3200" dirty="0" smtClean="0">
                    <a:latin typeface="NikoshBAN" pitchFamily="2" charset="0"/>
                    <a:cs typeface="NikoshBAN" pitchFamily="2" charset="0"/>
                  </a:rPr>
                  <a:t>       </a:t>
                </a:r>
                <a:r>
                  <a:rPr lang="bn-IN" sz="3200" dirty="0">
                    <a:latin typeface="NikoshBAN" pitchFamily="2" charset="0"/>
                    <a:cs typeface="NikoshBAN" pitchFamily="2" charset="0"/>
                  </a:rPr>
                  <a:t>বা,</a:t>
                </a:r>
                <a:r>
                  <a:rPr lang="bn-IN" sz="3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  <m:t>𝐶𝑜𝑠</m:t>
                        </m:r>
                      </m:e>
                      <m:sup>
                        <m: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  <m:r>
                      <a:rPr lang="en-US" sz="3200" i="1">
                        <a:latin typeface="Cambria Math"/>
                        <a:ea typeface="Cambria Math"/>
                        <a:cs typeface="Times New Roman" pitchFamily="18" charset="0"/>
                      </a:rPr>
                      <m:t>𝜃</m:t>
                    </m:r>
                  </m:oMath>
                </a14:m>
                <a:r>
                  <a:rPr lang="en-US" sz="32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3200" dirty="0" smtClean="0">
                    <a:latin typeface="NikoshBAN" pitchFamily="2" charset="0"/>
                    <a:cs typeface="NikoshBAN" pitchFamily="2" charset="0"/>
                  </a:rPr>
                  <a:t>     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=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1+2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/>
                            <a:cs typeface="Times New Roman" pitchFamily="18" charset="0"/>
                          </a:rPr>
                          <m:t>(</m:t>
                        </m:r>
                        <m:r>
                          <a:rPr lang="en-US" sz="3200" b="0" i="1" smtClean="0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  <m:r>
                          <a:rPr lang="en-US" sz="3200" b="0" i="1" smtClean="0">
                            <a:latin typeface="Cambria Math"/>
                            <a:cs typeface="Times New Roman" pitchFamily="18" charset="0"/>
                          </a:rPr>
                          <m:t>−</m:t>
                        </m:r>
                        <m:r>
                          <a:rPr lang="en-US" sz="3200" b="0" i="1" smtClean="0">
                            <a:latin typeface="Cambria Math"/>
                            <a:cs typeface="Times New Roman" pitchFamily="18" charset="0"/>
                          </a:rPr>
                          <m:t>𝐶𝑜𝑠</m:t>
                        </m:r>
                      </m:e>
                      <m:sup>
                        <m: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  <m:r>
                      <a:rPr lang="en-US" sz="3200" i="1">
                        <a:latin typeface="Cambria Math"/>
                        <a:ea typeface="Cambria Math"/>
                        <a:cs typeface="Times New Roman" pitchFamily="18" charset="0"/>
                      </a:rPr>
                      <m:t>𝜃</m:t>
                    </m:r>
                    <m:r>
                      <a:rPr lang="en-US" sz="32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) </m:t>
                    </m:r>
                  </m:oMath>
                </a14:m>
                <a:endParaRPr lang="en-US" sz="3200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32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3200" dirty="0" smtClean="0">
                    <a:latin typeface="NikoshBAN" pitchFamily="2" charset="0"/>
                    <a:cs typeface="NikoshBAN" pitchFamily="2" charset="0"/>
                  </a:rPr>
                  <a:t>      বা</a:t>
                </a:r>
                <a:r>
                  <a:rPr lang="bn-IN" sz="3200" dirty="0">
                    <a:latin typeface="NikoshBAN" pitchFamily="2" charset="0"/>
                    <a:cs typeface="NikoshBAN" pitchFamily="2" charset="0"/>
                  </a:rPr>
                  <a:t>,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  <m:t>𝐶𝑜𝑠</m:t>
                        </m:r>
                      </m:e>
                      <m:sup>
                        <m: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  <m:r>
                      <a:rPr lang="en-US" sz="3200" i="1">
                        <a:latin typeface="Cambria Math"/>
                        <a:ea typeface="Cambria Math"/>
                        <a:cs typeface="Times New Roman" pitchFamily="18" charset="0"/>
                      </a:rPr>
                      <m:t>𝜃</m:t>
                    </m:r>
                  </m:oMath>
                </a14:m>
                <a:r>
                  <a:rPr lang="bn-IN" sz="3200" dirty="0" smtClean="0">
                    <a:latin typeface="NikoshBAN" pitchFamily="2" charset="0"/>
                    <a:cs typeface="NikoshBAN" pitchFamily="2" charset="0"/>
                  </a:rPr>
                  <a:t>      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=1+2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  <m:t>−</m:t>
                        </m:r>
                        <m:r>
                          <a:rPr lang="en-US" sz="3200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  <m: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  <m:t>𝐶𝑜𝑠</m:t>
                        </m:r>
                      </m:e>
                      <m:sup>
                        <m: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  <m:r>
                      <a:rPr lang="en-US" sz="3200" i="1">
                        <a:latin typeface="Cambria Math"/>
                        <a:ea typeface="Cambria Math"/>
                        <a:cs typeface="Times New Roman" pitchFamily="18" charset="0"/>
                      </a:rPr>
                      <m:t>𝜃</m:t>
                    </m:r>
                    <m:r>
                      <a:rPr lang="en-US" sz="3200" i="1">
                        <a:latin typeface="Cambria Math"/>
                        <a:ea typeface="Cambria Math"/>
                        <a:cs typeface="Times New Roman" pitchFamily="18" charset="0"/>
                      </a:rPr>
                      <m:t> </m:t>
                    </m:r>
                  </m:oMath>
                </a14:m>
                <a:endParaRPr lang="en-US" sz="3200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IN" sz="3200" dirty="0" smtClean="0">
                    <a:latin typeface="NikoshBAN" pitchFamily="2" charset="0"/>
                    <a:cs typeface="NikoshBAN" pitchFamily="2" charset="0"/>
                  </a:rPr>
                  <a:t>      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3200" dirty="0">
                    <a:latin typeface="NikoshBAN" pitchFamily="2" charset="0"/>
                    <a:cs typeface="NikoshBAN" pitchFamily="2" charset="0"/>
                  </a:rPr>
                  <a:t>বা,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  <m:t>𝐶𝑜𝑠</m:t>
                        </m:r>
                      </m:e>
                      <m:sup>
                        <m: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  <m:r>
                      <a:rPr lang="en-US" sz="3200" i="1">
                        <a:latin typeface="Cambria Math"/>
                        <a:ea typeface="Cambria Math"/>
                        <a:cs typeface="Times New Roman" pitchFamily="18" charset="0"/>
                      </a:rPr>
                      <m:t>𝜃</m:t>
                    </m:r>
                  </m:oMath>
                </a14:m>
                <a:r>
                  <a:rPr lang="en-US" sz="32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  <m: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  <m:t>𝐶𝑜𝑠</m:t>
                        </m:r>
                      </m:e>
                      <m:sup>
                        <m: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  <m:r>
                      <a:rPr lang="en-US" sz="3200" i="1">
                        <a:latin typeface="Cambria Math"/>
                        <a:ea typeface="Cambria Math"/>
                        <a:cs typeface="Times New Roman" pitchFamily="18" charset="0"/>
                      </a:rPr>
                      <m:t>𝜃</m:t>
                    </m:r>
                  </m:oMath>
                </a14:m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= 3</a:t>
                </a:r>
              </a:p>
              <a:p>
                <a:r>
                  <a:rPr lang="bn-IN" sz="3200" dirty="0" smtClean="0">
                    <a:latin typeface="Times New Roman" pitchFamily="18" charset="0"/>
                    <a:cs typeface="Times New Roman" pitchFamily="18" charset="0"/>
                  </a:rPr>
                  <a:t>      </a:t>
                </a:r>
                <a:r>
                  <a:rPr lang="bn-IN" sz="3200" dirty="0" smtClean="0"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bn-IN" sz="3200" dirty="0" smtClean="0">
                    <a:latin typeface="NikoshBAN" pitchFamily="2" charset="0"/>
                    <a:cs typeface="NikoshBAN" pitchFamily="2" charset="0"/>
                  </a:rPr>
                  <a:t>বা</a:t>
                </a:r>
                <a:r>
                  <a:rPr lang="bn-IN" sz="3200" dirty="0">
                    <a:latin typeface="NikoshBAN" pitchFamily="2" charset="0"/>
                    <a:cs typeface="NikoshBAN" pitchFamily="2" charset="0"/>
                  </a:rPr>
                  <a:t>,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4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  <m:t>𝐶𝑜𝑠</m:t>
                        </m:r>
                      </m:e>
                      <m:sup>
                        <m: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  <m:r>
                      <a:rPr lang="en-US" sz="3200" i="1">
                        <a:latin typeface="Cambria Math"/>
                        <a:ea typeface="Cambria Math"/>
                        <a:cs typeface="Times New Roman" pitchFamily="18" charset="0"/>
                      </a:rPr>
                      <m:t>𝜃</m:t>
                    </m:r>
                  </m:oMath>
                </a14:m>
                <a:r>
                  <a:rPr lang="bn-IN" sz="3200" dirty="0" smtClean="0">
                    <a:latin typeface="NikoshBAN" pitchFamily="2" charset="0"/>
                    <a:cs typeface="NikoshBAN" pitchFamily="2" charset="0"/>
                  </a:rPr>
                  <a:t>      </a:t>
                </a:r>
                <a:r>
                  <a:rPr lang="bn-IN" sz="3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= 3</a:t>
                </a:r>
              </a:p>
              <a:p>
                <a:endParaRPr lang="en-US" sz="32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452" y="2806502"/>
                <a:ext cx="8426548" cy="3046988"/>
              </a:xfrm>
              <a:prstGeom prst="rect">
                <a:avLst/>
              </a:prstGeom>
              <a:blipFill rotWithShape="1">
                <a:blip r:embed="rId2"/>
                <a:stretch>
                  <a:fillRect l="-1881" t="-28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82880" y="360793"/>
                <a:ext cx="8862645" cy="142866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bn-IN" sz="3600" dirty="0" smtClean="0">
                    <a:latin typeface="NikoshBAN" pitchFamily="2" charset="0"/>
                    <a:cs typeface="NikoshBAN" pitchFamily="2" charset="0"/>
                  </a:rPr>
                  <a:t>প্রশ্নঃ 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0&lt;</a:t>
                </a:r>
                <a14:m>
                  <m:oMath xmlns:m="http://schemas.openxmlformats.org/officeDocument/2006/math">
                    <m:r>
                      <a:rPr lang="en-US" sz="360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𝜃</m:t>
                    </m:r>
                    <m:r>
                      <a:rPr lang="en-US" sz="36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&lt;</m:t>
                    </m:r>
                  </m:oMath>
                </a14:m>
                <a:r>
                  <a:rPr lang="en-US" sz="3600" dirty="0" smtClean="0">
                    <a:latin typeface="Narkisim" panose="020E0502050101010101" pitchFamily="34" charset="-79"/>
                    <a:cs typeface="Narkisim" panose="020E0502050101010101" pitchFamily="34" charset="-79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dirty="0" smtClean="0">
                            <a:latin typeface="Cambria Math"/>
                            <a:cs typeface="Narkisim" panose="020E0502050101010101" pitchFamily="34" charset="-79"/>
                          </a:rPr>
                        </m:ctrlPr>
                      </m:fPr>
                      <m:num>
                        <m:r>
                          <a:rPr lang="en-US" sz="3600" i="1" dirty="0" smtClean="0">
                            <a:latin typeface="Cambria Math"/>
                            <a:ea typeface="Cambria Math"/>
                            <a:cs typeface="Narkisim" panose="020E0502050101010101" pitchFamily="34" charset="-79"/>
                          </a:rPr>
                          <m:t>𝜋</m:t>
                        </m:r>
                      </m:num>
                      <m:den>
                        <m:r>
                          <a:rPr lang="en-US" sz="3600" b="0" i="1" dirty="0" smtClean="0">
                            <a:latin typeface="Cambria Math"/>
                            <a:cs typeface="Narkisim" panose="020E0502050101010101" pitchFamily="34" charset="-79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3600" dirty="0" smtClean="0">
                    <a:latin typeface="Narkisim" panose="020E0502050101010101" pitchFamily="34" charset="-79"/>
                    <a:cs typeface="Narkisim" panose="020E0502050101010101" pitchFamily="34" charset="-79"/>
                  </a:rPr>
                  <a:t> </a:t>
                </a:r>
                <a:r>
                  <a:rPr lang="bn-IN" sz="3600" dirty="0" smtClean="0">
                    <a:latin typeface="NikoshBAN" pitchFamily="2" charset="0"/>
                    <a:cs typeface="NikoshBAN" pitchFamily="2" charset="0"/>
                  </a:rPr>
                  <a:t>এর জন্য 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/>
                            <a:cs typeface="Times New Roman" pitchFamily="18" charset="0"/>
                          </a:rPr>
                          <m:t>𝐶𝑜𝑠</m:t>
                        </m:r>
                      </m:e>
                      <m:sup>
                        <m:r>
                          <a:rPr lang="en-US" sz="3600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  <m:r>
                      <a:rPr lang="en-US" sz="360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𝜃</m:t>
                    </m:r>
                  </m:oMath>
                </a14:m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=1+2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/>
                            <a:cs typeface="Times New Roman" pitchFamily="18" charset="0"/>
                          </a:rPr>
                          <m:t>𝑆𝑖𝑛</m:t>
                        </m:r>
                      </m:e>
                      <m:sup>
                        <m:r>
                          <a:rPr lang="en-US" sz="3600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  <m:r>
                      <a:rPr lang="en-US" sz="360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𝜃</m:t>
                    </m:r>
                  </m:oMath>
                </a14:m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3600" dirty="0" smtClean="0">
                    <a:latin typeface="NikoshBAN" pitchFamily="2" charset="0"/>
                    <a:cs typeface="NikoshBAN" pitchFamily="2" charset="0"/>
                  </a:rPr>
                  <a:t>সমীকরণটির সমাধান কর। </a:t>
                </a:r>
                <a:endParaRPr lang="bn-IN" sz="3600" dirty="0">
                  <a:latin typeface="Narkisim" panose="020E0502050101010101" pitchFamily="34" charset="-79"/>
                  <a:cs typeface="Narkisim" panose="020E0502050101010101" pitchFamily="34" charset="-79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" y="360793"/>
                <a:ext cx="8862645" cy="1428661"/>
              </a:xfrm>
              <a:prstGeom prst="rect">
                <a:avLst/>
              </a:prstGeom>
              <a:blipFill rotWithShape="1">
                <a:blip r:embed="rId3"/>
                <a:stretch>
                  <a:fillRect l="-2063" t="-2553" b="-119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7066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43579</TotalTime>
  <Words>1503</Words>
  <Application>Microsoft Office PowerPoint</Application>
  <PresentationFormat>On-screen Show (4:3)</PresentationFormat>
  <Paragraphs>131</Paragraphs>
  <Slides>22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Debdas</dc:creator>
  <cp:lastModifiedBy>Molina</cp:lastModifiedBy>
  <cp:revision>4782</cp:revision>
  <dcterms:created xsi:type="dcterms:W3CDTF">2015-11-14T15:10:43Z</dcterms:created>
  <dcterms:modified xsi:type="dcterms:W3CDTF">2020-06-05T10:54:38Z</dcterms:modified>
</cp:coreProperties>
</file>