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71" r:id="rId3"/>
    <p:sldId id="272" r:id="rId4"/>
    <p:sldId id="273" r:id="rId5"/>
    <p:sldId id="274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76" r:id="rId15"/>
    <p:sldId id="275" r:id="rId16"/>
    <p:sldId id="269" r:id="rId17"/>
    <p:sldId id="266" r:id="rId18"/>
    <p:sldId id="267" r:id="rId19"/>
  </p:sldIdLst>
  <p:sldSz cx="13716000" cy="7772400"/>
  <p:notesSz cx="6858000" cy="9144000"/>
  <p:defaultTextStyle>
    <a:defPPr>
      <a:defRPr lang="en-US"/>
    </a:defPPr>
    <a:lvl1pPr marL="0" algn="l" defTabSz="132231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61157" algn="l" defTabSz="132231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22314" algn="l" defTabSz="132231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83471" algn="l" defTabSz="132231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44628" algn="l" defTabSz="132231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305785" algn="l" defTabSz="132231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66942" algn="l" defTabSz="132231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28098" algn="l" defTabSz="132231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89255" algn="l" defTabSz="132231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42" d="100"/>
          <a:sy n="42" d="100"/>
        </p:scale>
        <p:origin x="-830" y="-86"/>
      </p:cViewPr>
      <p:guideLst>
        <p:guide orient="horz" pos="2448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73088-677F-47A2-BDB5-70B4E3758EF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F04D2C-7D72-42F1-9850-C158396FC888}">
      <dgm:prSet/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পরিচিতি</a:t>
          </a:r>
          <a:endParaRPr lang="en-US" b="1" dirty="0">
            <a:solidFill>
              <a:srgbClr val="FFFF00"/>
            </a:solidFill>
          </a:endParaRPr>
        </a:p>
      </dgm:t>
    </dgm:pt>
    <dgm:pt modelId="{6C66FDBE-5651-4A39-8327-7BE5EDC0F820}" type="parTrans" cxnId="{90FD713F-6758-45B0-96BE-98EF2329955A}">
      <dgm:prSet/>
      <dgm:spPr/>
      <dgm:t>
        <a:bodyPr/>
        <a:lstStyle/>
        <a:p>
          <a:endParaRPr lang="en-US"/>
        </a:p>
      </dgm:t>
    </dgm:pt>
    <dgm:pt modelId="{F6B334C6-A7D0-4CE2-9651-9E3DD657416E}" type="sibTrans" cxnId="{90FD713F-6758-45B0-96BE-98EF2329955A}">
      <dgm:prSet/>
      <dgm:spPr/>
      <dgm:t>
        <a:bodyPr/>
        <a:lstStyle/>
        <a:p>
          <a:endParaRPr lang="en-US"/>
        </a:p>
      </dgm:t>
    </dgm:pt>
    <dgm:pt modelId="{28D58221-E073-421D-BBA1-72E31F7CF963}" type="pres">
      <dgm:prSet presAssocID="{F9873088-677F-47A2-BDB5-70B4E3758EF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3079FB-874E-4415-98EC-E6034A433E07}" type="pres">
      <dgm:prSet presAssocID="{F9873088-677F-47A2-BDB5-70B4E3758EF2}" presName="cycle" presStyleCnt="0"/>
      <dgm:spPr/>
    </dgm:pt>
    <dgm:pt modelId="{8CDF8864-3E7D-4B32-B6B8-32C2E193A17B}" type="pres">
      <dgm:prSet presAssocID="{F9873088-677F-47A2-BDB5-70B4E3758EF2}" presName="centerShape" presStyleCnt="0"/>
      <dgm:spPr/>
    </dgm:pt>
    <dgm:pt modelId="{F843AAF7-7FE0-4753-82A1-1E1DBBCE28E6}" type="pres">
      <dgm:prSet presAssocID="{F9873088-677F-47A2-BDB5-70B4E3758EF2}" presName="connSite" presStyleLbl="node1" presStyleIdx="0" presStyleCnt="2"/>
      <dgm:spPr/>
    </dgm:pt>
    <dgm:pt modelId="{39CAE067-B950-4607-9D65-F6EBFB7ADAEB}" type="pres">
      <dgm:prSet presAssocID="{F9873088-677F-47A2-BDB5-70B4E3758EF2}" presName="visible" presStyleLbl="node1" presStyleIdx="0" presStyleCnt="2" custScaleX="102268" custScaleY="93526" custLinFactNeighborX="27981" custLinFactNeighborY="-3722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F415C18E-E7BE-4D95-8E49-BF4949446CE4}" type="pres">
      <dgm:prSet presAssocID="{6C66FDBE-5651-4A39-8327-7BE5EDC0F820}" presName="Name25" presStyleLbl="parChTrans1D1" presStyleIdx="0" presStyleCnt="1"/>
      <dgm:spPr/>
      <dgm:t>
        <a:bodyPr/>
        <a:lstStyle/>
        <a:p>
          <a:endParaRPr lang="en-US"/>
        </a:p>
      </dgm:t>
    </dgm:pt>
    <dgm:pt modelId="{1A3AB547-77F9-4BAB-AE81-7D7D30C5A234}" type="pres">
      <dgm:prSet presAssocID="{D8F04D2C-7D72-42F1-9850-C158396FC888}" presName="node" presStyleCnt="0"/>
      <dgm:spPr/>
    </dgm:pt>
    <dgm:pt modelId="{C2AAA3DF-0828-4C9C-8781-9927CDB3711E}" type="pres">
      <dgm:prSet presAssocID="{D8F04D2C-7D72-42F1-9850-C158396FC888}" presName="parentNode" presStyleLbl="node1" presStyleIdx="1" presStyleCnt="2" custScaleX="206595" custScaleY="137037" custLinFactX="43010" custLinFactNeighborX="100000" custLinFactNeighborY="36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0D577-4F16-4526-A2CB-AE6E6F2E0281}" type="pres">
      <dgm:prSet presAssocID="{D8F04D2C-7D72-42F1-9850-C158396FC88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065532F-7F07-4EB1-A70E-27E70CE93C78}" type="presOf" srcId="{D8F04D2C-7D72-42F1-9850-C158396FC888}" destId="{C2AAA3DF-0828-4C9C-8781-9927CDB3711E}" srcOrd="0" destOrd="0" presId="urn:microsoft.com/office/officeart/2005/8/layout/radial2"/>
    <dgm:cxn modelId="{90FD713F-6758-45B0-96BE-98EF2329955A}" srcId="{F9873088-677F-47A2-BDB5-70B4E3758EF2}" destId="{D8F04D2C-7D72-42F1-9850-C158396FC888}" srcOrd="0" destOrd="0" parTransId="{6C66FDBE-5651-4A39-8327-7BE5EDC0F820}" sibTransId="{F6B334C6-A7D0-4CE2-9651-9E3DD657416E}"/>
    <dgm:cxn modelId="{32AFB400-3BBF-41EB-9B69-D55C8D906036}" type="presOf" srcId="{6C66FDBE-5651-4A39-8327-7BE5EDC0F820}" destId="{F415C18E-E7BE-4D95-8E49-BF4949446CE4}" srcOrd="0" destOrd="0" presId="urn:microsoft.com/office/officeart/2005/8/layout/radial2"/>
    <dgm:cxn modelId="{A1C8E388-2508-4EFF-96CF-7A6ADAEF7198}" type="presOf" srcId="{F9873088-677F-47A2-BDB5-70B4E3758EF2}" destId="{28D58221-E073-421D-BBA1-72E31F7CF963}" srcOrd="0" destOrd="0" presId="urn:microsoft.com/office/officeart/2005/8/layout/radial2"/>
    <dgm:cxn modelId="{1309E7DF-839A-4B8E-9577-DE06EC298513}" type="presParOf" srcId="{28D58221-E073-421D-BBA1-72E31F7CF963}" destId="{5B3079FB-874E-4415-98EC-E6034A433E07}" srcOrd="0" destOrd="0" presId="urn:microsoft.com/office/officeart/2005/8/layout/radial2"/>
    <dgm:cxn modelId="{CC798C0F-ECA4-4547-A4CA-EFAC69F6D991}" type="presParOf" srcId="{5B3079FB-874E-4415-98EC-E6034A433E07}" destId="{8CDF8864-3E7D-4B32-B6B8-32C2E193A17B}" srcOrd="0" destOrd="0" presId="urn:microsoft.com/office/officeart/2005/8/layout/radial2"/>
    <dgm:cxn modelId="{BB6D764D-DAD5-4C4F-9D10-2FD839780615}" type="presParOf" srcId="{8CDF8864-3E7D-4B32-B6B8-32C2E193A17B}" destId="{F843AAF7-7FE0-4753-82A1-1E1DBBCE28E6}" srcOrd="0" destOrd="0" presId="urn:microsoft.com/office/officeart/2005/8/layout/radial2"/>
    <dgm:cxn modelId="{ADEDACAD-2FCC-46C9-9E6C-5C276F5D1FBB}" type="presParOf" srcId="{8CDF8864-3E7D-4B32-B6B8-32C2E193A17B}" destId="{39CAE067-B950-4607-9D65-F6EBFB7ADAEB}" srcOrd="1" destOrd="0" presId="urn:microsoft.com/office/officeart/2005/8/layout/radial2"/>
    <dgm:cxn modelId="{8FEBAB7F-64C0-4001-8D99-1EEED64A6481}" type="presParOf" srcId="{5B3079FB-874E-4415-98EC-E6034A433E07}" destId="{F415C18E-E7BE-4D95-8E49-BF4949446CE4}" srcOrd="1" destOrd="0" presId="urn:microsoft.com/office/officeart/2005/8/layout/radial2"/>
    <dgm:cxn modelId="{BFE50DE3-060A-4D30-9A40-2F6116E0E58C}" type="presParOf" srcId="{5B3079FB-874E-4415-98EC-E6034A433E07}" destId="{1A3AB547-77F9-4BAB-AE81-7D7D30C5A234}" srcOrd="2" destOrd="0" presId="urn:microsoft.com/office/officeart/2005/8/layout/radial2"/>
    <dgm:cxn modelId="{F99DF64F-E3C0-4C8F-A1F2-2B1CB39138EC}" type="presParOf" srcId="{1A3AB547-77F9-4BAB-AE81-7D7D30C5A234}" destId="{C2AAA3DF-0828-4C9C-8781-9927CDB3711E}" srcOrd="0" destOrd="0" presId="urn:microsoft.com/office/officeart/2005/8/layout/radial2"/>
    <dgm:cxn modelId="{C8F56C0C-F67A-43EA-AD25-1D4D53F95BE2}" type="presParOf" srcId="{1A3AB547-77F9-4BAB-AE81-7D7D30C5A234}" destId="{A9B0D577-4F16-4526-A2CB-AE6E6F2E0281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C16C6-4BFE-4AF3-8738-26A7C01BE80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718BB1-4E48-45C9-A8A5-D6D68995E73B}">
      <dgm:prSet custT="1"/>
      <dgm:spPr/>
      <dgm:t>
        <a:bodyPr/>
        <a:lstStyle/>
        <a:p>
          <a:pPr rtl="0"/>
          <a:r>
            <a:rPr lang="en-US" sz="2400" dirty="0" smtClean="0">
              <a:latin typeface="NikoshBAN" pitchFamily="2" charset="0"/>
              <a:cs typeface="NikoshBAN" pitchFamily="2" charset="0"/>
            </a:rPr>
            <a:t>ডেটাবেজের কার্যক্রম</a:t>
          </a:r>
          <a:r>
            <a:rPr lang="en-US" sz="700" dirty="0" smtClean="0"/>
            <a:t> </a:t>
          </a:r>
          <a:endParaRPr lang="en-US" sz="700" dirty="0"/>
        </a:p>
      </dgm:t>
    </dgm:pt>
    <dgm:pt modelId="{0E6D330F-6A97-4FB1-B24C-696FE8E716C9}" type="parTrans" cxnId="{C745D110-D92F-4FE1-B4EA-87D28E690282}">
      <dgm:prSet/>
      <dgm:spPr/>
      <dgm:t>
        <a:bodyPr/>
        <a:lstStyle/>
        <a:p>
          <a:endParaRPr lang="en-US"/>
        </a:p>
      </dgm:t>
    </dgm:pt>
    <dgm:pt modelId="{37FEEF25-D250-409C-9168-1FAA8B72D58D}" type="sibTrans" cxnId="{C745D110-D92F-4FE1-B4EA-87D28E690282}">
      <dgm:prSet/>
      <dgm:spPr/>
      <dgm:t>
        <a:bodyPr/>
        <a:lstStyle/>
        <a:p>
          <a:endParaRPr lang="en-US"/>
        </a:p>
      </dgm:t>
    </dgm:pt>
    <dgm:pt modelId="{57F29705-EA6F-4FBE-A01D-F326B46097F3}" type="pres">
      <dgm:prSet presAssocID="{BA5C16C6-4BFE-4AF3-8738-26A7C01BE8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0EB5F0-0561-4FA7-A390-DA5FD9773DFC}" type="pres">
      <dgm:prSet presAssocID="{BA5C16C6-4BFE-4AF3-8738-26A7C01BE809}" presName="dummy" presStyleCnt="0"/>
      <dgm:spPr/>
    </dgm:pt>
    <dgm:pt modelId="{1725A698-44EC-4F94-9A11-26B66C93CA7D}" type="pres">
      <dgm:prSet presAssocID="{BA5C16C6-4BFE-4AF3-8738-26A7C01BE809}" presName="linH" presStyleCnt="0"/>
      <dgm:spPr/>
    </dgm:pt>
    <dgm:pt modelId="{07DACC35-60FB-40C5-A6BA-C7FA910F5E90}" type="pres">
      <dgm:prSet presAssocID="{BA5C16C6-4BFE-4AF3-8738-26A7C01BE809}" presName="padding1" presStyleCnt="0"/>
      <dgm:spPr/>
    </dgm:pt>
    <dgm:pt modelId="{70D8E3BF-B53B-4269-9131-5A40BC7FBFEC}" type="pres">
      <dgm:prSet presAssocID="{F8718BB1-4E48-45C9-A8A5-D6D68995E73B}" presName="linV" presStyleCnt="0"/>
      <dgm:spPr/>
    </dgm:pt>
    <dgm:pt modelId="{9EFBB5A2-1358-4A7F-BD4C-F32965C56E57}" type="pres">
      <dgm:prSet presAssocID="{F8718BB1-4E48-45C9-A8A5-D6D68995E73B}" presName="spVertical1" presStyleCnt="0"/>
      <dgm:spPr/>
    </dgm:pt>
    <dgm:pt modelId="{B6FB7A47-E166-4545-AA6F-D96BC31A7233}" type="pres">
      <dgm:prSet presAssocID="{F8718BB1-4E48-45C9-A8A5-D6D68995E73B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33C8D-CEF8-4BE8-BC56-503482CDEA1E}" type="pres">
      <dgm:prSet presAssocID="{F8718BB1-4E48-45C9-A8A5-D6D68995E73B}" presName="spVertical2" presStyleCnt="0"/>
      <dgm:spPr/>
    </dgm:pt>
    <dgm:pt modelId="{192DB7D1-0F7C-42ED-8AE7-D9DA406AFA0F}" type="pres">
      <dgm:prSet presAssocID="{F8718BB1-4E48-45C9-A8A5-D6D68995E73B}" presName="spVertical3" presStyleCnt="0"/>
      <dgm:spPr/>
    </dgm:pt>
    <dgm:pt modelId="{2AFCD451-BC4B-4E6C-BD30-085D87D10D48}" type="pres">
      <dgm:prSet presAssocID="{BA5C16C6-4BFE-4AF3-8738-26A7C01BE809}" presName="padding2" presStyleCnt="0"/>
      <dgm:spPr/>
    </dgm:pt>
    <dgm:pt modelId="{F704C972-696B-4CCD-AB72-8F79960C6C7E}" type="pres">
      <dgm:prSet presAssocID="{BA5C16C6-4BFE-4AF3-8738-26A7C01BE809}" presName="negArrow" presStyleCnt="0"/>
      <dgm:spPr/>
    </dgm:pt>
    <dgm:pt modelId="{C82433FF-B65D-44C6-A57B-4C8C0DA7240E}" type="pres">
      <dgm:prSet presAssocID="{BA5C16C6-4BFE-4AF3-8738-26A7C01BE809}" presName="backgroundArrow" presStyleLbl="node1" presStyleIdx="0" presStyleCnt="1" custLinFactNeighborX="6061" custLinFactNeighborY="-3030"/>
      <dgm:spPr/>
    </dgm:pt>
  </dgm:ptLst>
  <dgm:cxnLst>
    <dgm:cxn modelId="{CA53854A-3FB0-4116-92E7-5B6F1CEB1507}" type="presOf" srcId="{F8718BB1-4E48-45C9-A8A5-D6D68995E73B}" destId="{B6FB7A47-E166-4545-AA6F-D96BC31A7233}" srcOrd="0" destOrd="0" presId="urn:microsoft.com/office/officeart/2005/8/layout/hProcess3"/>
    <dgm:cxn modelId="{C745D110-D92F-4FE1-B4EA-87D28E690282}" srcId="{BA5C16C6-4BFE-4AF3-8738-26A7C01BE809}" destId="{F8718BB1-4E48-45C9-A8A5-D6D68995E73B}" srcOrd="0" destOrd="0" parTransId="{0E6D330F-6A97-4FB1-B24C-696FE8E716C9}" sibTransId="{37FEEF25-D250-409C-9168-1FAA8B72D58D}"/>
    <dgm:cxn modelId="{7E63EC06-57CD-460E-9DEE-F80C977B30C6}" type="presOf" srcId="{BA5C16C6-4BFE-4AF3-8738-26A7C01BE809}" destId="{57F29705-EA6F-4FBE-A01D-F326B46097F3}" srcOrd="0" destOrd="0" presId="urn:microsoft.com/office/officeart/2005/8/layout/hProcess3"/>
    <dgm:cxn modelId="{1DBBCBB8-C716-4B2F-81A6-484C275909EF}" type="presParOf" srcId="{57F29705-EA6F-4FBE-A01D-F326B46097F3}" destId="{760EB5F0-0561-4FA7-A390-DA5FD9773DFC}" srcOrd="0" destOrd="0" presId="urn:microsoft.com/office/officeart/2005/8/layout/hProcess3"/>
    <dgm:cxn modelId="{DF7BC999-743E-4283-BFF3-0D169A9D48DF}" type="presParOf" srcId="{57F29705-EA6F-4FBE-A01D-F326B46097F3}" destId="{1725A698-44EC-4F94-9A11-26B66C93CA7D}" srcOrd="1" destOrd="0" presId="urn:microsoft.com/office/officeart/2005/8/layout/hProcess3"/>
    <dgm:cxn modelId="{74BD8ECD-CED9-44F6-9A51-62CF8A10A358}" type="presParOf" srcId="{1725A698-44EC-4F94-9A11-26B66C93CA7D}" destId="{07DACC35-60FB-40C5-A6BA-C7FA910F5E90}" srcOrd="0" destOrd="0" presId="urn:microsoft.com/office/officeart/2005/8/layout/hProcess3"/>
    <dgm:cxn modelId="{D523CB64-AE49-406A-943A-E55CB6C375B9}" type="presParOf" srcId="{1725A698-44EC-4F94-9A11-26B66C93CA7D}" destId="{70D8E3BF-B53B-4269-9131-5A40BC7FBFEC}" srcOrd="1" destOrd="0" presId="urn:microsoft.com/office/officeart/2005/8/layout/hProcess3"/>
    <dgm:cxn modelId="{7C970519-0509-4C33-8189-2A96E3F47F9D}" type="presParOf" srcId="{70D8E3BF-B53B-4269-9131-5A40BC7FBFEC}" destId="{9EFBB5A2-1358-4A7F-BD4C-F32965C56E57}" srcOrd="0" destOrd="0" presId="urn:microsoft.com/office/officeart/2005/8/layout/hProcess3"/>
    <dgm:cxn modelId="{D2B91249-EE17-4FE9-9FB9-2A5C917886A0}" type="presParOf" srcId="{70D8E3BF-B53B-4269-9131-5A40BC7FBFEC}" destId="{B6FB7A47-E166-4545-AA6F-D96BC31A7233}" srcOrd="1" destOrd="0" presId="urn:microsoft.com/office/officeart/2005/8/layout/hProcess3"/>
    <dgm:cxn modelId="{F8363A43-367D-43FB-9A15-3B4F16042F68}" type="presParOf" srcId="{70D8E3BF-B53B-4269-9131-5A40BC7FBFEC}" destId="{27833C8D-CEF8-4BE8-BC56-503482CDEA1E}" srcOrd="2" destOrd="0" presId="urn:microsoft.com/office/officeart/2005/8/layout/hProcess3"/>
    <dgm:cxn modelId="{4E90DEB4-30E0-4A9E-BFAC-36CE850C51CD}" type="presParOf" srcId="{70D8E3BF-B53B-4269-9131-5A40BC7FBFEC}" destId="{192DB7D1-0F7C-42ED-8AE7-D9DA406AFA0F}" srcOrd="3" destOrd="0" presId="urn:microsoft.com/office/officeart/2005/8/layout/hProcess3"/>
    <dgm:cxn modelId="{F7132A85-685E-410D-A4C7-4A42CA135749}" type="presParOf" srcId="{1725A698-44EC-4F94-9A11-26B66C93CA7D}" destId="{2AFCD451-BC4B-4E6C-BD30-085D87D10D48}" srcOrd="2" destOrd="0" presId="urn:microsoft.com/office/officeart/2005/8/layout/hProcess3"/>
    <dgm:cxn modelId="{BD7137B4-2ECD-44A1-A6FE-78155DAE353E}" type="presParOf" srcId="{1725A698-44EC-4F94-9A11-26B66C93CA7D}" destId="{F704C972-696B-4CCD-AB72-8F79960C6C7E}" srcOrd="3" destOrd="0" presId="urn:microsoft.com/office/officeart/2005/8/layout/hProcess3"/>
    <dgm:cxn modelId="{0710B297-1606-49A0-905C-E06CCEB67611}" type="presParOf" srcId="{1725A698-44EC-4F94-9A11-26B66C93CA7D}" destId="{C82433FF-B65D-44C6-A57B-4C8C0DA7240E}" srcOrd="4" destOrd="0" presId="urn:microsoft.com/office/officeart/2005/8/layout/h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BCB84C-C937-4528-93E1-C223EA7878B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F60326-10E5-490C-AC13-6CC72D072C7B}">
      <dgm:prSet/>
      <dgm:spPr/>
      <dgm:t>
        <a:bodyPr/>
        <a:lstStyle/>
        <a:p>
          <a:pPr rtl="0"/>
          <a:r>
            <a:rPr lang="en-US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ডেটাবেজের   মৌলিক উপাদান</a:t>
          </a:r>
          <a:endParaRPr lang="en-US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282294CA-AC20-47AE-8B63-B49A860F2ED4}" type="parTrans" cxnId="{F7423989-A74E-4479-A754-E63ABF6305D3}">
      <dgm:prSet/>
      <dgm:spPr/>
      <dgm:t>
        <a:bodyPr/>
        <a:lstStyle/>
        <a:p>
          <a:endParaRPr lang="en-US"/>
        </a:p>
      </dgm:t>
    </dgm:pt>
    <dgm:pt modelId="{767DD6AC-55B1-4F46-8059-0412A903ED51}" type="sibTrans" cxnId="{F7423989-A74E-4479-A754-E63ABF6305D3}">
      <dgm:prSet/>
      <dgm:spPr/>
      <dgm:t>
        <a:bodyPr/>
        <a:lstStyle/>
        <a:p>
          <a:endParaRPr lang="en-US"/>
        </a:p>
      </dgm:t>
    </dgm:pt>
    <dgm:pt modelId="{AD494293-632D-4953-A730-49FA4E22554E}" type="pres">
      <dgm:prSet presAssocID="{F4BCB84C-C937-4528-93E1-C223EA7878B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9BBBC-34C4-40D5-A6BF-C37B72C82C2A}" type="pres">
      <dgm:prSet presAssocID="{F4BCB84C-C937-4528-93E1-C223EA7878B6}" presName="wedge1" presStyleLbl="node1" presStyleIdx="0" presStyleCnt="1" custScaleX="149282"/>
      <dgm:spPr/>
      <dgm:t>
        <a:bodyPr/>
        <a:lstStyle/>
        <a:p>
          <a:endParaRPr lang="en-US"/>
        </a:p>
      </dgm:t>
    </dgm:pt>
    <dgm:pt modelId="{292EFA25-284C-4E93-AC9E-434111BDAAC0}" type="pres">
      <dgm:prSet presAssocID="{F4BCB84C-C937-4528-93E1-C223EA7878B6}" presName="dummy1a" presStyleCnt="0"/>
      <dgm:spPr/>
    </dgm:pt>
    <dgm:pt modelId="{D42CC800-0B31-4517-8217-67A78EA4588F}" type="pres">
      <dgm:prSet presAssocID="{F4BCB84C-C937-4528-93E1-C223EA7878B6}" presName="dummy1b" presStyleCnt="0"/>
      <dgm:spPr/>
    </dgm:pt>
    <dgm:pt modelId="{51DD2716-CC30-40BE-8D31-753C22EB333D}" type="pres">
      <dgm:prSet presAssocID="{F4BCB84C-C937-4528-93E1-C223EA7878B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E2377-36BB-48A7-9AFB-F9E57D08B0C5}" type="pres">
      <dgm:prSet presAssocID="{767DD6AC-55B1-4F46-8059-0412A903ED51}" presName="arrowWedge1single" presStyleLbl="fgSibTrans2D1" presStyleIdx="0" presStyleCnt="1" custScaleX="125315"/>
      <dgm:spPr/>
    </dgm:pt>
  </dgm:ptLst>
  <dgm:cxnLst>
    <dgm:cxn modelId="{F7423989-A74E-4479-A754-E63ABF6305D3}" srcId="{F4BCB84C-C937-4528-93E1-C223EA7878B6}" destId="{F1F60326-10E5-490C-AC13-6CC72D072C7B}" srcOrd="0" destOrd="0" parTransId="{282294CA-AC20-47AE-8B63-B49A860F2ED4}" sibTransId="{767DD6AC-55B1-4F46-8059-0412A903ED51}"/>
    <dgm:cxn modelId="{26547F17-8629-4FF5-A226-366146EEB090}" type="presOf" srcId="{F1F60326-10E5-490C-AC13-6CC72D072C7B}" destId="{10C9BBBC-34C4-40D5-A6BF-C37B72C82C2A}" srcOrd="0" destOrd="0" presId="urn:microsoft.com/office/officeart/2005/8/layout/cycle8"/>
    <dgm:cxn modelId="{6F3AC8B4-44BC-4306-8DBC-FBFA95FCEA69}" type="presOf" srcId="{F4BCB84C-C937-4528-93E1-C223EA7878B6}" destId="{AD494293-632D-4953-A730-49FA4E22554E}" srcOrd="0" destOrd="0" presId="urn:microsoft.com/office/officeart/2005/8/layout/cycle8"/>
    <dgm:cxn modelId="{D4D5C586-FE49-497C-8E2C-DBCD6676ACC0}" type="presOf" srcId="{F1F60326-10E5-490C-AC13-6CC72D072C7B}" destId="{51DD2716-CC30-40BE-8D31-753C22EB333D}" srcOrd="1" destOrd="0" presId="urn:microsoft.com/office/officeart/2005/8/layout/cycle8"/>
    <dgm:cxn modelId="{8D4BA889-0ECC-47B4-BBD5-9281A6C8693E}" type="presParOf" srcId="{AD494293-632D-4953-A730-49FA4E22554E}" destId="{10C9BBBC-34C4-40D5-A6BF-C37B72C82C2A}" srcOrd="0" destOrd="0" presId="urn:microsoft.com/office/officeart/2005/8/layout/cycle8"/>
    <dgm:cxn modelId="{8C7504E9-C932-4AD2-97D7-F5FB086EBCBC}" type="presParOf" srcId="{AD494293-632D-4953-A730-49FA4E22554E}" destId="{292EFA25-284C-4E93-AC9E-434111BDAAC0}" srcOrd="1" destOrd="0" presId="urn:microsoft.com/office/officeart/2005/8/layout/cycle8"/>
    <dgm:cxn modelId="{3EF3E986-D0EF-4AB5-8776-636FECD103BE}" type="presParOf" srcId="{AD494293-632D-4953-A730-49FA4E22554E}" destId="{D42CC800-0B31-4517-8217-67A78EA4588F}" srcOrd="2" destOrd="0" presId="urn:microsoft.com/office/officeart/2005/8/layout/cycle8"/>
    <dgm:cxn modelId="{820351AB-792C-487D-9E9A-264C992199CD}" type="presParOf" srcId="{AD494293-632D-4953-A730-49FA4E22554E}" destId="{51DD2716-CC30-40BE-8D31-753C22EB333D}" srcOrd="3" destOrd="0" presId="urn:microsoft.com/office/officeart/2005/8/layout/cycle8"/>
    <dgm:cxn modelId="{B4F3234F-B756-4A47-9992-205BB25AB9C6}" type="presParOf" srcId="{AD494293-632D-4953-A730-49FA4E22554E}" destId="{BB2E2377-36BB-48A7-9AFB-F9E57D08B0C5}" srcOrd="4" destOrd="0" presId="urn:microsoft.com/office/officeart/2005/8/layout/cycle8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6A8D37-BECC-4BEB-AB14-9B229936AC45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76476B-C86E-456F-849B-8F3A5F1A6F8F}">
      <dgm:prSet/>
      <dgm:spPr/>
      <dgm:t>
        <a:bodyPr/>
        <a:lstStyle/>
        <a:p>
          <a:pPr rtl="0"/>
          <a:r>
            <a:rPr lang="en-US" dirty="0" smtClean="0">
              <a:latin typeface="NikoshBAN" pitchFamily="2" charset="0"/>
              <a:cs typeface="NikoshBAN" pitchFamily="2" charset="0"/>
            </a:rPr>
            <a:t> ডেটাবেজের গুরুত্বপূর্ণ উপাদান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3764771-86EB-4680-96DE-BB0A4F7A4AE6}" type="parTrans" cxnId="{76B7E685-08EB-4656-AA67-318C71DB72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6E97540-85E4-4C9F-B258-5A8F6688ED5A}" type="sibTrans" cxnId="{76B7E685-08EB-4656-AA67-318C71DB72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6C5E207-A1DC-41D4-9C4C-2EA8CEF15817}" type="pres">
      <dgm:prSet presAssocID="{016A8D37-BECC-4BEB-AB14-9B229936AC4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D50B9D-F6B4-4CC0-A3E9-82FBDC6B5D3C}" type="pres">
      <dgm:prSet presAssocID="{8676476B-C86E-456F-849B-8F3A5F1A6F8F}" presName="horFlow" presStyleCnt="0"/>
      <dgm:spPr/>
    </dgm:pt>
    <dgm:pt modelId="{BD8EFBAF-E319-4C08-BA75-E251F88DFFE4}" type="pres">
      <dgm:prSet presAssocID="{8676476B-C86E-456F-849B-8F3A5F1A6F8F}" presName="bigChev" presStyleLbl="node1" presStyleIdx="0" presStyleCnt="1" custScaleX="388053" custLinFactNeighborX="-281" custLinFactNeighborY="35501"/>
      <dgm:spPr/>
      <dgm:t>
        <a:bodyPr/>
        <a:lstStyle/>
        <a:p>
          <a:endParaRPr lang="en-US"/>
        </a:p>
      </dgm:t>
    </dgm:pt>
  </dgm:ptLst>
  <dgm:cxnLst>
    <dgm:cxn modelId="{626155C5-FD66-4B97-968F-86188C5C85A2}" type="presOf" srcId="{016A8D37-BECC-4BEB-AB14-9B229936AC45}" destId="{86C5E207-A1DC-41D4-9C4C-2EA8CEF15817}" srcOrd="0" destOrd="0" presId="urn:microsoft.com/office/officeart/2005/8/layout/lProcess3"/>
    <dgm:cxn modelId="{76B7E685-08EB-4656-AA67-318C71DB7224}" srcId="{016A8D37-BECC-4BEB-AB14-9B229936AC45}" destId="{8676476B-C86E-456F-849B-8F3A5F1A6F8F}" srcOrd="0" destOrd="0" parTransId="{83764771-86EB-4680-96DE-BB0A4F7A4AE6}" sibTransId="{F6E97540-85E4-4C9F-B258-5A8F6688ED5A}"/>
    <dgm:cxn modelId="{CF85482B-0912-46DF-9FB0-6F6CABFB3B9F}" type="presOf" srcId="{8676476B-C86E-456F-849B-8F3A5F1A6F8F}" destId="{BD8EFBAF-E319-4C08-BA75-E251F88DFFE4}" srcOrd="0" destOrd="0" presId="urn:microsoft.com/office/officeart/2005/8/layout/lProcess3"/>
    <dgm:cxn modelId="{CE3250C8-4818-4CFB-AF8C-C7DBF2400E15}" type="presParOf" srcId="{86C5E207-A1DC-41D4-9C4C-2EA8CEF15817}" destId="{6ED50B9D-F6B4-4CC0-A3E9-82FBDC6B5D3C}" srcOrd="0" destOrd="0" presId="urn:microsoft.com/office/officeart/2005/8/layout/lProcess3"/>
    <dgm:cxn modelId="{04083AA1-7F2C-4613-940F-526FA971DA25}" type="presParOf" srcId="{6ED50B9D-F6B4-4CC0-A3E9-82FBDC6B5D3C}" destId="{BD8EFBAF-E319-4C08-BA75-E251F88DFFE4}" srcOrd="0" destOrd="0" presId="urn:microsoft.com/office/officeart/2005/8/layout/l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467D19-2095-41FB-9B53-F033719277E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7D87FD-4479-4C49-9276-3BF388C7429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 w="12700"/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sz="3600" b="1" dirty="0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425754EA-69AF-4778-A2B7-491B1A03C6A9}" type="parTrans" cxnId="{0911D223-5C62-4C58-8459-79E7C5B30051}">
      <dgm:prSet/>
      <dgm:spPr/>
      <dgm:t>
        <a:bodyPr/>
        <a:lstStyle/>
        <a:p>
          <a:endParaRPr lang="en-US"/>
        </a:p>
      </dgm:t>
    </dgm:pt>
    <dgm:pt modelId="{94EE98D8-EC3B-4AE6-A3D8-E246BB211CBF}" type="sibTrans" cxnId="{0911D223-5C62-4C58-8459-79E7C5B30051}">
      <dgm:prSet/>
      <dgm:spPr/>
      <dgm:t>
        <a:bodyPr/>
        <a:lstStyle/>
        <a:p>
          <a:endParaRPr lang="en-US"/>
        </a:p>
      </dgm:t>
    </dgm:pt>
    <dgm:pt modelId="{274055F2-5CAE-4868-A105-B29E449401C6}" type="pres">
      <dgm:prSet presAssocID="{A8467D19-2095-41FB-9B53-F033719277E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522A51-2FE5-4375-B7EC-D372D9ACC429}" type="pres">
      <dgm:prSet presAssocID="{A8467D19-2095-41FB-9B53-F033719277E3}" presName="cycle" presStyleCnt="0"/>
      <dgm:spPr/>
    </dgm:pt>
    <dgm:pt modelId="{783E7C05-796D-4E7D-86B3-FFB65D67A2AA}" type="pres">
      <dgm:prSet presAssocID="{A8467D19-2095-41FB-9B53-F033719277E3}" presName="centerShape" presStyleCnt="0"/>
      <dgm:spPr/>
    </dgm:pt>
    <dgm:pt modelId="{3CEF1F28-35DB-4762-BD52-DAA16137A861}" type="pres">
      <dgm:prSet presAssocID="{A8467D19-2095-41FB-9B53-F033719277E3}" presName="connSite" presStyleLbl="node1" presStyleIdx="0" presStyleCnt="2"/>
      <dgm:spPr/>
    </dgm:pt>
    <dgm:pt modelId="{A27685D8-A46A-48AD-9ECF-FA9CDBA795E2}" type="pres">
      <dgm:prSet presAssocID="{A8467D19-2095-41FB-9B53-F033719277E3}" presName="visible" presStyleLbl="node1" presStyleIdx="0" presStyleCnt="2" custScaleX="146500" custScaleY="100005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5">
              <a:satMod val="175000"/>
              <a:alpha val="40000"/>
            </a:schemeClr>
          </a:glow>
        </a:effectLst>
      </dgm:spPr>
    </dgm:pt>
    <dgm:pt modelId="{25B6651E-905D-4122-88C7-B2A368D4736C}" type="pres">
      <dgm:prSet presAssocID="{425754EA-69AF-4778-A2B7-491B1A03C6A9}" presName="Name25" presStyleLbl="parChTrans1D1" presStyleIdx="0" presStyleCnt="1"/>
      <dgm:spPr/>
      <dgm:t>
        <a:bodyPr/>
        <a:lstStyle/>
        <a:p>
          <a:endParaRPr lang="en-US"/>
        </a:p>
      </dgm:t>
    </dgm:pt>
    <dgm:pt modelId="{280C04E8-8989-4CB6-90AA-B6677A081023}" type="pres">
      <dgm:prSet presAssocID="{7A7D87FD-4479-4C49-9276-3BF388C7429D}" presName="node" presStyleCnt="0"/>
      <dgm:spPr/>
    </dgm:pt>
    <dgm:pt modelId="{132AC671-E243-4E84-9299-6AD591822D4A}" type="pres">
      <dgm:prSet presAssocID="{7A7D87FD-4479-4C49-9276-3BF388C7429D}" presName="parentNode" presStyleLbl="node1" presStyleIdx="1" presStyleCnt="2" custScaleX="248188" custScaleY="125042" custLinFactX="2340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1B0E4-35F2-44AC-9822-9C2AFC2B0B79}" type="pres">
      <dgm:prSet presAssocID="{7A7D87FD-4479-4C49-9276-3BF388C7429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A6BE755-1169-4DAA-9627-D769DC9456E8}" type="presOf" srcId="{A8467D19-2095-41FB-9B53-F033719277E3}" destId="{274055F2-5CAE-4868-A105-B29E449401C6}" srcOrd="0" destOrd="0" presId="urn:microsoft.com/office/officeart/2005/8/layout/radial2"/>
    <dgm:cxn modelId="{0911D223-5C62-4C58-8459-79E7C5B30051}" srcId="{A8467D19-2095-41FB-9B53-F033719277E3}" destId="{7A7D87FD-4479-4C49-9276-3BF388C7429D}" srcOrd="0" destOrd="0" parTransId="{425754EA-69AF-4778-A2B7-491B1A03C6A9}" sibTransId="{94EE98D8-EC3B-4AE6-A3D8-E246BB211CBF}"/>
    <dgm:cxn modelId="{0C8EE28D-DE01-4939-B1E0-17F63B6ED99F}" type="presOf" srcId="{7A7D87FD-4479-4C49-9276-3BF388C7429D}" destId="{132AC671-E243-4E84-9299-6AD591822D4A}" srcOrd="0" destOrd="0" presId="urn:microsoft.com/office/officeart/2005/8/layout/radial2"/>
    <dgm:cxn modelId="{0003EC85-E89D-4D24-A279-210937C06BAD}" type="presOf" srcId="{425754EA-69AF-4778-A2B7-491B1A03C6A9}" destId="{25B6651E-905D-4122-88C7-B2A368D4736C}" srcOrd="0" destOrd="0" presId="urn:microsoft.com/office/officeart/2005/8/layout/radial2"/>
    <dgm:cxn modelId="{45E45905-0CF1-4F5B-921C-072B1EBE8B3A}" type="presParOf" srcId="{274055F2-5CAE-4868-A105-B29E449401C6}" destId="{AE522A51-2FE5-4375-B7EC-D372D9ACC429}" srcOrd="0" destOrd="0" presId="urn:microsoft.com/office/officeart/2005/8/layout/radial2"/>
    <dgm:cxn modelId="{ACBAC63D-055A-4A04-9363-F8E49631593B}" type="presParOf" srcId="{AE522A51-2FE5-4375-B7EC-D372D9ACC429}" destId="{783E7C05-796D-4E7D-86B3-FFB65D67A2AA}" srcOrd="0" destOrd="0" presId="urn:microsoft.com/office/officeart/2005/8/layout/radial2"/>
    <dgm:cxn modelId="{8A78D2F4-2613-4A56-8690-ABCD8D2E13FB}" type="presParOf" srcId="{783E7C05-796D-4E7D-86B3-FFB65D67A2AA}" destId="{3CEF1F28-35DB-4762-BD52-DAA16137A861}" srcOrd="0" destOrd="0" presId="urn:microsoft.com/office/officeart/2005/8/layout/radial2"/>
    <dgm:cxn modelId="{85E457F4-3542-4070-95E6-F745A519E5BD}" type="presParOf" srcId="{783E7C05-796D-4E7D-86B3-FFB65D67A2AA}" destId="{A27685D8-A46A-48AD-9ECF-FA9CDBA795E2}" srcOrd="1" destOrd="0" presId="urn:microsoft.com/office/officeart/2005/8/layout/radial2"/>
    <dgm:cxn modelId="{4B9C2013-B2D9-42DC-A92B-E0F9BDECBCD0}" type="presParOf" srcId="{AE522A51-2FE5-4375-B7EC-D372D9ACC429}" destId="{25B6651E-905D-4122-88C7-B2A368D4736C}" srcOrd="1" destOrd="0" presId="urn:microsoft.com/office/officeart/2005/8/layout/radial2"/>
    <dgm:cxn modelId="{9F73514A-3122-46CA-8360-1523422A114A}" type="presParOf" srcId="{AE522A51-2FE5-4375-B7EC-D372D9ACC429}" destId="{280C04E8-8989-4CB6-90AA-B6677A081023}" srcOrd="2" destOrd="0" presId="urn:microsoft.com/office/officeart/2005/8/layout/radial2"/>
    <dgm:cxn modelId="{9AE79795-8149-4FEB-995D-2E16F9DE7DD1}" type="presParOf" srcId="{280C04E8-8989-4CB6-90AA-B6677A081023}" destId="{132AC671-E243-4E84-9299-6AD591822D4A}" srcOrd="0" destOrd="0" presId="urn:microsoft.com/office/officeart/2005/8/layout/radial2"/>
    <dgm:cxn modelId="{904ED0A8-3E23-4422-993D-349A69F8FA59}" type="presParOf" srcId="{280C04E8-8989-4CB6-90AA-B6677A081023}" destId="{7041B0E4-35F2-44AC-9822-9C2AFC2B0B79}" srcOrd="1" destOrd="0" presId="urn:microsoft.com/office/officeart/2005/8/layout/radial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B23A94-29F4-4FB5-8006-1F2F48A957F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FB10EB-713E-4342-950A-D063B184CEDF}">
      <dgm:prSet/>
      <dgm:spPr>
        <a:solidFill>
          <a:srgbClr val="00B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বাড়ীর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45A6B90-44BC-4A47-834A-03A9AD1EAC1F}" type="parTrans" cxnId="{941FBE57-9348-4A1F-A7A6-32D07D2E3C58}">
      <dgm:prSet/>
      <dgm:spPr/>
      <dgm:t>
        <a:bodyPr/>
        <a:lstStyle/>
        <a:p>
          <a:endParaRPr lang="en-US"/>
        </a:p>
      </dgm:t>
    </dgm:pt>
    <dgm:pt modelId="{8F1DAAF1-6C63-4673-9370-5208A405D33B}" type="sibTrans" cxnId="{941FBE57-9348-4A1F-A7A6-32D07D2E3C58}">
      <dgm:prSet/>
      <dgm:spPr/>
      <dgm:t>
        <a:bodyPr/>
        <a:lstStyle/>
        <a:p>
          <a:endParaRPr lang="en-US"/>
        </a:p>
      </dgm:t>
    </dgm:pt>
    <dgm:pt modelId="{883A4C10-BD9F-4926-BC2A-DEEAA1FD758F}" type="pres">
      <dgm:prSet presAssocID="{27B23A94-29F4-4FB5-8006-1F2F48A957F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C1B4A-CFF4-44F4-95BE-233059F90F49}" type="pres">
      <dgm:prSet presAssocID="{27B23A94-29F4-4FB5-8006-1F2F48A957F5}" presName="cycle" presStyleCnt="0"/>
      <dgm:spPr/>
    </dgm:pt>
    <dgm:pt modelId="{7D6D65F2-9C1C-47B9-A694-FEF462FC4314}" type="pres">
      <dgm:prSet presAssocID="{27B23A94-29F4-4FB5-8006-1F2F48A957F5}" presName="centerShape" presStyleCnt="0"/>
      <dgm:spPr/>
    </dgm:pt>
    <dgm:pt modelId="{B5CE6F94-D26F-4B55-B86E-A67F098457D5}" type="pres">
      <dgm:prSet presAssocID="{27B23A94-29F4-4FB5-8006-1F2F48A957F5}" presName="connSite" presStyleLbl="node1" presStyleIdx="0" presStyleCnt="2"/>
      <dgm:spPr/>
    </dgm:pt>
    <dgm:pt modelId="{A57B5521-7A3F-4A7F-B3FB-67C9775DAE5A}" type="pres">
      <dgm:prSet presAssocID="{27B23A94-29F4-4FB5-8006-1F2F48A957F5}" presName="visible" presStyleLbl="node1" presStyleIdx="0" presStyleCnt="2" custScaleX="3762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5988D4-1BF9-4A04-9A04-9E44FBBD43A1}" type="pres">
      <dgm:prSet presAssocID="{345A6B90-44BC-4A47-834A-03A9AD1EAC1F}" presName="Name25" presStyleLbl="parChTrans1D1" presStyleIdx="0" presStyleCnt="1"/>
      <dgm:spPr/>
      <dgm:t>
        <a:bodyPr/>
        <a:lstStyle/>
        <a:p>
          <a:endParaRPr lang="en-US"/>
        </a:p>
      </dgm:t>
    </dgm:pt>
    <dgm:pt modelId="{F9BC7FF3-6144-4956-AC32-A78CFE35B05B}" type="pres">
      <dgm:prSet presAssocID="{79FB10EB-713E-4342-950A-D063B184CEDF}" presName="node" presStyleCnt="0"/>
      <dgm:spPr/>
    </dgm:pt>
    <dgm:pt modelId="{916E7E0A-6040-4D8B-897B-3D2095E008C2}" type="pres">
      <dgm:prSet presAssocID="{79FB10EB-713E-4342-950A-D063B184CEDF}" presName="parentNode" presStyleLbl="node1" presStyleIdx="1" presStyleCnt="2" custScaleX="420937" custScaleY="1668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2246D-1F29-40B3-8BD6-D109A4B5E459}" type="pres">
      <dgm:prSet presAssocID="{79FB10EB-713E-4342-950A-D063B184CED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F69EC46-9796-4433-A38F-7E8C916AF260}" type="presOf" srcId="{345A6B90-44BC-4A47-834A-03A9AD1EAC1F}" destId="{025988D4-1BF9-4A04-9A04-9E44FBBD43A1}" srcOrd="0" destOrd="0" presId="urn:microsoft.com/office/officeart/2005/8/layout/radial2"/>
    <dgm:cxn modelId="{941FBE57-9348-4A1F-A7A6-32D07D2E3C58}" srcId="{27B23A94-29F4-4FB5-8006-1F2F48A957F5}" destId="{79FB10EB-713E-4342-950A-D063B184CEDF}" srcOrd="0" destOrd="0" parTransId="{345A6B90-44BC-4A47-834A-03A9AD1EAC1F}" sibTransId="{8F1DAAF1-6C63-4673-9370-5208A405D33B}"/>
    <dgm:cxn modelId="{DE683958-4FBE-4AFA-AF84-582937CB9EC7}" type="presOf" srcId="{79FB10EB-713E-4342-950A-D063B184CEDF}" destId="{916E7E0A-6040-4D8B-897B-3D2095E008C2}" srcOrd="0" destOrd="0" presId="urn:microsoft.com/office/officeart/2005/8/layout/radial2"/>
    <dgm:cxn modelId="{3DA20A4E-2EF0-44B9-A27D-7B98524A0C69}" type="presOf" srcId="{27B23A94-29F4-4FB5-8006-1F2F48A957F5}" destId="{883A4C10-BD9F-4926-BC2A-DEEAA1FD758F}" srcOrd="0" destOrd="0" presId="urn:microsoft.com/office/officeart/2005/8/layout/radial2"/>
    <dgm:cxn modelId="{D469FF58-DA4C-445D-BF3F-74A65D97D919}" type="presParOf" srcId="{883A4C10-BD9F-4926-BC2A-DEEAA1FD758F}" destId="{4A4C1B4A-CFF4-44F4-95BE-233059F90F49}" srcOrd="0" destOrd="0" presId="urn:microsoft.com/office/officeart/2005/8/layout/radial2"/>
    <dgm:cxn modelId="{7DCC93BC-7ABF-4E4C-9DBE-D1E7B39A0050}" type="presParOf" srcId="{4A4C1B4A-CFF4-44F4-95BE-233059F90F49}" destId="{7D6D65F2-9C1C-47B9-A694-FEF462FC4314}" srcOrd="0" destOrd="0" presId="urn:microsoft.com/office/officeart/2005/8/layout/radial2"/>
    <dgm:cxn modelId="{92F9ED52-3FFC-4CB5-8FCF-449CC3617A26}" type="presParOf" srcId="{7D6D65F2-9C1C-47B9-A694-FEF462FC4314}" destId="{B5CE6F94-D26F-4B55-B86E-A67F098457D5}" srcOrd="0" destOrd="0" presId="urn:microsoft.com/office/officeart/2005/8/layout/radial2"/>
    <dgm:cxn modelId="{CA1B001C-14D6-4546-9579-1902122395A7}" type="presParOf" srcId="{7D6D65F2-9C1C-47B9-A694-FEF462FC4314}" destId="{A57B5521-7A3F-4A7F-B3FB-67C9775DAE5A}" srcOrd="1" destOrd="0" presId="urn:microsoft.com/office/officeart/2005/8/layout/radial2"/>
    <dgm:cxn modelId="{BAC4B6A5-7CD5-4CF2-8B3E-4E0C92B590E8}" type="presParOf" srcId="{4A4C1B4A-CFF4-44F4-95BE-233059F90F49}" destId="{025988D4-1BF9-4A04-9A04-9E44FBBD43A1}" srcOrd="1" destOrd="0" presId="urn:microsoft.com/office/officeart/2005/8/layout/radial2"/>
    <dgm:cxn modelId="{016C8C23-88CD-4437-AD4E-1DDBEE9B968D}" type="presParOf" srcId="{4A4C1B4A-CFF4-44F4-95BE-233059F90F49}" destId="{F9BC7FF3-6144-4956-AC32-A78CFE35B05B}" srcOrd="2" destOrd="0" presId="urn:microsoft.com/office/officeart/2005/8/layout/radial2"/>
    <dgm:cxn modelId="{9CE2E001-D2D4-42DC-86F0-3D7E087678BB}" type="presParOf" srcId="{F9BC7FF3-6144-4956-AC32-A78CFE35B05B}" destId="{916E7E0A-6040-4D8B-897B-3D2095E008C2}" srcOrd="0" destOrd="0" presId="urn:microsoft.com/office/officeart/2005/8/layout/radial2"/>
    <dgm:cxn modelId="{5661B85A-B926-4593-AFE5-A84BE76B566D}" type="presParOf" srcId="{F9BC7FF3-6144-4956-AC32-A78CFE35B05B}" destId="{D482246D-1F29-40B3-8BD6-D109A4B5E459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D827A-660F-4D86-BE1E-66AD38501F4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5DCE1-97CD-4016-9812-B67163438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223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61157" algn="l" defTabSz="13223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22314" algn="l" defTabSz="13223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83471" algn="l" defTabSz="13223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44628" algn="l" defTabSz="13223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305785" algn="l" defTabSz="13223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66942" algn="l" defTabSz="13223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628098" algn="l" defTabSz="13223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89255" algn="l" defTabSz="13223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DCE1-97CD-4016-9812-B671634389B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3"/>
            <a:ext cx="11658600" cy="1666029"/>
          </a:xfrm>
          <a:prstGeom prst="rect">
            <a:avLst/>
          </a:prstGeom>
        </p:spPr>
        <p:txBody>
          <a:bodyPr lIns="132231" tIns="66116" rIns="132231" bIns="66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  <a:prstGeom prst="rect">
            <a:avLst/>
          </a:prstGeom>
        </p:spPr>
        <p:txBody>
          <a:bodyPr lIns="132231" tIns="66116" rIns="132231" bIns="6611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1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2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3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9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EA1D898C-34FC-4150-B901-D95930FA742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203865"/>
            <a:ext cx="4343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73549610-8A3C-4492-9BE3-D233BDD1E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lIns="132231" tIns="66116" rIns="132231" bIns="66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eaVert" lIns="132231" tIns="66116" rIns="132231" bIns="661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EA1D898C-34FC-4150-B901-D95930FA742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203865"/>
            <a:ext cx="4343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73549610-8A3C-4492-9BE3-D233BDD1E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9"/>
          </a:xfrm>
          <a:prstGeom prst="rect">
            <a:avLst/>
          </a:prstGeom>
        </p:spPr>
        <p:txBody>
          <a:bodyPr vert="eaVert" lIns="132231" tIns="66116" rIns="132231" bIns="66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9"/>
          </a:xfrm>
          <a:prstGeom prst="rect">
            <a:avLst/>
          </a:prstGeom>
        </p:spPr>
        <p:txBody>
          <a:bodyPr vert="eaVert" lIns="132231" tIns="66116" rIns="132231" bIns="661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EA1D898C-34FC-4150-B901-D95930FA742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203865"/>
            <a:ext cx="4343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73549610-8A3C-4492-9BE3-D233BDD1E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lIns="132231" tIns="66116" rIns="132231" bIns="66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lIns="132231" tIns="66116" rIns="132231" bIns="661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EA1D898C-34FC-4150-B901-D95930FA742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203865"/>
            <a:ext cx="4343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73549610-8A3C-4492-9BE3-D233BDD1E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8"/>
            <a:ext cx="11658600" cy="1543686"/>
          </a:xfrm>
          <a:prstGeom prst="rect">
            <a:avLst/>
          </a:prstGeom>
        </p:spPr>
        <p:txBody>
          <a:bodyPr lIns="132231" tIns="66116" rIns="132231" bIns="66116" anchor="t"/>
          <a:lstStyle>
            <a:lvl1pPr algn="l">
              <a:defRPr sz="5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  <a:prstGeom prst="rect">
            <a:avLst/>
          </a:prstGeom>
        </p:spPr>
        <p:txBody>
          <a:bodyPr lIns="132231" tIns="66116" rIns="132231" bIns="66116"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6115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231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834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446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3057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669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6280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892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EA1D898C-34FC-4150-B901-D95930FA742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203865"/>
            <a:ext cx="4343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73549610-8A3C-4492-9BE3-D233BDD1E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lIns="132231" tIns="66116" rIns="132231" bIns="66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  <a:prstGeom prst="rect">
            <a:avLst/>
          </a:prstGeom>
        </p:spPr>
        <p:txBody>
          <a:bodyPr lIns="132231" tIns="66116" rIns="132231" bIns="66116"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  <a:prstGeom prst="rect">
            <a:avLst/>
          </a:prstGeom>
        </p:spPr>
        <p:txBody>
          <a:bodyPr lIns="132231" tIns="66116" rIns="132231" bIns="66116"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EA1D898C-34FC-4150-B901-D95930FA742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203865"/>
            <a:ext cx="4343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73549610-8A3C-4492-9BE3-D233BDD1E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lIns="132231" tIns="66116" rIns="132231" bIns="6611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  <a:prstGeom prst="rect">
            <a:avLst/>
          </a:prstGeom>
        </p:spPr>
        <p:txBody>
          <a:bodyPr lIns="132231" tIns="66116" rIns="132231" bIns="66116" anchor="b"/>
          <a:lstStyle>
            <a:lvl1pPr marL="0" indent="0">
              <a:buNone/>
              <a:defRPr sz="3500" b="1"/>
            </a:lvl1pPr>
            <a:lvl2pPr marL="661157" indent="0">
              <a:buNone/>
              <a:defRPr sz="2900" b="1"/>
            </a:lvl2pPr>
            <a:lvl3pPr marL="1322314" indent="0">
              <a:buNone/>
              <a:defRPr sz="2600" b="1"/>
            </a:lvl3pPr>
            <a:lvl4pPr marL="1983471" indent="0">
              <a:buNone/>
              <a:defRPr sz="2300" b="1"/>
            </a:lvl4pPr>
            <a:lvl5pPr marL="2644628" indent="0">
              <a:buNone/>
              <a:defRPr sz="2300" b="1"/>
            </a:lvl5pPr>
            <a:lvl6pPr marL="3305785" indent="0">
              <a:buNone/>
              <a:defRPr sz="2300" b="1"/>
            </a:lvl6pPr>
            <a:lvl7pPr marL="3966942" indent="0">
              <a:buNone/>
              <a:defRPr sz="2300" b="1"/>
            </a:lvl7pPr>
            <a:lvl8pPr marL="4628098" indent="0">
              <a:buNone/>
              <a:defRPr sz="2300" b="1"/>
            </a:lvl8pPr>
            <a:lvl9pPr marL="528925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  <a:prstGeom prst="rect">
            <a:avLst/>
          </a:prstGeom>
        </p:spPr>
        <p:txBody>
          <a:bodyPr lIns="132231" tIns="66116" rIns="132231" bIns="66116"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1739795"/>
            <a:ext cx="6062663" cy="725064"/>
          </a:xfrm>
          <a:prstGeom prst="rect">
            <a:avLst/>
          </a:prstGeom>
        </p:spPr>
        <p:txBody>
          <a:bodyPr lIns="132231" tIns="66116" rIns="132231" bIns="66116" anchor="b"/>
          <a:lstStyle>
            <a:lvl1pPr marL="0" indent="0">
              <a:buNone/>
              <a:defRPr sz="3500" b="1"/>
            </a:lvl1pPr>
            <a:lvl2pPr marL="661157" indent="0">
              <a:buNone/>
              <a:defRPr sz="2900" b="1"/>
            </a:lvl2pPr>
            <a:lvl3pPr marL="1322314" indent="0">
              <a:buNone/>
              <a:defRPr sz="2600" b="1"/>
            </a:lvl3pPr>
            <a:lvl4pPr marL="1983471" indent="0">
              <a:buNone/>
              <a:defRPr sz="2300" b="1"/>
            </a:lvl4pPr>
            <a:lvl5pPr marL="2644628" indent="0">
              <a:buNone/>
              <a:defRPr sz="2300" b="1"/>
            </a:lvl5pPr>
            <a:lvl6pPr marL="3305785" indent="0">
              <a:buNone/>
              <a:defRPr sz="2300" b="1"/>
            </a:lvl6pPr>
            <a:lvl7pPr marL="3966942" indent="0">
              <a:buNone/>
              <a:defRPr sz="2300" b="1"/>
            </a:lvl7pPr>
            <a:lvl8pPr marL="4628098" indent="0">
              <a:buNone/>
              <a:defRPr sz="2300" b="1"/>
            </a:lvl8pPr>
            <a:lvl9pPr marL="528925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464859"/>
            <a:ext cx="6062663" cy="4478126"/>
          </a:xfrm>
          <a:prstGeom prst="rect">
            <a:avLst/>
          </a:prstGeom>
        </p:spPr>
        <p:txBody>
          <a:bodyPr lIns="132231" tIns="66116" rIns="132231" bIns="66116"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EA1D898C-34FC-4150-B901-D95930FA742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203865"/>
            <a:ext cx="4343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73549610-8A3C-4492-9BE3-D233BDD1E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lIns="132231" tIns="66116" rIns="132231" bIns="661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EA1D898C-34FC-4150-B901-D95930FA742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203865"/>
            <a:ext cx="4343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73549610-8A3C-4492-9BE3-D233BDD1E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EA1D898C-34FC-4150-B901-D95930FA742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203865"/>
            <a:ext cx="4343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73549610-8A3C-4492-9BE3-D233BDD1E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09458"/>
            <a:ext cx="4512470" cy="1316990"/>
          </a:xfrm>
          <a:prstGeom prst="rect">
            <a:avLst/>
          </a:prstGeom>
        </p:spPr>
        <p:txBody>
          <a:bodyPr lIns="132231" tIns="66116" rIns="132231" bIns="66116"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  <a:prstGeom prst="rect">
            <a:avLst/>
          </a:prstGeom>
        </p:spPr>
        <p:txBody>
          <a:bodyPr lIns="132231" tIns="66116" rIns="132231" bIns="66116"/>
          <a:lstStyle>
            <a:lvl1pPr>
              <a:defRPr sz="4600"/>
            </a:lvl1pPr>
            <a:lvl2pPr>
              <a:defRPr sz="40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626448"/>
            <a:ext cx="4512470" cy="5316538"/>
          </a:xfrm>
          <a:prstGeom prst="rect">
            <a:avLst/>
          </a:prstGeom>
        </p:spPr>
        <p:txBody>
          <a:bodyPr lIns="132231" tIns="66116" rIns="132231" bIns="66116"/>
          <a:lstStyle>
            <a:lvl1pPr marL="0" indent="0">
              <a:buNone/>
              <a:defRPr sz="2000"/>
            </a:lvl1pPr>
            <a:lvl2pPr marL="661157" indent="0">
              <a:buNone/>
              <a:defRPr sz="1700"/>
            </a:lvl2pPr>
            <a:lvl3pPr marL="1322314" indent="0">
              <a:buNone/>
              <a:defRPr sz="1400"/>
            </a:lvl3pPr>
            <a:lvl4pPr marL="1983471" indent="0">
              <a:buNone/>
              <a:defRPr sz="1300"/>
            </a:lvl4pPr>
            <a:lvl5pPr marL="2644628" indent="0">
              <a:buNone/>
              <a:defRPr sz="1300"/>
            </a:lvl5pPr>
            <a:lvl6pPr marL="3305785" indent="0">
              <a:buNone/>
              <a:defRPr sz="1300"/>
            </a:lvl6pPr>
            <a:lvl7pPr marL="3966942" indent="0">
              <a:buNone/>
              <a:defRPr sz="1300"/>
            </a:lvl7pPr>
            <a:lvl8pPr marL="4628098" indent="0">
              <a:buNone/>
              <a:defRPr sz="1300"/>
            </a:lvl8pPr>
            <a:lvl9pPr marL="52892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EA1D898C-34FC-4150-B901-D95930FA742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203865"/>
            <a:ext cx="4343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73549610-8A3C-4492-9BE3-D233BDD1E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4"/>
          </a:xfrm>
          <a:prstGeom prst="rect">
            <a:avLst/>
          </a:prstGeom>
        </p:spPr>
        <p:txBody>
          <a:bodyPr lIns="132231" tIns="66116" rIns="132231" bIns="66116"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9"/>
            <a:ext cx="8229600" cy="4663440"/>
          </a:xfrm>
          <a:prstGeom prst="rect">
            <a:avLst/>
          </a:prstGeom>
        </p:spPr>
        <p:txBody>
          <a:bodyPr lIns="132231" tIns="66116" rIns="132231" bIns="66116"/>
          <a:lstStyle>
            <a:lvl1pPr marL="0" indent="0">
              <a:buNone/>
              <a:defRPr sz="4600"/>
            </a:lvl1pPr>
            <a:lvl2pPr marL="661157" indent="0">
              <a:buNone/>
              <a:defRPr sz="4000"/>
            </a:lvl2pPr>
            <a:lvl3pPr marL="1322314" indent="0">
              <a:buNone/>
              <a:defRPr sz="3500"/>
            </a:lvl3pPr>
            <a:lvl4pPr marL="1983471" indent="0">
              <a:buNone/>
              <a:defRPr sz="2900"/>
            </a:lvl4pPr>
            <a:lvl5pPr marL="2644628" indent="0">
              <a:buNone/>
              <a:defRPr sz="2900"/>
            </a:lvl5pPr>
            <a:lvl6pPr marL="3305785" indent="0">
              <a:buNone/>
              <a:defRPr sz="2900"/>
            </a:lvl6pPr>
            <a:lvl7pPr marL="3966942" indent="0">
              <a:buNone/>
              <a:defRPr sz="2900"/>
            </a:lvl7pPr>
            <a:lvl8pPr marL="4628098" indent="0">
              <a:buNone/>
              <a:defRPr sz="2900"/>
            </a:lvl8pPr>
            <a:lvl9pPr marL="5289255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4"/>
            <a:ext cx="8229600" cy="912176"/>
          </a:xfrm>
          <a:prstGeom prst="rect">
            <a:avLst/>
          </a:prstGeom>
        </p:spPr>
        <p:txBody>
          <a:bodyPr lIns="132231" tIns="66116" rIns="132231" bIns="66116"/>
          <a:lstStyle>
            <a:lvl1pPr marL="0" indent="0">
              <a:buNone/>
              <a:defRPr sz="2000"/>
            </a:lvl1pPr>
            <a:lvl2pPr marL="661157" indent="0">
              <a:buNone/>
              <a:defRPr sz="1700"/>
            </a:lvl2pPr>
            <a:lvl3pPr marL="1322314" indent="0">
              <a:buNone/>
              <a:defRPr sz="1400"/>
            </a:lvl3pPr>
            <a:lvl4pPr marL="1983471" indent="0">
              <a:buNone/>
              <a:defRPr sz="1300"/>
            </a:lvl4pPr>
            <a:lvl5pPr marL="2644628" indent="0">
              <a:buNone/>
              <a:defRPr sz="1300"/>
            </a:lvl5pPr>
            <a:lvl6pPr marL="3305785" indent="0">
              <a:buNone/>
              <a:defRPr sz="1300"/>
            </a:lvl6pPr>
            <a:lvl7pPr marL="3966942" indent="0">
              <a:buNone/>
              <a:defRPr sz="1300"/>
            </a:lvl7pPr>
            <a:lvl8pPr marL="4628098" indent="0">
              <a:buNone/>
              <a:defRPr sz="1300"/>
            </a:lvl8pPr>
            <a:lvl9pPr marL="52892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EA1D898C-34FC-4150-B901-D95930FA742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203865"/>
            <a:ext cx="4343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203865"/>
            <a:ext cx="3200400" cy="413809"/>
          </a:xfrm>
          <a:prstGeom prst="rect">
            <a:avLst/>
          </a:prstGeom>
        </p:spPr>
        <p:txBody>
          <a:bodyPr lIns="132231" tIns="66116" rIns="132231" bIns="66116"/>
          <a:lstStyle/>
          <a:p>
            <a:fld id="{73549610-8A3C-4492-9BE3-D233BDD1E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CT\Digital Contant\Image for Content-1\ALi Photo\Shaheen_College_Logo_Dhaka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8601" y="1"/>
            <a:ext cx="2061863" cy="1709928"/>
          </a:xfrm>
          <a:prstGeom prst="rect">
            <a:avLst/>
          </a:prstGeom>
          <a:noFill/>
        </p:spPr>
      </p:pic>
      <p:pic>
        <p:nvPicPr>
          <p:cNvPr id="1027" name="Picture 3" descr="E:\ICT\Digital Contant\Image for Content-1\ICT LOGO\ICT GIF\Gif-1.gif"/>
          <p:cNvPicPr>
            <a:picLocks noChangeAspect="1" noChangeArrowheads="1" noCrop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1544300" y="155448"/>
            <a:ext cx="1943100" cy="170992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0" y="7311967"/>
            <a:ext cx="13144500" cy="4874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2231" tIns="66116" rIns="132231" bIns="66116" rtlCol="0">
            <a:spAutoFit/>
          </a:bodyPr>
          <a:lstStyle/>
          <a:p>
            <a:r>
              <a:rPr lang="en-US" sz="2300" dirty="0" smtClean="0">
                <a:latin typeface="Aparajita" pitchFamily="34" charset="0"/>
                <a:cs typeface="Aparajita" pitchFamily="34" charset="0"/>
              </a:rPr>
              <a:t>Mohammad Ali </a:t>
            </a:r>
            <a:r>
              <a:rPr lang="en-US" sz="2300" dirty="0" err="1" smtClean="0">
                <a:latin typeface="Aparajita" pitchFamily="34" charset="0"/>
                <a:cs typeface="Aparajita" pitchFamily="34" charset="0"/>
              </a:rPr>
              <a:t>Bhuiyan</a:t>
            </a:r>
            <a:r>
              <a:rPr lang="en-US" sz="2300" dirty="0" smtClean="0">
                <a:latin typeface="Aparajita" pitchFamily="34" charset="0"/>
                <a:cs typeface="Aparajita" pitchFamily="34" charset="0"/>
              </a:rPr>
              <a:t> (MAB</a:t>
            </a:r>
            <a:r>
              <a:rPr lang="en-US" sz="2300" baseline="0" dirty="0" smtClean="0">
                <a:latin typeface="Aparajita" pitchFamily="34" charset="0"/>
                <a:cs typeface="Aparajita" pitchFamily="34" charset="0"/>
              </a:rPr>
              <a:t> Sir), Assistant Professor, BAF </a:t>
            </a:r>
            <a:r>
              <a:rPr lang="en-US" sz="2300" baseline="0" dirty="0" err="1" smtClean="0">
                <a:latin typeface="Aparajita" pitchFamily="34" charset="0"/>
                <a:cs typeface="Aparajita" pitchFamily="34" charset="0"/>
              </a:rPr>
              <a:t>Shaheen</a:t>
            </a:r>
            <a:r>
              <a:rPr lang="en-US" sz="2300" baseline="0" dirty="0" smtClean="0">
                <a:latin typeface="Aparajita" pitchFamily="34" charset="0"/>
                <a:cs typeface="Aparajita" pitchFamily="34" charset="0"/>
              </a:rPr>
              <a:t> College Dhaka, Dhaka Cantonment, Cell : 01819169070</a:t>
            </a:r>
            <a:endParaRPr lang="en-US" sz="23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22314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68" indent="-495868" algn="l" defTabSz="1322314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80" indent="-413223" algn="l" defTabSz="1322314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92" indent="-330578" algn="l" defTabSz="132231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4049" indent="-330578" algn="l" defTabSz="132231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206" indent="-330578" algn="l" defTabSz="1322314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363" indent="-330578" algn="l" defTabSz="13223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520" indent="-330578" algn="l" defTabSz="13223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677" indent="-330578" algn="l" defTabSz="13223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834" indent="-330578" algn="l" defTabSz="13223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231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57" algn="l" defTabSz="132231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314" algn="l" defTabSz="132231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471" algn="l" defTabSz="132231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628" algn="l" defTabSz="132231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785" algn="l" defTabSz="132231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942" algn="l" defTabSz="132231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8098" algn="l" defTabSz="132231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9255" algn="l" defTabSz="132231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Data" Target="../diagrams/data4.xml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pn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2438400" y="609600"/>
            <a:ext cx="6477000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spc="50" dirty="0">
                <a:ln w="11430"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4800" b="1" spc="50" dirty="0">
              <a:ln w="11430"/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CT\Digital Contant\Image for Content-1\Flower\Flower-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05000"/>
            <a:ext cx="7467600" cy="5105400"/>
          </a:xfrm>
          <a:prstGeom prst="rect">
            <a:avLst/>
          </a:prstGeom>
          <a:noFill/>
        </p:spPr>
      </p:pic>
      <p:sp>
        <p:nvSpPr>
          <p:cNvPr id="5" name="Donut 4"/>
          <p:cNvSpPr/>
          <p:nvPr/>
        </p:nvSpPr>
        <p:spPr>
          <a:xfrm>
            <a:off x="13258800" y="7098792"/>
            <a:ext cx="457200" cy="6736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6078E-6 L 0.21944 -0.0042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1295400"/>
            <a:ext cx="3428166" cy="579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32231" tIns="66116" rIns="132231" bIns="66116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2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(Database) </a:t>
            </a:r>
            <a:endParaRPr lang="en-US" sz="2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8900" y="362713"/>
            <a:ext cx="8572500" cy="8414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অধ্যায়-৬ (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ডেটাবেজ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4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419600"/>
            <a:ext cx="13030200" cy="27188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Database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Data + base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=  ডেটা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ঘাঁটি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ডেটা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ঘাঁটিকে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ডেটাবেজে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টেবিল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ডেটা ঐ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ডেটাবেজে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কুয়েরি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ফর্ম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রিপোর্ট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মডিউল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অবজেক্ট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ডেটাবেজকে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ভান্ডার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ICT\Digital Contant\Image for Content-1\Chapter-6\Database\db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6019800" cy="2313432"/>
          </a:xfrm>
          <a:prstGeom prst="rect">
            <a:avLst/>
          </a:prstGeom>
          <a:noFill/>
        </p:spPr>
      </p:pic>
      <p:pic>
        <p:nvPicPr>
          <p:cNvPr id="1027" name="Picture 3" descr="E:\ICT\Digital Contant\Image for Content-1\Chapter-6\Database\db-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057400"/>
            <a:ext cx="6477000" cy="2209800"/>
          </a:xfrm>
          <a:prstGeom prst="rect">
            <a:avLst/>
          </a:prstGeom>
          <a:noFill/>
        </p:spPr>
      </p:pic>
      <p:sp>
        <p:nvSpPr>
          <p:cNvPr id="9" name="Donut 8"/>
          <p:cNvSpPr/>
          <p:nvPr/>
        </p:nvSpPr>
        <p:spPr>
          <a:xfrm>
            <a:off x="12801600" y="7086600"/>
            <a:ext cx="914400" cy="685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762000" y="5486400"/>
          <a:ext cx="7200900" cy="824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28900" y="362713"/>
            <a:ext cx="8572500" cy="8414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অধ্যায়-৬ (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ডেটাবেজ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4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5" name="Picture 5" descr="E:\ICT\Digital Contant\Image for Content-1\Chapter-6\Database\Data Table-1.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905000"/>
            <a:ext cx="6858000" cy="2819400"/>
          </a:xfrm>
          <a:prstGeom prst="rect">
            <a:avLst/>
          </a:prstGeom>
          <a:noFill/>
        </p:spPr>
      </p:pic>
      <p:pic>
        <p:nvPicPr>
          <p:cNvPr id="1026" name="Picture 2" descr="E:\ICT\Digital Contant\Image for Content-1\Chapter-6\Database\Data file-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1981200"/>
            <a:ext cx="5791200" cy="2667000"/>
          </a:xfrm>
          <a:prstGeom prst="rect">
            <a:avLst/>
          </a:prstGeom>
          <a:noFill/>
        </p:spPr>
      </p:pic>
      <p:sp>
        <p:nvSpPr>
          <p:cNvPr id="8" name="Up-Down Arrow 7"/>
          <p:cNvSpPr/>
          <p:nvPr/>
        </p:nvSpPr>
        <p:spPr>
          <a:xfrm>
            <a:off x="14173200" y="5638800"/>
            <a:ext cx="114300" cy="4767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12725400" y="7098792"/>
            <a:ext cx="990600" cy="6736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24800" y="5029200"/>
            <a:ext cx="34290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ডেটা টেবিল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গ.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ঘ.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ফাইল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8900" y="362713"/>
            <a:ext cx="8572500" cy="8414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অধ্যায়-৬ (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ডেটাবেজ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4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4876800"/>
            <a:ext cx="6858000" cy="22879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2231" tIns="66116" rIns="132231" bIns="66116">
            <a:spAutoFit/>
          </a:bodyPr>
          <a:lstStyle/>
          <a:p>
            <a:pPr algn="just"/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ডেটাসংযুক্ত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টেবিলকে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ডেটা টেবিল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ডেটাসংযুক্ত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Row ও Column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ডেটা টেবিল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ডেটা টেবিল </a:t>
            </a:r>
            <a:r>
              <a:rPr lang="en-US" sz="3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ডেটাবেজের </a:t>
            </a:r>
            <a:r>
              <a:rPr lang="en-US" sz="3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মূলভিত্তি</a:t>
            </a:r>
            <a:r>
              <a:rPr lang="en-US" sz="3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315200" y="2667000"/>
          <a:ext cx="5600701" cy="1640837"/>
        </p:xfrm>
        <a:graphic>
          <a:graphicData uri="http://schemas.openxmlformats.org/drawingml/2006/table">
            <a:tbl>
              <a:tblPr/>
              <a:tblGrid>
                <a:gridCol w="1856034"/>
                <a:gridCol w="1880483"/>
                <a:gridCol w="1864184"/>
              </a:tblGrid>
              <a:tr h="533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Times New Roman"/>
                          <a:ea typeface="Calibri"/>
                          <a:cs typeface="Times New Roman"/>
                        </a:rPr>
                        <a:t>Roll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Times New Roman"/>
                          <a:ea typeface="Calibri"/>
                          <a:cs typeface="Times New Roman"/>
                        </a:rPr>
                        <a:t>Name 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Times New Roman"/>
                          <a:ea typeface="Calibri"/>
                          <a:cs typeface="Times New Roman"/>
                        </a:rPr>
                        <a:t>GPA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448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Raja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4.75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626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Rani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5.00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153400" y="2057400"/>
            <a:ext cx="3200400" cy="509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/>
              <a:t>Student Table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2133600"/>
          <a:ext cx="4572000" cy="2292096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7640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SutonnyMJ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SutonnyMJ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SutonnyMJ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640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SutonnyMJ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SutonnyMJ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SutonnyMJ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640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SutonnyMJ"/>
                          <a:ea typeface="Calibri"/>
                          <a:cs typeface="Times New Roman"/>
                        </a:rPr>
                        <a:t>     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SutonnyMJ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SutonnyMJ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52600" y="4419600"/>
            <a:ext cx="1371600" cy="5336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32231" tIns="66116" rIns="132231" bIns="66116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টেবিল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2600" y="4267200"/>
            <a:ext cx="1524000" cy="5336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32231" tIns="66116" rIns="132231" bIns="66116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ডেটা টেবিল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900" y="5129785"/>
            <a:ext cx="4914900" cy="1749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2231" tIns="66116" rIns="132231" bIns="66116">
            <a:spAutoFit/>
          </a:bodyPr>
          <a:lstStyle/>
          <a:p>
            <a:pPr algn="just"/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সাধারনভাবে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Row ও Column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টেবিল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500" dirty="0"/>
          </a:p>
        </p:txBody>
      </p:sp>
      <p:sp>
        <p:nvSpPr>
          <p:cNvPr id="16" name="Up-Down Arrow 15"/>
          <p:cNvSpPr/>
          <p:nvPr/>
        </p:nvSpPr>
        <p:spPr>
          <a:xfrm>
            <a:off x="5715000" y="5181600"/>
            <a:ext cx="228600" cy="18135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endParaRPr lang="en-US"/>
          </a:p>
        </p:txBody>
      </p:sp>
      <p:sp>
        <p:nvSpPr>
          <p:cNvPr id="18" name="Donut 17"/>
          <p:cNvSpPr/>
          <p:nvPr/>
        </p:nvSpPr>
        <p:spPr>
          <a:xfrm>
            <a:off x="12725400" y="7098792"/>
            <a:ext cx="990600" cy="6736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00" y="1371600"/>
            <a:ext cx="475322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ডেটাবেজের মৌলিক উপাদান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ডেটাটেবিল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8900" y="362713"/>
            <a:ext cx="8572500" cy="8414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অধ্যায়-৬ (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ডেটাবেজ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4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2400" y="2667000"/>
          <a:ext cx="5372100" cy="1600199"/>
        </p:xfrm>
        <a:graphic>
          <a:graphicData uri="http://schemas.openxmlformats.org/drawingml/2006/table">
            <a:tbl>
              <a:tblPr/>
              <a:tblGrid>
                <a:gridCol w="1790217"/>
                <a:gridCol w="1791666"/>
                <a:gridCol w="1790217"/>
              </a:tblGrid>
              <a:tr h="441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Times New Roman"/>
                          <a:ea typeface="Calibri"/>
                          <a:cs typeface="Times New Roman"/>
                        </a:rPr>
                        <a:t>Roll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Times New Roman"/>
                          <a:ea typeface="Calibri"/>
                          <a:cs typeface="Times New Roman"/>
                        </a:rPr>
                        <a:t>Name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Times New Roman"/>
                          <a:ea typeface="Calibri"/>
                          <a:cs typeface="Times New Roman"/>
                        </a:rPr>
                        <a:t>GPA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Raja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4.75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Rani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5.00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28600" y="4572000"/>
            <a:ext cx="4457700" cy="26111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2231" tIns="66116" rIns="132231" bIns="66116">
            <a:spAutoFit/>
          </a:bodyPr>
          <a:lstStyle/>
          <a:p>
            <a:pPr algn="just"/>
            <a:r>
              <a:rPr lang="en-US" sz="23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2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ডেটা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Column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স্তম্ভকেই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ডেটাটেবিলের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Cellও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(Character)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ডেটাটেবিলের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মূলভিত্তি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648200"/>
            <a:ext cx="3657600" cy="25341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2231" tIns="66116" rIns="132231" bIns="66116">
            <a:spAutoFit/>
          </a:bodyPr>
          <a:lstStyle/>
          <a:p>
            <a:pPr algn="just"/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ফিল্ডের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ডেটা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Row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সারিকেই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763000" y="4724400"/>
            <a:ext cx="4343400" cy="19186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রেকর্ডের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রানীর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রেজাল্ট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181600" y="1828800"/>
            <a:ext cx="7330863" cy="2196721"/>
            <a:chOff x="3657600" y="1409700"/>
            <a:chExt cx="4887242" cy="1615236"/>
          </a:xfrm>
        </p:grpSpPr>
        <p:sp>
          <p:nvSpPr>
            <p:cNvPr id="8" name="TextBox 7"/>
            <p:cNvSpPr txBox="1"/>
            <p:nvPr/>
          </p:nvSpPr>
          <p:spPr>
            <a:xfrm>
              <a:off x="3657600" y="1521759"/>
              <a:ext cx="1600200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Student Table</a:t>
              </a:r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657600" y="1409700"/>
              <a:ext cx="4887242" cy="1615236"/>
              <a:chOff x="3657600" y="1409700"/>
              <a:chExt cx="4887242" cy="1615236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477000" y="1409700"/>
                <a:ext cx="76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9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ফিল্ড</a:t>
                </a:r>
                <a:r>
                  <a:rPr lang="en-US" sz="29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3657600" y="1638300"/>
                <a:ext cx="4887242" cy="1386636"/>
                <a:chOff x="3657600" y="1638300"/>
                <a:chExt cx="4887242" cy="1386636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6654800" y="2586318"/>
                  <a:ext cx="685800" cy="40011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900" dirty="0" err="1" smtClean="0">
                      <a:solidFill>
                        <a:srgbClr val="0000FF"/>
                      </a:solidFill>
                      <a:latin typeface="NikoshBAN" pitchFamily="2" charset="0"/>
                      <a:cs typeface="NikoshBAN" pitchFamily="2" charset="0"/>
                    </a:rPr>
                    <a:t>রেকর্ড</a:t>
                  </a:r>
                  <a:endParaRPr lang="en-US" sz="2900" dirty="0"/>
                </a:p>
              </p:txBody>
            </p:sp>
            <p:grpSp>
              <p:nvGrpSpPr>
                <p:cNvPr id="48" name="Group 47"/>
                <p:cNvGrpSpPr/>
                <p:nvPr/>
              </p:nvGrpSpPr>
              <p:grpSpPr>
                <a:xfrm>
                  <a:off x="3657600" y="1638300"/>
                  <a:ext cx="4887242" cy="1386636"/>
                  <a:chOff x="3657600" y="1638300"/>
                  <a:chExt cx="4887242" cy="1386636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7924800" y="2628900"/>
                    <a:ext cx="620042" cy="396036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none">
                    <a:spAutoFit/>
                  </a:bodyPr>
                  <a:lstStyle/>
                  <a:p>
                    <a:r>
                      <a:rPr lang="en-US" sz="2900" dirty="0" err="1" smtClean="0">
                        <a:solidFill>
                          <a:srgbClr val="0000FF"/>
                        </a:solidFill>
                        <a:latin typeface="NikoshBAN" pitchFamily="2" charset="0"/>
                        <a:ea typeface="Calibri" pitchFamily="34" charset="0"/>
                        <a:cs typeface="NikoshBAN" pitchFamily="2" charset="0"/>
                      </a:rPr>
                      <a:t>ফাইল</a:t>
                    </a:r>
                    <a:r>
                      <a:rPr lang="en-US" dirty="0" smtClean="0">
                        <a:solidFill>
                          <a:srgbClr val="0000FF"/>
                        </a:solidFill>
                        <a:latin typeface="NikoshBAN" pitchFamily="2" charset="0"/>
                        <a:ea typeface="Calibri" pitchFamily="34" charset="0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3657600" y="1638300"/>
                    <a:ext cx="4267200" cy="1296988"/>
                    <a:chOff x="3657600" y="1638300"/>
                    <a:chExt cx="4267200" cy="1296988"/>
                  </a:xfrm>
                </p:grpSpPr>
                <p:cxnSp>
                  <p:nvCxnSpPr>
                    <p:cNvPr id="10" name="Straight Arrow Connector 9"/>
                    <p:cNvCxnSpPr/>
                    <p:nvPr/>
                  </p:nvCxnSpPr>
                  <p:spPr>
                    <a:xfrm rot="5400000">
                      <a:off x="5905500" y="1676400"/>
                      <a:ext cx="609600" cy="5334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 rot="10800000" flipV="1">
                      <a:off x="4800600" y="1638300"/>
                      <a:ext cx="1676400" cy="6096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Arrow Connector 24"/>
                    <p:cNvCxnSpPr/>
                    <p:nvPr/>
                  </p:nvCxnSpPr>
                  <p:spPr>
                    <a:xfrm rot="10800000" flipV="1">
                      <a:off x="3657600" y="1638300"/>
                      <a:ext cx="2819400" cy="6096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Arrow Connector 30"/>
                    <p:cNvCxnSpPr/>
                    <p:nvPr/>
                  </p:nvCxnSpPr>
                  <p:spPr>
                    <a:xfrm rot="10800000">
                      <a:off x="6172200" y="2933700"/>
                      <a:ext cx="533400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Arrow Connector 31"/>
                    <p:cNvCxnSpPr/>
                    <p:nvPr/>
                  </p:nvCxnSpPr>
                  <p:spPr>
                    <a:xfrm rot="10800000">
                      <a:off x="6172200" y="2628900"/>
                      <a:ext cx="533400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Arrow Connector 45"/>
                    <p:cNvCxnSpPr/>
                    <p:nvPr/>
                  </p:nvCxnSpPr>
                  <p:spPr>
                    <a:xfrm rot="10800000">
                      <a:off x="7391400" y="2781300"/>
                      <a:ext cx="533400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56" name="Up-Down Arrow 55"/>
          <p:cNvSpPr/>
          <p:nvPr/>
        </p:nvSpPr>
        <p:spPr>
          <a:xfrm>
            <a:off x="0" y="4419600"/>
            <a:ext cx="13716000" cy="6217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endParaRPr lang="en-US"/>
          </a:p>
        </p:txBody>
      </p:sp>
      <p:sp>
        <p:nvSpPr>
          <p:cNvPr id="57" name="Donut 56"/>
          <p:cNvSpPr/>
          <p:nvPr/>
        </p:nvSpPr>
        <p:spPr>
          <a:xfrm>
            <a:off x="12801600" y="7046976"/>
            <a:ext cx="914400" cy="7254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1295400"/>
            <a:ext cx="561564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ডেটাবেজের মৌলিক উপাদান: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577" grpId="0" animBg="1"/>
      <p:bldP spid="56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8900" y="362713"/>
            <a:ext cx="8572500" cy="8414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অধ্যায়-৬ (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ডেটাবেজ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4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CT\Digital Contant\Image for Content-1\Chapter-6\DB-Gif\data proces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3733800" cy="2133600"/>
          </a:xfrm>
          <a:prstGeom prst="rect">
            <a:avLst/>
          </a:prstGeom>
          <a:noFill/>
        </p:spPr>
      </p:pic>
      <p:pic>
        <p:nvPicPr>
          <p:cNvPr id="1027" name="Picture 3" descr="E:\ICT\Digital Contant\Image for Content-1\Chapter-6\DB-Gif\bi-with-clicdat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447800"/>
            <a:ext cx="4648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4572000"/>
            <a:ext cx="130302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ডেটাবেজের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Input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এন্ট্রি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Processing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হিসাব-নিকাশ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রিলেশন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আপডেটিং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যুক্তিমূলক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Output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ডেটাবেজের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Input, Processing ও Output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যাবতীরকাজ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Database Management System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DBMS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DBMS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যাবতীরকাজ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-MS Access, Oracle, My SQL, SQL Server,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SQLite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IBM DB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dBASE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FoxPro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E:\ICT\Digital Contant\Image for Content-1\Chapter-6\DB-JPEG\main_databas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1981200"/>
            <a:ext cx="4114800" cy="1981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447800" y="4038600"/>
            <a:ext cx="129715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5410200" y="4114800"/>
            <a:ext cx="192873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9753600" y="4038600"/>
            <a:ext cx="226215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DBMS ‍Software</a:t>
            </a:r>
            <a:endParaRPr lang="en-US" sz="2000" dirty="0"/>
          </a:p>
        </p:txBody>
      </p:sp>
      <p:sp>
        <p:nvSpPr>
          <p:cNvPr id="14" name="Donut 13"/>
          <p:cNvSpPr/>
          <p:nvPr/>
        </p:nvSpPr>
        <p:spPr>
          <a:xfrm>
            <a:off x="12801600" y="7046976"/>
            <a:ext cx="914400" cy="7254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828800"/>
          <a:ext cx="8153400" cy="51820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27357"/>
                <a:gridCol w="4626043"/>
              </a:tblGrid>
              <a:tr h="462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ডেটাবেজের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সুবিধা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/>
                    </a:p>
                  </a:txBody>
                  <a:tcPr marL="137160" marR="137160" marT="62179" marB="62179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ডেটাবেজের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অসুবিধা</a:t>
                      </a:r>
                      <a:endParaRPr lang="en-US" sz="2400" dirty="0"/>
                    </a:p>
                  </a:txBody>
                  <a:tcPr marL="137160" marR="137160" marT="62179" marB="62179">
                    <a:solidFill>
                      <a:srgbClr val="C00000"/>
                    </a:solidFill>
                  </a:tcPr>
                </a:tc>
              </a:tr>
              <a:tr h="732476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১.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সহজে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যেকোনো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তথ্য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বা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রেকর্ড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খুঁজে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বের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করা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যায়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১.  ডেটাবেজ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তৈরি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ও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বাস্তবায়ন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ব্যয়বহুলএবং</a:t>
                      </a:r>
                      <a:r>
                        <a:rPr lang="en-US" sz="2000" kern="1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দক্ষ</a:t>
                      </a:r>
                      <a:r>
                        <a:rPr lang="en-US" sz="2000" kern="1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লোকের</a:t>
                      </a:r>
                      <a:r>
                        <a:rPr lang="en-US" sz="2000" kern="1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প্রয়োজন</a:t>
                      </a:r>
                      <a:r>
                        <a:rPr lang="en-US" sz="2000" kern="1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হয়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</a:tr>
              <a:tr h="732476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২.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চাহিবামাত্র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দ্রুত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তথ্য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উপস্থাপন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ও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পরিচালনা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করা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যায়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২. ডেটাবেজের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নিরাপত্তা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ব্যবস্থা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শক্তিশালী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না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হলে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হ্যাকিং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হওয়ার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সম্ভাবনা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বেশি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</a:tr>
              <a:tr h="1040887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৩.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প্রয়োজনে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তথ্যকে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বড়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থেকে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ছোট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ছোট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থেকে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বড়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অথবা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বিভিন্নভাবে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বিন্যাস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করা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যায়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৩.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ভুল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তথ্য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সন্নিবেশিত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হলে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প্রতিষ্ঠানের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আর্থিক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ও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সুনাম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নষ্ট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হওয়ার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সম্ভাবনা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বেশি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0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</a:tr>
              <a:tr h="732476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৪. 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ডেটাকে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যখন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তখন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আপডেট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করা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যায়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৪.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সফটওয়ারের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সমস্যা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থাকলে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ডেটা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প্রক্রিয়াকরণে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সময়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বেশি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লাগে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</a:tr>
              <a:tr h="424065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৫.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একই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সময়ে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একই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তথ্য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সকলে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করতে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পারে</a:t>
                      </a:r>
                      <a:r>
                        <a:rPr lang="en-US" sz="20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                                     -----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</a:tr>
              <a:tr h="715225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৬. </a:t>
                      </a:r>
                      <a:r>
                        <a:rPr lang="en-US" sz="18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এক</a:t>
                      </a:r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ডেটা </a:t>
                      </a:r>
                      <a:r>
                        <a:rPr lang="en-US" sz="18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বেজের</a:t>
                      </a:r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তথ্য </a:t>
                      </a:r>
                      <a:r>
                        <a:rPr lang="en-US" sz="18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অন্য</a:t>
                      </a:r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ডেটাবেজে</a:t>
                      </a:r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করা</a:t>
                      </a:r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যায়</a:t>
                      </a:r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18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                                      -----</a:t>
                      </a:r>
                      <a:endParaRPr 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E:\ICT\Digital Contant\Image for Content-1\Chapter-6\DB-JPEG\Advantages-and-Disadvantages-of-Social-Me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0" y="2057400"/>
            <a:ext cx="4572000" cy="487680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28900" y="362713"/>
            <a:ext cx="8572500" cy="8414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অধ্যায়-৬ (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ডেটাবেজ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4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12801600" y="7046976"/>
            <a:ext cx="914400" cy="7254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181600" y="228600"/>
          <a:ext cx="5181600" cy="156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287000" y="2209800"/>
            <a:ext cx="2895600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ঘ.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2286000"/>
            <a:ext cx="2743200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গ.  ডেটা টেবিল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2362200"/>
            <a:ext cx="2971800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খ.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362200"/>
            <a:ext cx="2743200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ক.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752600"/>
            <a:ext cx="4724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ডেটাবেজের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581400"/>
            <a:ext cx="2057399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0"/>
            <a:ext cx="6172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5600" y="3657600"/>
            <a:ext cx="2362200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ডেটা টেবিল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3581400"/>
            <a:ext cx="2590800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খ.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ফাইল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24653" y="3624590"/>
            <a:ext cx="253834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" y="4343400"/>
            <a:ext cx="29258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ডেটাবেজের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762000" y="5029200"/>
            <a:ext cx="330731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ডেটাকে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আপডেট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4495800" y="5029200"/>
            <a:ext cx="390523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8763000" y="5029200"/>
            <a:ext cx="45720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iii. ডেটাবেজ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5638800"/>
            <a:ext cx="2514600" cy="49244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6324600"/>
            <a:ext cx="2057399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6324600"/>
            <a:ext cx="2057399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ii, iii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6324600"/>
            <a:ext cx="2057399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i, iii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0" y="6324600"/>
            <a:ext cx="2057399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Half Frame 25"/>
          <p:cNvSpPr/>
          <p:nvPr/>
        </p:nvSpPr>
        <p:spPr>
          <a:xfrm rot="14014148">
            <a:off x="7677038" y="2277638"/>
            <a:ext cx="196473" cy="430382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914400" y="2362200"/>
            <a:ext cx="461682" cy="3810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6019800" y="6324600"/>
            <a:ext cx="461682" cy="3810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Multiply 28"/>
          <p:cNvSpPr/>
          <p:nvPr/>
        </p:nvSpPr>
        <p:spPr>
          <a:xfrm>
            <a:off x="3657600" y="6248400"/>
            <a:ext cx="461682" cy="5334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505200" y="3657600"/>
            <a:ext cx="461682" cy="3810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914400" y="3581400"/>
            <a:ext cx="461682" cy="3810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6553200" y="3733800"/>
            <a:ext cx="461682" cy="3810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10591800" y="2286000"/>
            <a:ext cx="461682" cy="3810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3886200" y="2438400"/>
            <a:ext cx="461682" cy="3810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8534400" y="6324600"/>
            <a:ext cx="461682" cy="3810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Half Frame 35"/>
          <p:cNvSpPr/>
          <p:nvPr/>
        </p:nvSpPr>
        <p:spPr>
          <a:xfrm rot="14014148">
            <a:off x="10725039" y="3573040"/>
            <a:ext cx="196473" cy="430382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Half Frame 36"/>
          <p:cNvSpPr/>
          <p:nvPr/>
        </p:nvSpPr>
        <p:spPr>
          <a:xfrm rot="14014148">
            <a:off x="1276240" y="6240039"/>
            <a:ext cx="196473" cy="430382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Donut 37"/>
          <p:cNvSpPr/>
          <p:nvPr/>
        </p:nvSpPr>
        <p:spPr>
          <a:xfrm>
            <a:off x="12801600" y="7046976"/>
            <a:ext cx="914400" cy="7254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71700" y="3368040"/>
            <a:ext cx="10401300" cy="3826842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DBMS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ডেটা ও তথ্য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নয়-ব্যাখ্যা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 ডেটাবেজের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 ডেটাবেজের গুরুত্বপূর্ণ মৌলিক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3802" indent="-743802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8900" y="362713"/>
            <a:ext cx="8572500" cy="8414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অধ্যায়-৬ (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ডেটাবেজ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4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200400" y="1606296"/>
          <a:ext cx="8229600" cy="124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onut 7"/>
          <p:cNvSpPr/>
          <p:nvPr/>
        </p:nvSpPr>
        <p:spPr>
          <a:xfrm>
            <a:off x="12801600" y="7046976"/>
            <a:ext cx="914400" cy="7254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17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59081"/>
            <a:ext cx="7886700" cy="17339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32231" tIns="66116" rIns="132231" bIns="66116" rtlCol="0">
            <a:spAutoFit/>
          </a:bodyPr>
          <a:lstStyle/>
          <a:p>
            <a:pPr algn="ctr"/>
            <a:r>
              <a:rPr lang="en-US" sz="5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5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5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5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5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52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ICT\Digital Contant\Resize Image for Content-2\Global Village\g-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28088"/>
            <a:ext cx="4000500" cy="290169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686300" y="5337048"/>
            <a:ext cx="3886200" cy="196900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sz="7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12801600" y="7046976"/>
            <a:ext cx="914400" cy="7254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18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971800" y="381000"/>
          <a:ext cx="77724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838200" y="3124200"/>
            <a:ext cx="5105400" cy="360098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ভূঁঞা</a:t>
            </a:r>
            <a:endParaRPr lang="en-US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MAB Sir</a:t>
            </a:r>
            <a:r>
              <a:rPr lang="en-US" sz="3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আইসিটি)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বিএএফ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শাহীন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3200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ক্যান্টনম্যান্ট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০১৮১৯১৬৯০৭০</a:t>
            </a:r>
            <a:endParaRPr lang="bn-IN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malisd90@gmail.com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124200"/>
            <a:ext cx="5562600" cy="3581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7620000" y="3352800"/>
            <a:ext cx="510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তথ্য ও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 ৪5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:---.---, ২০২০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13258800" y="7098792"/>
            <a:ext cx="457200" cy="6736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533400"/>
            <a:ext cx="6781800" cy="7620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ICT\Digital Contant\Image for Content-1\Chapter-6\Database\Data Table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981200"/>
            <a:ext cx="5029200" cy="213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4600" y="4343400"/>
            <a:ext cx="1781299" cy="4683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ডেটা ও তথ্য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E:\ICT\Digital Contant\Image for Content-1\Chapter-6\DB-Gif\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648200"/>
            <a:ext cx="4572000" cy="2438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287000" y="4191000"/>
            <a:ext cx="1540191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ডেটা টেবিল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3" name="Diagram 32"/>
          <p:cNvGraphicFramePr/>
          <p:nvPr/>
        </p:nvGraphicFramePr>
        <p:xfrm>
          <a:off x="2286000" y="5410200"/>
          <a:ext cx="2514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858000" y="4953000"/>
            <a:ext cx="5638800" cy="492443"/>
            <a:chOff x="6858000" y="4953000"/>
            <a:chExt cx="5638800" cy="492443"/>
          </a:xfrm>
        </p:grpSpPr>
        <p:cxnSp>
          <p:nvCxnSpPr>
            <p:cNvPr id="18" name="Straight Arrow Connector 17"/>
            <p:cNvCxnSpPr/>
            <p:nvPr/>
          </p:nvCxnSpPr>
          <p:spPr>
            <a:xfrm rot="10800000">
              <a:off x="6858000" y="5181600"/>
              <a:ext cx="304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906000" y="4953000"/>
              <a:ext cx="2590800" cy="49244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Database icon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8200" y="1828599"/>
            <a:ext cx="5715000" cy="2362200"/>
            <a:chOff x="838200" y="1828599"/>
            <a:chExt cx="5715000" cy="2362200"/>
          </a:xfrm>
        </p:grpSpPr>
        <p:grpSp>
          <p:nvGrpSpPr>
            <p:cNvPr id="38" name="Group 37"/>
            <p:cNvGrpSpPr/>
            <p:nvPr/>
          </p:nvGrpSpPr>
          <p:grpSpPr>
            <a:xfrm>
              <a:off x="838200" y="1828599"/>
              <a:ext cx="5715000" cy="2362200"/>
              <a:chOff x="838200" y="1828599"/>
              <a:chExt cx="5715000" cy="2362200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838200" y="1828599"/>
                <a:ext cx="5715000" cy="2362200"/>
                <a:chOff x="807" y="1391"/>
                <a:chExt cx="12286" cy="3030"/>
              </a:xfrm>
            </p:grpSpPr>
            <p:sp>
              <p:nvSpPr>
                <p:cNvPr id="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07" y="1391"/>
                  <a:ext cx="12286" cy="303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dirty="0" smtClean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অ  আ 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kumimoji="0" lang="en-US" b="0" i="0" u="none" strike="noStrike" cap="none" normalizeH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 ক খ  </a:t>
                  </a:r>
                  <a:r>
                    <a:rPr lang="en-US" dirty="0" err="1" smtClean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আমার</a:t>
                  </a:r>
                  <a:r>
                    <a:rPr kumimoji="0" lang="en-US" b="0" i="0" u="none" strike="noStrike" cap="none" normalizeH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 ১ ২ ৩ ৩+২=৫ A B C  College 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 ।</a:t>
                  </a:r>
                  <a:r>
                    <a:rPr kumimoji="0" lang="en-US" b="0" i="0" u="none" strike="noStrike" cap="none" normalizeH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 , ; 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 ?</a:t>
                  </a:r>
                  <a:r>
                    <a:rPr kumimoji="0" lang="en-US" b="0" i="0" u="none" strike="noStrike" cap="none" normalizeH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 /  # @ +   { } [  ]   ? </a:t>
                  </a:r>
                  <a:r>
                    <a:rPr kumimoji="0" lang="en-US" b="0" i="0" u="none" strike="noStrike" cap="none" normalizeH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kumimoji="0" lang="en-US" b="0" i="0" u="none" strike="noStrike" cap="none" normalizeH="0" dirty="0" err="1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আমার</a:t>
                  </a:r>
                  <a:r>
                    <a:rPr kumimoji="0" lang="en-US" b="0" i="0" u="none" strike="noStrike" cap="none" normalizeH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kumimoji="0" lang="en-US" b="0" i="0" u="none" strike="noStrike" cap="none" normalizeH="0" dirty="0" err="1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নাম</a:t>
                  </a:r>
                  <a:r>
                    <a:rPr kumimoji="0" lang="en-US" b="0" i="0" u="none" strike="noStrike" cap="none" normalizeH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kumimoji="0" lang="en-US" b="0" i="0" u="none" strike="noStrike" cap="none" normalizeH="0" dirty="0" err="1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রাতুল</a:t>
                  </a:r>
                  <a:r>
                    <a:rPr kumimoji="0" lang="en-US" b="0" i="0" u="none" strike="noStrike" cap="none" normalizeH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 । My name is </a:t>
                  </a:r>
                  <a:r>
                    <a:rPr kumimoji="0" lang="en-US" b="0" i="0" u="none" strike="noStrike" cap="none" normalizeH="0" dirty="0" err="1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Ratul</a:t>
                  </a:r>
                  <a:r>
                    <a:rPr kumimoji="0" lang="en-US" b="0" i="0" u="none" strike="noStrike" cap="none" normalizeH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AutoShape 4"/>
                <p:cNvSpPr>
                  <a:spLocks noChangeArrowheads="1"/>
                </p:cNvSpPr>
                <p:nvPr/>
              </p:nvSpPr>
              <p:spPr bwMode="auto">
                <a:xfrm>
                  <a:off x="4247" y="3151"/>
                  <a:ext cx="1638" cy="908"/>
                </a:xfrm>
                <a:prstGeom prst="sun">
                  <a:avLst>
                    <a:gd name="adj" fmla="val 25000"/>
                  </a:avLst>
                </a:prstGeom>
                <a:solidFill>
                  <a:srgbClr val="C00000"/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051" name="Picture 3" descr="E:\ICT\Digital Contant\Image for Content-1\Image\Flowers\flower-wallpaper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953000" y="3064544"/>
                <a:ext cx="1371600" cy="974056"/>
              </a:xfrm>
              <a:prstGeom prst="rect">
                <a:avLst/>
              </a:prstGeom>
              <a:noFill/>
            </p:spPr>
          </p:pic>
          <p:pic>
            <p:nvPicPr>
              <p:cNvPr id="2052" name="Picture 4" descr="E:\ICT\Digital Contant\Image for Content-1\Picture\Cat.jpe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060862" y="3064544"/>
                <a:ext cx="1301338" cy="974056"/>
              </a:xfrm>
              <a:prstGeom prst="rect">
                <a:avLst/>
              </a:prstGeom>
              <a:noFill/>
            </p:spPr>
          </p:pic>
        </p:grpSp>
        <p:pic>
          <p:nvPicPr>
            <p:cNvPr id="2" name="Picture 2" descr="E:\ICT\Digital Contant\Image for Content-1\Chapter-6\DB-png\Audio Ve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5200" y="3200400"/>
              <a:ext cx="1267371" cy="762001"/>
            </a:xfrm>
            <a:prstGeom prst="rect">
              <a:avLst/>
            </a:prstGeom>
            <a:noFill/>
          </p:spPr>
        </p:pic>
      </p:grpSp>
      <p:sp>
        <p:nvSpPr>
          <p:cNvPr id="20" name="Donut 19"/>
          <p:cNvSpPr/>
          <p:nvPr/>
        </p:nvSpPr>
        <p:spPr>
          <a:xfrm>
            <a:off x="13258800" y="7098792"/>
            <a:ext cx="457200" cy="6736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Graphic spid="3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581400" y="228600"/>
            <a:ext cx="5715000" cy="9144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আজকের আলোচ্য বিষয়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E:\ICT\Digital Contant\Image for Content-1\Chapter-6\DB-png\Png-element d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981200"/>
            <a:ext cx="6400799" cy="502920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304800" y="19812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nut 6"/>
          <p:cNvSpPr/>
          <p:nvPr/>
        </p:nvSpPr>
        <p:spPr>
          <a:xfrm>
            <a:off x="13258800" y="7098792"/>
            <a:ext cx="457200" cy="6736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381000"/>
            <a:ext cx="4953000" cy="9144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1524000" y="1981200"/>
            <a:ext cx="10439400" cy="48013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শিক্ষার্থীরা...</a:t>
            </a:r>
            <a:endParaRPr lang="en-US" sz="5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01638" indent="-40163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as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01638" indent="-40163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as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lang="as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01638" indent="-40163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as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01638" indent="-40163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as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01638" indent="-40163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as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01638" indent="-40163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গুরুত্বপূর্ণ মৌলিক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as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01638" indent="-40163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endParaRPr lang="en-US" sz="3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13258800" y="7098792"/>
            <a:ext cx="457200" cy="6736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8900" y="362713"/>
            <a:ext cx="8572500" cy="8414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অধ্যায়-৬ (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ডেটাবেজ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4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81000" y="4114800"/>
            <a:ext cx="12915900" cy="28265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Data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Datum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বহুবচন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Data। Datum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Fact। ডেটা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অগোছালো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Fact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প্রক্রিয়াকরণের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সহজভাবে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অগোছালো</a:t>
            </a:r>
            <a:r>
              <a:rPr lang="en-US" sz="3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অর্থপূর্ণ</a:t>
            </a:r>
            <a:r>
              <a:rPr lang="en-US" sz="3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ইত্যাদিকে</a:t>
            </a:r>
            <a:r>
              <a:rPr lang="en-US" sz="3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ডেটা </a:t>
            </a:r>
            <a:r>
              <a:rPr lang="en-US" sz="35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85801" y="1917192"/>
            <a:ext cx="2895596" cy="843864"/>
          </a:xfrm>
          <a:prstGeom prst="rightArrow">
            <a:avLst>
              <a:gd name="adj1" fmla="val 50000"/>
              <a:gd name="adj2" fmla="val 7817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(Data)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13258800" y="7098792"/>
            <a:ext cx="457200" cy="6736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E:\ICT\Digital Contant\Image for Content-1\Picture\Ca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0" y="1752600"/>
            <a:ext cx="1066800" cy="812239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3581400" y="1524000"/>
            <a:ext cx="7429634" cy="2154936"/>
            <a:chOff x="3543473" y="1502664"/>
            <a:chExt cx="7429634" cy="2154936"/>
          </a:xfrm>
        </p:grpSpPr>
        <p:grpSp>
          <p:nvGrpSpPr>
            <p:cNvPr id="14338" name="Group 2"/>
            <p:cNvGrpSpPr>
              <a:grpSpLocks/>
            </p:cNvGrpSpPr>
            <p:nvPr/>
          </p:nvGrpSpPr>
          <p:grpSpPr bwMode="auto">
            <a:xfrm>
              <a:off x="3543473" y="1502664"/>
              <a:ext cx="7429634" cy="2154936"/>
              <a:chOff x="-1804" y="1594"/>
              <a:chExt cx="12286" cy="1923"/>
            </a:xfrm>
          </p:grpSpPr>
          <p:sp>
            <p:nvSpPr>
              <p:cNvPr id="14339" name="Text Box 3"/>
              <p:cNvSpPr txBox="1">
                <a:spLocks noChangeArrowheads="1"/>
              </p:cNvSpPr>
              <p:nvPr/>
            </p:nvSpPr>
            <p:spPr bwMode="auto">
              <a:xfrm>
                <a:off x="-1804" y="1594"/>
                <a:ext cx="12286" cy="192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অ   আ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kumimoji="0" lang="en-US" b="0" i="0" u="none" strike="noStrike" cap="none" normalizeH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 ক   খ   ১   ২   ৩ 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kumimoji="0" lang="en-US" b="0" i="0" u="none" strike="noStrike" cap="none" normalizeH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7  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1০.৫০   </a:t>
                </a:r>
                <a:r>
                  <a:rPr kumimoji="0" lang="en-US" b="0" i="0" u="none" strike="noStrike" cap="none" normalizeH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b="0" i="0" u="none" strike="noStrike" cap="none" normalizeH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95.74   </a:t>
                </a:r>
                <a:r>
                  <a:rPr kumimoji="0" lang="en-US" b="0" i="0" u="none" strike="noStrike" cap="none" normalizeH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।   ,   ;  </a:t>
                </a:r>
                <a:r>
                  <a:rPr lang="en-US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/   ?   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#  </a:t>
                </a:r>
                <a:r>
                  <a:rPr lang="en-US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@   &amp;  +  { }    </a:t>
                </a:r>
                <a:r>
                  <a:rPr lang="en-US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আমার</a:t>
                </a:r>
                <a:r>
                  <a:rPr lang="en-US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  Dhaka  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                      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0" u="none" strike="noStrike" cap="none" normalizeH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  <p:sp>
            <p:nvSpPr>
              <p:cNvPr id="14340" name="AutoShape 4"/>
              <p:cNvSpPr>
                <a:spLocks noChangeArrowheads="1"/>
              </p:cNvSpPr>
              <p:nvPr/>
            </p:nvSpPr>
            <p:spPr bwMode="auto">
              <a:xfrm>
                <a:off x="-985" y="2497"/>
                <a:ext cx="1260" cy="762"/>
              </a:xfrm>
              <a:prstGeom prst="sun">
                <a:avLst>
                  <a:gd name="adj" fmla="val 25000"/>
                </a:avLst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074" name="Picture 2" descr="E:\ICT\Digital Contant\Image for Content-1\Chapter-6\DB-png\Audio V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10472" y="2569464"/>
              <a:ext cx="2095327" cy="935736"/>
            </a:xfrm>
            <a:prstGeom prst="rect">
              <a:avLst/>
            </a:prstGeom>
            <a:noFill/>
          </p:spPr>
        </p:pic>
      </p:grpSp>
      <p:pic>
        <p:nvPicPr>
          <p:cNvPr id="17" name="Picture 3" descr="E:\ICT\Digital Contant\Image for Content-1\Image\Flowers\flower-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8800" y="2743200"/>
            <a:ext cx="1066800" cy="592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8900" y="362713"/>
            <a:ext cx="8572500" cy="8414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অধ্যায়-৬ (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ডেটাবেজ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4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495800" y="1371600"/>
            <a:ext cx="3657600" cy="6721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029200"/>
            <a:ext cx="6279564" cy="16108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2231" tIns="66116" rIns="132231" bIns="66116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নিউমেরিক</a:t>
            </a:r>
            <a:r>
              <a:rPr lang="en-US" sz="2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(Numeric Data):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নিউমেরিক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সংখ্যাবাচক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Integer,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Flowting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Data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5105400"/>
            <a:ext cx="6515100" cy="1641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2231" tIns="66116" rIns="132231" bIns="66116">
            <a:spAutoFit/>
          </a:bodyPr>
          <a:lstStyle/>
          <a:p>
            <a:pPr algn="ctr"/>
            <a:r>
              <a:rPr lang="en-US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নন-নিউমেরিক</a:t>
            </a:r>
            <a:r>
              <a:rPr lang="en-US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(Non-Numeric Data):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ডেটা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নন-নিউমেরিক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বর্ণবাচক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Character Data, Object Date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2590800"/>
            <a:ext cx="5029200" cy="13646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32231" tIns="66116" rIns="132231" bIns="66116">
            <a:spAutoFit/>
          </a:bodyPr>
          <a:lstStyle/>
          <a:p>
            <a:pPr algn="ctr"/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১০, ৫০.৭০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৯০.৭০,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69,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75, 30.80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13258800" y="7098792"/>
            <a:ext cx="457200" cy="6736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5800" y="3962400"/>
            <a:ext cx="5029200" cy="5336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2231" tIns="66116" rIns="132231" bIns="66116"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নিউমেরিক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(Numeric Data)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705600" y="3962400"/>
            <a:ext cx="6248400" cy="533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32231" tIns="66116" rIns="132231" bIns="66116"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নন-নিউমেরিক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(Non-Numeric Data)</a:t>
            </a:r>
            <a:endParaRPr lang="en-US" dirty="0"/>
          </a:p>
        </p:txBody>
      </p:sp>
      <p:sp>
        <p:nvSpPr>
          <p:cNvPr id="27" name="Up-Down Arrow 26"/>
          <p:cNvSpPr/>
          <p:nvPr/>
        </p:nvSpPr>
        <p:spPr>
          <a:xfrm>
            <a:off x="6172200" y="2667000"/>
            <a:ext cx="152400" cy="18166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705600" y="2743200"/>
            <a:ext cx="6248400" cy="1200329"/>
            <a:chOff x="6705600" y="2743200"/>
            <a:chExt cx="6248400" cy="1200329"/>
          </a:xfrm>
        </p:grpSpPr>
        <p:grpSp>
          <p:nvGrpSpPr>
            <p:cNvPr id="18" name="Group 17"/>
            <p:cNvGrpSpPr/>
            <p:nvPr/>
          </p:nvGrpSpPr>
          <p:grpSpPr>
            <a:xfrm>
              <a:off x="6705600" y="2743200"/>
              <a:ext cx="6248400" cy="1200329"/>
              <a:chOff x="6121743" y="2819400"/>
              <a:chExt cx="6839465" cy="120032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121743" y="2819400"/>
                <a:ext cx="6839465" cy="1200329"/>
                <a:chOff x="4081162" y="2073086"/>
                <a:chExt cx="4559643" cy="882594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4081162" y="2073086"/>
                  <a:ext cx="4559643" cy="882594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অ, খ , A,  D, &amp;, #, </a:t>
                  </a:r>
                  <a:r>
                    <a:rPr lang="en-US" sz="3600" dirty="0" err="1" smtClean="0">
                      <a:latin typeface="NikoshBAN" pitchFamily="2" charset="0"/>
                      <a:cs typeface="NikoshBAN" pitchFamily="2" charset="0"/>
                    </a:rPr>
                    <a:t>আমার</a:t>
                  </a:r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, Book, </a:t>
                  </a:r>
                  <a:r>
                    <a:rPr lang="en-US" sz="3600" dirty="0" err="1" smtClean="0">
                      <a:latin typeface="NikoshBAN" pitchFamily="2" charset="0"/>
                      <a:cs typeface="NikoshBAN" pitchFamily="2" charset="0"/>
                    </a:rPr>
                    <a:t>হ্যাঁ</a:t>
                  </a:r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sz="3600" dirty="0" err="1" smtClean="0">
                      <a:latin typeface="NikoshBAN" pitchFamily="2" charset="0"/>
                      <a:cs typeface="NikoshBAN" pitchFamily="2" charset="0"/>
                    </a:rPr>
                    <a:t>না</a:t>
                  </a:r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       </a:t>
                  </a:r>
                </a:p>
              </p:txBody>
            </p:sp>
            <p:sp>
              <p:nvSpPr>
                <p:cNvPr id="21" name="5-Point Star 20"/>
                <p:cNvSpPr/>
                <p:nvPr/>
              </p:nvSpPr>
              <p:spPr>
                <a:xfrm>
                  <a:off x="7528697" y="2521321"/>
                  <a:ext cx="444843" cy="365311"/>
                </a:xfrm>
                <a:prstGeom prst="star5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7" name="Picture 3" descr="E:\ICT\Digital Contant\Image for Content-1\Image\Flowers\flower-wallpaper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374659" y="3429000"/>
                <a:ext cx="1066800" cy="516704"/>
              </a:xfrm>
              <a:prstGeom prst="rect">
                <a:avLst/>
              </a:prstGeom>
              <a:noFill/>
            </p:spPr>
          </p:pic>
        </p:grpSp>
        <p:pic>
          <p:nvPicPr>
            <p:cNvPr id="19" name="Picture 2" descr="E:\ICT\Digital Contant\Image for Content-1\Chapter-6\DB-png\Audio V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9600" y="3352800"/>
              <a:ext cx="1037512" cy="5547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8" grpId="0" animBg="1"/>
      <p:bldP spid="9" grpId="0" animBg="1"/>
      <p:bldP spid="11" grpId="0" animBg="1"/>
      <p:bldP spid="24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8900" y="362713"/>
            <a:ext cx="8572500" cy="8414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অধ্যায়-৬ (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ডেটাবেজ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4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4800600"/>
            <a:ext cx="12801600" cy="22879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গোছানো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অর্থবহ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ব্যবহারযোগ্য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ডেটাকে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তথ্য (</a:t>
            </a:r>
            <a:r>
              <a:rPr lang="en-US" sz="2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Information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গোছানো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ডেটাকে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অপরকাজের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এন্ট্রিসমূহ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লজিক্যাল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অর্ডারে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86000"/>
            <a:ext cx="6324600" cy="12415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2231" tIns="66116" rIns="132231" bIns="66116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১০১।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৪.৭৫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জিপিএ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848600" y="2133600"/>
          <a:ext cx="5143500" cy="148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</a:tblGrid>
              <a:tr h="4336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Roll</a:t>
                      </a:r>
                      <a:endParaRPr lang="en-US" sz="2400" dirty="0"/>
                    </a:p>
                  </a:txBody>
                  <a:tcPr marL="137160" marR="137160" marT="62179" marB="62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 </a:t>
                      </a:r>
                      <a:endParaRPr lang="en-US" sz="2400" dirty="0"/>
                    </a:p>
                  </a:txBody>
                  <a:tcPr marL="137160" marR="137160" marT="62179" marB="62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GPA</a:t>
                      </a:r>
                      <a:endParaRPr lang="en-US" sz="2400" dirty="0"/>
                    </a:p>
                  </a:txBody>
                  <a:tcPr marL="137160" marR="137160" marT="62179" marB="62179"/>
                </a:tc>
              </a:tr>
              <a:tr h="4974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101</a:t>
                      </a:r>
                      <a:endParaRPr lang="en-US" sz="2400" dirty="0"/>
                    </a:p>
                  </a:txBody>
                  <a:tcPr marL="137160" marR="137160" marT="62179" marB="62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Raja</a:t>
                      </a:r>
                      <a:endParaRPr lang="en-US" sz="2400" dirty="0"/>
                    </a:p>
                  </a:txBody>
                  <a:tcPr marL="137160" marR="137160" marT="62179" marB="62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4.75</a:t>
                      </a:r>
                      <a:endParaRPr lang="en-US" sz="2400" dirty="0"/>
                    </a:p>
                  </a:txBody>
                  <a:tcPr marL="137160" marR="137160" marT="62179" marB="62179"/>
                </a:tc>
              </a:tr>
              <a:tr h="4974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102</a:t>
                      </a:r>
                      <a:endParaRPr lang="en-US" sz="2400" dirty="0"/>
                    </a:p>
                  </a:txBody>
                  <a:tcPr marL="137160" marR="137160" marT="62179" marB="62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Rani</a:t>
                      </a:r>
                      <a:endParaRPr lang="en-US" sz="2400" dirty="0"/>
                    </a:p>
                  </a:txBody>
                  <a:tcPr marL="137160" marR="137160" marT="62179" marB="62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5.00</a:t>
                      </a:r>
                      <a:endParaRPr lang="en-US" sz="2400" dirty="0"/>
                    </a:p>
                  </a:txBody>
                  <a:tcPr marL="137160" marR="137160" marT="62179" marB="62179"/>
                </a:tc>
              </a:tr>
            </a:tbl>
          </a:graphicData>
        </a:graphic>
      </p:graphicFrame>
      <p:sp>
        <p:nvSpPr>
          <p:cNvPr id="10" name="Donut 9"/>
          <p:cNvSpPr/>
          <p:nvPr/>
        </p:nvSpPr>
        <p:spPr>
          <a:xfrm>
            <a:off x="13258800" y="7098792"/>
            <a:ext cx="457200" cy="6736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3810000"/>
            <a:ext cx="3144435" cy="5797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32231" tIns="66116" rIns="132231" bIns="66116">
            <a:spAutoFit/>
          </a:bodyPr>
          <a:lstStyle/>
          <a:p>
            <a:r>
              <a:rPr lang="en-US" sz="2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তথ্য (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Information</a:t>
            </a:r>
            <a:r>
              <a:rPr lang="en-US" sz="2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0" y="2743200"/>
            <a:ext cx="4343400" cy="579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2231" tIns="66116" rIns="132231" bIns="66116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ডেটা ও </a:t>
            </a:r>
            <a:r>
              <a:rPr lang="en-US" sz="29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8900" y="362713"/>
            <a:ext cx="8572500" cy="8414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32231" tIns="66116" rIns="132231" bIns="6611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অধ্যায়-৬ (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ডেটাবেজ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4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581400"/>
          <a:ext cx="12954000" cy="3464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0018"/>
                <a:gridCol w="6823982"/>
              </a:tblGrid>
              <a:tr h="4412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ডেটা  (Data)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তথ্য  (Information)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92D050"/>
                    </a:solidFill>
                  </a:tcPr>
                </a:tc>
              </a:tr>
              <a:tr h="75211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অগোছালো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যেকোনো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Fact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উপাদান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হলো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ডেটা।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১.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সাজানো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গোছালো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ডেটা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হলো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তথ্য।</a:t>
                      </a: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</a:tr>
              <a:tr h="430695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২. ডেটা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হচ্ছে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একক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আংশিক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ধারনা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২. তথ্য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হলো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পূর্ণাঙ্গ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ধারনা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</a:tr>
              <a:tr h="430695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৩. ডেটা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হচ্ছে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তথ্যের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ক্ষুদ্রতম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একক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৩. তথ্য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হচ্ছে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পরস্পর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সম্পর্কিত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ডেটার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সমষ্টি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</a:tr>
              <a:tr h="75211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৪. ডেটা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সরাসরি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যায়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না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৪. তথ্য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সরাসরি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যায়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</a:tr>
              <a:tr h="430695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৫. ডেটা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প্রক্রিয়াকরণের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করতে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হয়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৫. ডেটা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প্রক্রিয়াকরণের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যে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ফলাফল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পাওয়া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যায়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হলো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তথ্য।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2179" marB="62179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Donut 6"/>
          <p:cNvSpPr/>
          <p:nvPr/>
        </p:nvSpPr>
        <p:spPr>
          <a:xfrm>
            <a:off x="13258800" y="7202424"/>
            <a:ext cx="457200" cy="56997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31" tIns="66116" rIns="132231" bIns="661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438400" y="1371600"/>
            <a:ext cx="4614179" cy="1250051"/>
            <a:chOff x="-1804" y="1594"/>
            <a:chExt cx="12286" cy="1933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-1804" y="1594"/>
              <a:ext cx="12286" cy="19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b="0" i="0" u="none" strike="noStrike" cap="none" normalizeH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ক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1০  //  # 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Kamal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@ + 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নং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                 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{ }   0 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আমার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 [  ]   ? 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-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My , is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  name   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রোল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%  &amp;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8544" y="2772"/>
              <a:ext cx="1128" cy="755"/>
            </a:xfrm>
            <a:prstGeom prst="sun">
              <a:avLst>
                <a:gd name="adj" fmla="val 25000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315200" y="1371600"/>
          <a:ext cx="4229100" cy="128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1409700"/>
                <a:gridCol w="1409700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Roll</a:t>
                      </a:r>
                      <a:endParaRPr lang="en-US" sz="2000" dirty="0"/>
                    </a:p>
                  </a:txBody>
                  <a:tcPr marL="137160" marR="137160" marT="62179" marB="62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 </a:t>
                      </a:r>
                      <a:endParaRPr lang="en-US" sz="2000" dirty="0"/>
                    </a:p>
                  </a:txBody>
                  <a:tcPr marL="137160" marR="137160" marT="62179" marB="62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GPA</a:t>
                      </a:r>
                      <a:endParaRPr lang="en-US" sz="2000" dirty="0"/>
                    </a:p>
                  </a:txBody>
                  <a:tcPr marL="137160" marR="137160" marT="62179" marB="62179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101</a:t>
                      </a:r>
                      <a:endParaRPr lang="en-US" sz="2000" dirty="0"/>
                    </a:p>
                  </a:txBody>
                  <a:tcPr marL="137160" marR="137160" marT="62179" marB="62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Raja</a:t>
                      </a:r>
                      <a:endParaRPr lang="en-US" sz="2000" dirty="0"/>
                    </a:p>
                  </a:txBody>
                  <a:tcPr marL="137160" marR="137160" marT="62179" marB="62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4.75</a:t>
                      </a:r>
                      <a:endParaRPr lang="en-US" sz="2000" dirty="0"/>
                    </a:p>
                  </a:txBody>
                  <a:tcPr marL="137160" marR="137160" marT="62179" marB="62179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102</a:t>
                      </a:r>
                      <a:endParaRPr lang="en-US" sz="2000" dirty="0"/>
                    </a:p>
                  </a:txBody>
                  <a:tcPr marL="137160" marR="137160" marT="62179" marB="62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Rani</a:t>
                      </a:r>
                      <a:endParaRPr lang="en-US" sz="2000" dirty="0"/>
                    </a:p>
                  </a:txBody>
                  <a:tcPr marL="137160" marR="137160" marT="62179" marB="621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5.00</a:t>
                      </a:r>
                      <a:endParaRPr lang="en-US" sz="2000" dirty="0"/>
                    </a:p>
                  </a:txBody>
                  <a:tcPr marL="137160" marR="137160" marT="62179" marB="62179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447800" y="2057400"/>
            <a:ext cx="951527" cy="5644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32231" tIns="66116" rIns="132231" bIns="66116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ডেটা 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11582400" y="1981200"/>
            <a:ext cx="838200" cy="6259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2231" tIns="66116" rIns="132231" bIns="66116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1356</Words>
  <Application>Microsoft Office PowerPoint</Application>
  <PresentationFormat>Custom</PresentationFormat>
  <Paragraphs>203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আজকের আলোচ্য বিষয়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123</dc:creator>
  <cp:lastModifiedBy>123</cp:lastModifiedBy>
  <cp:revision>252</cp:revision>
  <dcterms:created xsi:type="dcterms:W3CDTF">2020-05-08T09:46:04Z</dcterms:created>
  <dcterms:modified xsi:type="dcterms:W3CDTF">2020-06-05T04:50:01Z</dcterms:modified>
</cp:coreProperties>
</file>