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8" r:id="rId3"/>
    <p:sldId id="259" r:id="rId4"/>
    <p:sldId id="261" r:id="rId5"/>
    <p:sldId id="257" r:id="rId6"/>
    <p:sldId id="262" r:id="rId7"/>
    <p:sldId id="263" r:id="rId8"/>
    <p:sldId id="272" r:id="rId9"/>
    <p:sldId id="264" r:id="rId10"/>
    <p:sldId id="271" r:id="rId11"/>
    <p:sldId id="273" r:id="rId12"/>
    <p:sldId id="265" r:id="rId13"/>
    <p:sldId id="266" r:id="rId14"/>
    <p:sldId id="274" r:id="rId15"/>
    <p:sldId id="267" r:id="rId16"/>
    <p:sldId id="269" r:id="rId17"/>
    <p:sldId id="268" r:id="rId18"/>
    <p:sldId id="270" r:id="rId19"/>
    <p:sldId id="277" r:id="rId20"/>
    <p:sldId id="276" r:id="rId21"/>
    <p:sldId id="275" r:id="rId22"/>
    <p:sldId id="26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E8FB"/>
    <a:srgbClr val="EE3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F3C03-0124-4EC3-B1DE-A7CFD14D0E26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C690E-A153-4002-B4CC-5DDCA3D3F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39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6CAB7-D8C5-4D46-8519-A772749D94D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6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E981A-191D-4EFA-9257-C84C44CFC85E}" type="datetime1">
              <a:rPr lang="en-US" smtClean="0"/>
              <a:t>6/3/2020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62C2-53D8-4748-AA78-F93FC5018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3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CD2DC-C312-4670-9A66-DCE173960CD5}" type="datetime1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62C2-53D8-4748-AA78-F93FC5018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37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1F22-E4DB-44DA-A365-3D4A08BC0101}" type="datetime1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62C2-53D8-4748-AA78-F93FC5018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3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1264-1352-4D71-B9E6-67928642BD24}" type="datetime1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62C2-53D8-4748-AA78-F93FC5018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17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CC7C-9F8A-456A-8856-36ADAEE25320}" type="datetime1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62C2-53D8-4748-AA78-F93FC5018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2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7834-B353-4B96-B448-31957621C35C}" type="datetime1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62C2-53D8-4748-AA78-F93FC5018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7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AFA5-9530-49A4-9456-C0D5D85C319C}" type="datetime1">
              <a:rPr lang="en-US" smtClean="0"/>
              <a:t>6/3/2020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62C2-53D8-4748-AA78-F93FC5018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27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8A294-3050-4558-8C5C-6F02CAD7E5EF}" type="datetime1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62C2-53D8-4748-AA78-F93FC5018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9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8C61-6CE8-4A5F-8997-660270D63603}" type="datetime1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62C2-53D8-4748-AA78-F93FC5018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4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28CB-D8EC-468F-B4E3-AB83116A3D38}" type="datetime1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62C2-53D8-4748-AA78-F93FC5018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6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E22D-4D03-459C-9C5A-1F864F552438}" type="datetime1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62C2-53D8-4748-AA78-F93FC50188C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1079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7EE6F7C-F5DF-4F3E-9AF5-1BDD1917FE66}" type="datetime1">
              <a:rPr lang="en-US" smtClean="0"/>
              <a:t>6/3/2020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3D62C2-53D8-4748-AA78-F93FC5018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9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" y="360219"/>
            <a:ext cx="10834255" cy="61652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66492" y="487363"/>
            <a:ext cx="48590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err="1" smtClean="0">
                <a:ln>
                  <a:solidFill>
                    <a:srgbClr val="BFE8FB"/>
                  </a:solidFill>
                </a:ln>
                <a:solidFill>
                  <a:srgbClr val="EE392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 smtClean="0">
                <a:ln>
                  <a:solidFill>
                    <a:srgbClr val="BFE8FB"/>
                  </a:solidFill>
                </a:ln>
                <a:solidFill>
                  <a:srgbClr val="EE392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>
                  <a:solidFill>
                    <a:srgbClr val="BFE8FB"/>
                  </a:solidFill>
                </a:ln>
                <a:solidFill>
                  <a:srgbClr val="EE392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b="1" dirty="0">
              <a:ln>
                <a:solidFill>
                  <a:srgbClr val="BFE8FB"/>
                </a:solidFill>
              </a:ln>
              <a:solidFill>
                <a:srgbClr val="EE392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5692-A2A2-41B1-B068-2B333EAA33F1}" type="datetime1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62C2-53D8-4748-AA78-F93FC50188C8}" type="slidenum">
              <a:rPr lang="en-US" smtClean="0"/>
              <a:t>1</a:t>
            </a:fld>
            <a:endParaRPr lang="en-US"/>
          </a:p>
        </p:txBody>
      </p:sp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10069418" y="5848633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10523482" y="5848632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10949479" y="5839793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6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8C61-6CE8-4A5F-8997-660270D63603}" type="datetime1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62C2-53D8-4748-AA78-F93FC50188C8}" type="slidenum">
              <a:rPr lang="en-US" smtClean="0"/>
              <a:t>10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171103" y="1454723"/>
            <a:ext cx="4444906" cy="4387137"/>
            <a:chOff x="7198813" y="1620982"/>
            <a:chExt cx="4444906" cy="4387137"/>
          </a:xfrm>
        </p:grpSpPr>
        <p:grpSp>
          <p:nvGrpSpPr>
            <p:cNvPr id="6" name="Group 5"/>
            <p:cNvGrpSpPr/>
            <p:nvPr/>
          </p:nvGrpSpPr>
          <p:grpSpPr>
            <a:xfrm>
              <a:off x="7198813" y="1620982"/>
              <a:ext cx="4444906" cy="4387137"/>
              <a:chOff x="7198813" y="1620982"/>
              <a:chExt cx="4444906" cy="4387137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7874273" y="2386029"/>
                <a:ext cx="2624413" cy="2624413"/>
              </a:xfrm>
              <a:prstGeom prst="rect">
                <a:avLst/>
              </a:prstGeom>
              <a:pattFill prst="pct10">
                <a:fgClr>
                  <a:schemeClr val="tx1"/>
                </a:fgClr>
                <a:bgClr>
                  <a:schemeClr val="bg1"/>
                </a:bgClr>
              </a:patt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301339" y="1620982"/>
                <a:ext cx="62935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D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0537765" y="4920028"/>
                <a:ext cx="67646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198813" y="4947733"/>
                <a:ext cx="67646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0552176" y="1658663"/>
                <a:ext cx="67646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0967255" y="3271334"/>
                <a:ext cx="67646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972209" y="5238678"/>
                <a:ext cx="67646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 flipV="1">
                <a:off x="7875277" y="5304749"/>
                <a:ext cx="2662488" cy="27705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10751127" y="2400394"/>
                <a:ext cx="0" cy="2582338"/>
              </a:xfrm>
              <a:prstGeom prst="straightConnector1">
                <a:avLst/>
              </a:prstGeom>
              <a:ln w="5715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8722829" y="2994237"/>
                <a:ext cx="67646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d</a:t>
                </a:r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 flipV="1">
              <a:off x="7874273" y="2386030"/>
              <a:ext cx="2624413" cy="26244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ound Single Corner Rectangle 17"/>
          <p:cNvSpPr/>
          <p:nvPr/>
        </p:nvSpPr>
        <p:spPr>
          <a:xfrm>
            <a:off x="3380509" y="457200"/>
            <a:ext cx="6268164" cy="872836"/>
          </a:xfrm>
          <a:prstGeom prst="round1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বর্গক্ষেত্রের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পরিসীমা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>
              <a:xfrm>
                <a:off x="1066800" y="1607127"/>
                <a:ext cx="5427839" cy="4504747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বর্গক্ষেত্রের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পরিসীমা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𝑠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</m:oMath>
                </a14:m>
                <a:endPara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সমকোণী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∆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𝐴𝐵𝐶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হতে</m:t>
                      </m:r>
                    </m:oMath>
                  </m:oMathPara>
                </a14:m>
                <a:endPara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𝐴𝐶</m:t>
                          </m:r>
                        </m:e>
                        <m:sup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𝐴𝐵</m:t>
                          </m:r>
                        </m:e>
                        <m:sup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𝐵𝐶</m:t>
                          </m:r>
                        </m:e>
                        <m:sup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বা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sSup>
                        <m:sSupPr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𝑑</m:t>
                          </m:r>
                        </m:e>
                        <m:sup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বা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sSup>
                        <m:sSupPr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𝑑</m:t>
                          </m:r>
                        </m:e>
                        <m:sup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sSup>
                        <m:sSupPr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𝑑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rad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</m:oMath>
                </a14:m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কর্ণ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𝑑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rad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𝑎</m:t>
                      </m:r>
                    </m:oMath>
                  </m:oMathPara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607127"/>
                <a:ext cx="5427839" cy="4504747"/>
              </a:xfrm>
              <a:prstGeom prst="roundRect">
                <a:avLst/>
              </a:prstGeom>
              <a:blipFill>
                <a:blip r:embed="rId2"/>
                <a:stretch>
                  <a:fillRect t="-2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ction Button: Home 19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Back or Previous 20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Forward or Next 21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1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build="p" bldLvl="4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8C61-6CE8-4A5F-8997-660270D63603}" type="datetime1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62C2-53D8-4748-AA78-F93FC50188C8}" type="slidenum">
              <a:rPr lang="en-US" smtClean="0"/>
              <a:t>11</a:t>
            </a:fld>
            <a:endParaRPr lang="en-US"/>
          </a:p>
        </p:txBody>
      </p:sp>
      <p:sp>
        <p:nvSpPr>
          <p:cNvPr id="5" name="Round Single Corner Rectangle 4"/>
          <p:cNvSpPr/>
          <p:nvPr/>
        </p:nvSpPr>
        <p:spPr>
          <a:xfrm>
            <a:off x="3408218" y="727369"/>
            <a:ext cx="4674886" cy="845127"/>
          </a:xfrm>
          <a:prstGeom prst="round1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1701333" y="2338225"/>
                <a:ext cx="8763895" cy="292650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5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5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আয়তাকার</a:t>
                </a:r>
                <a:r>
                  <a:rPr lang="en-US" sz="5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ঘরের</a:t>
                </a:r>
                <a:r>
                  <a:rPr lang="en-US" sz="5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5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প্রস্থের</a:t>
                </a:r>
                <a:r>
                  <a:rPr lang="en-US" sz="5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a:rPr lang="en-US" sz="5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গুণ</a:t>
                </a:r>
                <a:r>
                  <a:rPr lang="en-US" sz="5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5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5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5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384</m:t>
                    </m:r>
                  </m:oMath>
                </a14:m>
                <a:r>
                  <a:rPr lang="en-US" sz="5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বর্গমিটার</a:t>
                </a:r>
                <a:r>
                  <a:rPr lang="en-US" sz="5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5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5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পরিসীমা</a:t>
                </a:r>
                <a:r>
                  <a:rPr lang="en-US" sz="5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5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কর্ণের</a:t>
                </a:r>
                <a:r>
                  <a:rPr lang="en-US" sz="5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5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5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5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333" y="2338225"/>
                <a:ext cx="8763895" cy="2926502"/>
              </a:xfrm>
              <a:prstGeom prst="roundRect">
                <a:avLst/>
              </a:prstGeom>
              <a:blipFill>
                <a:blip r:embed="rId2"/>
                <a:stretch>
                  <a:fillRect l="-2145" r="-2284" b="-12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8643956" y="795574"/>
            <a:ext cx="2402740" cy="7065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7030A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৫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91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 bldLvl="5" animBg="1" advAuto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8C61-6CE8-4A5F-8997-660270D63603}" type="datetime1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62C2-53D8-4748-AA78-F93FC50188C8}" type="slidenum">
              <a:rPr lang="en-US" smtClean="0"/>
              <a:t>12</a:t>
            </a:fld>
            <a:endParaRPr lang="en-US"/>
          </a:p>
        </p:txBody>
      </p:sp>
      <p:sp>
        <p:nvSpPr>
          <p:cNvPr id="5" name="Round Single Corner Rectangle 4"/>
          <p:cNvSpPr/>
          <p:nvPr/>
        </p:nvSpPr>
        <p:spPr>
          <a:xfrm>
            <a:off x="2536235" y="554185"/>
            <a:ext cx="7259781" cy="845128"/>
          </a:xfrm>
          <a:prstGeom prst="round1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সামান্তরিকক্ষেত্রের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7426032" y="2834267"/>
            <a:ext cx="3524960" cy="1842654"/>
          </a:xfrm>
          <a:prstGeom prst="parallelogram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55533" y="4409073"/>
            <a:ext cx="866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05863" y="2372455"/>
            <a:ext cx="866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23572" y="2261612"/>
            <a:ext cx="866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59493" y="4436780"/>
            <a:ext cx="866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426032" y="5366343"/>
            <a:ext cx="3103423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92153" y="5309625"/>
            <a:ext cx="866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7930160" y="2834267"/>
            <a:ext cx="50058" cy="184265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80774" y="4644603"/>
            <a:ext cx="866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30160" y="3577792"/>
            <a:ext cx="866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7883236" y="2834267"/>
            <a:ext cx="2646219" cy="184265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/>
              <p:cNvSpPr/>
              <p:nvPr/>
            </p:nvSpPr>
            <p:spPr>
              <a:xfrm>
                <a:off x="609600" y="1607127"/>
                <a:ext cx="6045933" cy="461356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ABCD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সামান্তরিকের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ভূমি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AB=b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DE=h</a:t>
                </a:r>
              </a:p>
              <a:p>
                <a:r>
                  <a:rPr lang="en-US" sz="3600" dirty="0" smtClean="0">
                    <a:ln w="1905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BD </a:t>
                </a:r>
                <a:r>
                  <a:rPr lang="en-US" sz="3600" dirty="0" err="1" smtClean="0">
                    <a:ln w="1905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</a:t>
                </a:r>
                <a:r>
                  <a:rPr lang="en-US" sz="3600" dirty="0" smtClean="0">
                    <a:ln w="1905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1905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সামান্তরিকক্ষেত্রটিকে</a:t>
                </a:r>
                <a:r>
                  <a:rPr lang="en-US" sz="3600" dirty="0" smtClean="0">
                    <a:ln w="1905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1905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3600" dirty="0" smtClean="0">
                    <a:ln w="1905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1905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</a:t>
                </a:r>
                <a:r>
                  <a:rPr lang="en-US" sz="3600" dirty="0" smtClean="0">
                    <a:ln w="1905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1905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ত্রিভুজক্ষেত্রে</a:t>
                </a:r>
                <a:r>
                  <a:rPr lang="en-US" sz="3600" dirty="0" smtClean="0">
                    <a:ln w="1905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1905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বিভক্ত</a:t>
                </a:r>
                <a:r>
                  <a:rPr lang="en-US" sz="3600" dirty="0" smtClean="0">
                    <a:ln w="1905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1905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 smtClean="0">
                    <a:ln w="1905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সামান্তরিকক্ষেত্র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𝐴𝐵𝐶𝐷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ক্ষেত্রফল</m:t>
                      </m:r>
                    </m:oMath>
                  </m:oMathPara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6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×∆</m:t>
                    </m:r>
                    <m:r>
                      <a:rPr lang="en-US" sz="36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𝐴𝐵𝐷</m:t>
                    </m:r>
                    <m:r>
                      <a:rPr lang="en-US" sz="36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f>
                        <m:f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600" b="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b</m:t>
                      </m:r>
                      <m:r>
                        <a:rPr lang="en-US" sz="3600" b="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h</m:t>
                      </m:r>
                      <m:r>
                        <a:rPr lang="en-US" sz="3600" b="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bh</m:t>
                      </m:r>
                    </m:oMath>
                  </m:oMathPara>
                </a14:m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Rounded 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07127"/>
                <a:ext cx="6045933" cy="461356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ction Button: Home 17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Back or Previous 19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9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  <p:bldP spid="13" grpId="0"/>
      <p:bldP spid="16" grpId="0"/>
      <p:bldP spid="17" grpId="0"/>
      <p:bldP spid="23" grpId="0" build="p" bldLvl="4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8C61-6CE8-4A5F-8997-660270D63603}" type="datetime1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62C2-53D8-4748-AA78-F93FC50188C8}" type="slidenum">
              <a:rPr lang="en-US" smtClean="0"/>
              <a:t>13</a:t>
            </a:fld>
            <a:endParaRPr lang="en-US"/>
          </a:p>
        </p:txBody>
      </p:sp>
      <p:sp>
        <p:nvSpPr>
          <p:cNvPr id="5" name="Round Single Corner Rectangle 4"/>
          <p:cNvSpPr/>
          <p:nvPr/>
        </p:nvSpPr>
        <p:spPr>
          <a:xfrm>
            <a:off x="1225104" y="540327"/>
            <a:ext cx="9906000" cy="1191491"/>
          </a:xfrm>
          <a:prstGeom prst="round1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সামান্তরিকক্ষেত্রের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কর্ণের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কর্ণের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কৌণিক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কর্ণের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Data 5"/>
          <p:cNvSpPr/>
          <p:nvPr/>
        </p:nvSpPr>
        <p:spPr>
          <a:xfrm>
            <a:off x="7603376" y="2972810"/>
            <a:ext cx="3344848" cy="1898073"/>
          </a:xfrm>
          <a:prstGeom prst="flowChartInputOutpu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728071" y="2479968"/>
            <a:ext cx="612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70032" y="2590803"/>
            <a:ext cx="612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05016" y="4682838"/>
            <a:ext cx="612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0034" y="4641270"/>
            <a:ext cx="612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603376" y="3001604"/>
            <a:ext cx="3314009" cy="18692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257310" y="2972810"/>
            <a:ext cx="803563" cy="11142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owchart: Process 26"/>
          <p:cNvSpPr/>
          <p:nvPr/>
        </p:nvSpPr>
        <p:spPr>
          <a:xfrm rot="19498424">
            <a:off x="8731741" y="3946280"/>
            <a:ext cx="262958" cy="194924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670179" y="3158834"/>
            <a:ext cx="612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515295" y="3657610"/>
            <a:ext cx="612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905705" y="4017824"/>
            <a:ext cx="612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>
              <a:xfrm>
                <a:off x="623455" y="1870365"/>
                <a:ext cx="6411887" cy="4447308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ABCD </a:t>
                </a:r>
                <a:r>
                  <a:rPr lang="en-US" sz="32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সামান্তরিকের</a:t>
                </a:r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</a:t>
                </a:r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AC=d </a:t>
                </a:r>
                <a:r>
                  <a:rPr lang="en-US" sz="32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বিপরীত</a:t>
                </a:r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কৌণিক</a:t>
                </a:r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</a:t>
                </a:r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D </a:t>
                </a:r>
                <a:r>
                  <a:rPr lang="en-US" sz="32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AC </a:t>
                </a:r>
                <a:r>
                  <a:rPr lang="en-US" sz="32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উপর</a:t>
                </a:r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অঙ্কিত</a:t>
                </a:r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লম্ব</a:t>
                </a:r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DE=h</a:t>
                </a:r>
              </a:p>
              <a:p>
                <a:r>
                  <a:rPr lang="en-US" sz="3200" dirty="0" err="1" smtClean="0">
                    <a:ln w="1905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</a:t>
                </a:r>
                <a:r>
                  <a:rPr lang="en-US" sz="3200" dirty="0" smtClean="0">
                    <a:ln w="1905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AC </a:t>
                </a:r>
                <a:r>
                  <a:rPr lang="en-US" sz="3200" dirty="0" err="1" smtClean="0">
                    <a:ln w="1905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সামান্তরিকক্ষেত্রটিকে</a:t>
                </a:r>
                <a:r>
                  <a:rPr lang="en-US" sz="3200" dirty="0" smtClean="0">
                    <a:ln w="1905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n w="1905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3200" dirty="0" smtClean="0">
                    <a:ln w="1905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n w="1905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</a:t>
                </a:r>
                <a:r>
                  <a:rPr lang="en-US" sz="3200" dirty="0" smtClean="0">
                    <a:ln w="1905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n w="1905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ত্রিভুজক্ষেত্রে</a:t>
                </a:r>
                <a:r>
                  <a:rPr lang="en-US" sz="3200" dirty="0" smtClean="0">
                    <a:ln w="1905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n w="1905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বিভক্ত</a:t>
                </a:r>
                <a:r>
                  <a:rPr lang="en-US" sz="3200" dirty="0" smtClean="0">
                    <a:ln w="1905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n w="1905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 smtClean="0">
                    <a:ln w="1905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en-US" sz="3200" b="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সামান্তরিকক্ষেত্র</m:t>
                      </m:r>
                      <m:r>
                        <a:rPr lang="en-US" sz="3200" b="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ABCD</m:t>
                      </m:r>
                      <m:r>
                        <a:rPr lang="en-US" sz="3200" b="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en-US" sz="3200" b="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ক্ষেত্রফল</m:t>
                      </m:r>
                    </m:oMath>
                  </m:oMathPara>
                </a14:m>
                <a:endParaRPr lang="en-US" sz="3200" b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×∆</m:t>
                      </m:r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𝐴𝐶𝐷</m:t>
                      </m:r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ক্ষেত্রফল</m:t>
                      </m:r>
                    </m:oMath>
                  </m:oMathPara>
                </a14:m>
                <a:endParaRPr lang="en-US" sz="3200" b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f>
                        <m:fPr>
                          <m:ctrlPr>
                            <a:rPr lang="en-US" sz="3200" i="1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200" b="0" i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200" b="0" i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dh</m:t>
                      </m:r>
                    </m:oMath>
                  </m:oMathPara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55" y="1870365"/>
                <a:ext cx="6411887" cy="4447308"/>
              </a:xfrm>
              <a:prstGeom prst="roundRect">
                <a:avLst/>
              </a:prstGeom>
              <a:blipFill>
                <a:blip r:embed="rId2"/>
                <a:stretch>
                  <a:fillRect t="-1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ction Button: Home 17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Back or Previous 18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Forward or Next 19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8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  <p:bldP spid="27" grpId="0" animBg="1"/>
      <p:bldP spid="28" grpId="0"/>
      <p:bldP spid="29" grpId="0"/>
      <p:bldP spid="30" grpId="0"/>
      <p:bldP spid="31" grpId="0" build="p" bldLvl="4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8C61-6CE8-4A5F-8997-660270D63603}" type="datetime1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62C2-53D8-4748-AA78-F93FC50188C8}" type="slidenum">
              <a:rPr lang="en-US" smtClean="0"/>
              <a:t>14</a:t>
            </a:fld>
            <a:endParaRPr lang="en-US"/>
          </a:p>
        </p:txBody>
      </p:sp>
      <p:sp>
        <p:nvSpPr>
          <p:cNvPr id="5" name="Round Single Corner Rectangle 4"/>
          <p:cNvSpPr/>
          <p:nvPr/>
        </p:nvSpPr>
        <p:spPr>
          <a:xfrm>
            <a:off x="3560618" y="581891"/>
            <a:ext cx="4522486" cy="858982"/>
          </a:xfrm>
          <a:prstGeom prst="round1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/>
              <p:cNvSpPr/>
              <p:nvPr/>
            </p:nvSpPr>
            <p:spPr>
              <a:xfrm>
                <a:off x="1214841" y="1972836"/>
                <a:ext cx="9804560" cy="3589393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5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5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সামান্তরিকক্ষেত্রের</a:t>
                </a:r>
                <a:r>
                  <a:rPr lang="en-US" sz="5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5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5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বর্গক্ষেত্রের</a:t>
                </a:r>
                <a:r>
                  <a:rPr lang="en-US" sz="5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5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5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সামান্তরিকের</a:t>
                </a:r>
                <a:r>
                  <a:rPr lang="en-US" sz="5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ভূমি</a:t>
                </a:r>
                <a:r>
                  <a:rPr lang="en-US" sz="5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125</m:t>
                    </m:r>
                  </m:oMath>
                </a14:m>
                <a:r>
                  <a:rPr lang="en-US" sz="5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5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5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</a:t>
                </a:r>
                <a:r>
                  <a:rPr lang="en-US" sz="5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r>
                  <a:rPr lang="en-US" sz="5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5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5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5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বর্গক্ষেত্রের</a:t>
                </a:r>
                <a:r>
                  <a:rPr lang="en-US" sz="5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কর্ণের</a:t>
                </a:r>
                <a:r>
                  <a:rPr lang="en-US" sz="5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5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5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5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en-US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841" y="1972836"/>
                <a:ext cx="9804560" cy="3589393"/>
              </a:xfrm>
              <a:prstGeom prst="roundRect">
                <a:avLst/>
              </a:prstGeom>
              <a:blipFill>
                <a:blip r:embed="rId2"/>
                <a:stretch>
                  <a:fillRect l="-1547" t="-2017" r="-1671" b="-7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461072" y="678019"/>
            <a:ext cx="2402740" cy="7065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7030A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৫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7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bldLvl="5" animBg="1" advAuto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8C61-6CE8-4A5F-8997-660270D63603}" type="datetime1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62C2-53D8-4748-AA78-F93FC50188C8}" type="slidenum">
              <a:rPr lang="en-US" smtClean="0"/>
              <a:t>15</a:t>
            </a:fld>
            <a:endParaRPr lang="en-US"/>
          </a:p>
        </p:txBody>
      </p:sp>
      <p:sp>
        <p:nvSpPr>
          <p:cNvPr id="5" name="Round Single Corner Rectangle 4"/>
          <p:cNvSpPr/>
          <p:nvPr/>
        </p:nvSpPr>
        <p:spPr>
          <a:xfrm>
            <a:off x="1399305" y="540328"/>
            <a:ext cx="9343868" cy="748146"/>
          </a:xfrm>
          <a:prstGeom prst="round1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রম্বসের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8234326" y="2668011"/>
            <a:ext cx="2745555" cy="2064327"/>
          </a:xfrm>
          <a:prstGeom prst="parallelogram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1297" y="4473527"/>
            <a:ext cx="694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38981" y="2218008"/>
            <a:ext cx="694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36105" y="2440745"/>
            <a:ext cx="694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85120" y="4590756"/>
            <a:ext cx="694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234326" y="2668011"/>
            <a:ext cx="2745555" cy="20643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50105" y="2668011"/>
            <a:ext cx="1735015" cy="20643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240130" y="2797125"/>
                <a:ext cx="6940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𝑑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130" y="2797125"/>
                <a:ext cx="694043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097110" y="3877994"/>
                <a:ext cx="6940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𝑑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7110" y="3877994"/>
                <a:ext cx="694043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9746569" y="3402036"/>
            <a:ext cx="694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956609" y="1688126"/>
                <a:ext cx="6175716" cy="4290646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ABCD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রম্বসের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b="0" i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𝐴𝐶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</m:t>
                        </m:r>
                      </m:e>
                      <m:sub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 </m:t>
                        </m:r>
                      </m:sub>
                    </m:sSub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কর্ণ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𝐵𝐷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</m:t>
                        </m:r>
                      </m:e>
                      <m:sub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কর্ণদ্বয়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পরস্পরকে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o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ছেদ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3600" dirty="0" err="1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</a:t>
                </a:r>
                <a:r>
                  <a:rPr lang="en-US" sz="3600" dirty="0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AC </a:t>
                </a:r>
                <a:r>
                  <a:rPr lang="en-US" sz="3600" dirty="0" err="1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রম্বসক্ষেত্রটিকে</a:t>
                </a:r>
                <a:r>
                  <a:rPr lang="en-US" sz="3600" dirty="0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3600" dirty="0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দুটি</a:t>
                </a:r>
                <a:r>
                  <a:rPr lang="en-US" sz="3600" dirty="0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ত্রিভুজক্ষেত্রে</a:t>
                </a:r>
                <a:r>
                  <a:rPr lang="en-US" sz="3600" dirty="0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বিভক্ত</a:t>
                </a:r>
                <a:r>
                  <a:rPr lang="en-US" sz="3600" dirty="0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600" dirty="0" err="1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রম্বসের</a:t>
                </a:r>
                <a:r>
                  <a:rPr lang="en-US" sz="36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কর্ণদ্বয়</a:t>
                </a:r>
                <a:r>
                  <a:rPr lang="en-US" sz="36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পরস্পরকে</a:t>
                </a:r>
                <a:r>
                  <a:rPr lang="en-US" sz="36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সমকোণে</a:t>
                </a:r>
                <a:r>
                  <a:rPr lang="en-US" sz="36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সমদ্বিখণ্ডিত</a:t>
                </a:r>
                <a:r>
                  <a:rPr lang="en-US" sz="36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600" dirty="0">
                  <a:ln w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  <a:solidFill>
                    <a:srgbClr val="0020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09" y="1688126"/>
                <a:ext cx="6175716" cy="4290646"/>
              </a:xfrm>
              <a:prstGeom prst="roundRect">
                <a:avLst/>
              </a:prstGeom>
              <a:blipFill>
                <a:blip r:embed="rId4"/>
                <a:stretch>
                  <a:fillRect b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ction Button: Home 20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Back or Previous 21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ction Button: Forward or Next 22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4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/>
      <p:bldP spid="10" grpId="0"/>
      <p:bldP spid="11" grpId="0"/>
      <p:bldP spid="17" grpId="0"/>
      <p:bldP spid="18" grpId="0"/>
      <p:bldP spid="19" grpId="0"/>
      <p:bldP spid="20" grpId="0" build="p" bldLvl="4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8C61-6CE8-4A5F-8997-660270D63603}" type="datetime1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62C2-53D8-4748-AA78-F93FC50188C8}" type="slidenum">
              <a:rPr lang="en-US" smtClean="0"/>
              <a:t>16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252529" y="1774668"/>
            <a:ext cx="3978851" cy="3019079"/>
            <a:chOff x="7751297" y="2218008"/>
            <a:chExt cx="3978851" cy="3019079"/>
          </a:xfrm>
        </p:grpSpPr>
        <p:sp>
          <p:nvSpPr>
            <p:cNvPr id="6" name="Parallelogram 5"/>
            <p:cNvSpPr/>
            <p:nvPr/>
          </p:nvSpPr>
          <p:spPr>
            <a:xfrm>
              <a:off x="8234326" y="2668011"/>
              <a:ext cx="2745555" cy="2064327"/>
            </a:xfrm>
            <a:prstGeom prst="parallelogram">
              <a:avLst/>
            </a:prstGeom>
            <a:pattFill prst="pct5">
              <a:fgClr>
                <a:schemeClr val="tx1"/>
              </a:fgClr>
              <a:bgClr>
                <a:schemeClr val="bg1"/>
              </a:bgClr>
            </a:patt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51297" y="4473527"/>
              <a:ext cx="6940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38981" y="2218008"/>
              <a:ext cx="6940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D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036105" y="2440745"/>
              <a:ext cx="6940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485120" y="4590756"/>
              <a:ext cx="6940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8234326" y="2668011"/>
              <a:ext cx="2745555" cy="206432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750105" y="2668011"/>
              <a:ext cx="1735015" cy="206432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9240130" y="2797125"/>
                  <a:ext cx="69404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0130" y="2797125"/>
                  <a:ext cx="694043" cy="64633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9097110" y="3877994"/>
                  <a:ext cx="69404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7110" y="3877994"/>
                  <a:ext cx="694043" cy="6463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9746569" y="3402036"/>
              <a:ext cx="6940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o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1654937" y="1155421"/>
                <a:ext cx="4903625" cy="455846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∆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𝐴𝐶𝐷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উচ্চতা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রম্বস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𝐴𝐵𝐶𝐷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ক্ষেত্রফল</m:t>
                      </m:r>
                    </m:oMath>
                  </m:oMathPara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×∆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𝐴𝐶𝐷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ক্ষেত্রফল</m:t>
                      </m:r>
                    </m:oMath>
                  </m:oMathPara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f>
                        <m:f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𝑑</m:t>
                          </m:r>
                        </m:e>
                        <m:sub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f>
                        <m:f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36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𝑑</m:t>
                          </m:r>
                        </m:e>
                        <m:sub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6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𝑑</m:t>
                          </m:r>
                        </m:e>
                        <m:sub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937" y="1155421"/>
                <a:ext cx="4903625" cy="455846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ction Button: Home 11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471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bldLvl="4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8C61-6CE8-4A5F-8997-660270D63603}" type="datetime1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62C2-53D8-4748-AA78-F93FC50188C8}" type="slidenum">
              <a:rPr lang="en-US" smtClean="0"/>
              <a:t>17</a:t>
            </a:fld>
            <a:endParaRPr lang="en-US"/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ingle Corner Rectangle 7"/>
          <p:cNvSpPr/>
          <p:nvPr/>
        </p:nvSpPr>
        <p:spPr>
          <a:xfrm>
            <a:off x="1662546" y="484911"/>
            <a:ext cx="8950036" cy="1551709"/>
          </a:xfrm>
          <a:prstGeom prst="round1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ট্রাপিজিয়ামক্ষেত্রের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931667" y="2538768"/>
            <a:ext cx="815926" cy="281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9" idx="1"/>
          </p:cNvCxnSpPr>
          <p:nvPr/>
        </p:nvCxnSpPr>
        <p:spPr>
          <a:xfrm flipH="1" flipV="1">
            <a:off x="7276783" y="2496309"/>
            <a:ext cx="1178991" cy="137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931791" y="5320452"/>
            <a:ext cx="119931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8041376" y="5306164"/>
            <a:ext cx="115889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455774" y="2186858"/>
            <a:ext cx="492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380805" y="5064892"/>
            <a:ext cx="492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84414" y="2578032"/>
            <a:ext cx="492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855403" y="2496309"/>
            <a:ext cx="492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077568" y="4581269"/>
            <a:ext cx="492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08325" y="4567316"/>
            <a:ext cx="492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7297609" y="2939129"/>
            <a:ext cx="3797147" cy="1873344"/>
            <a:chOff x="1237957" y="2839333"/>
            <a:chExt cx="3797147" cy="1873344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969477" y="4698609"/>
              <a:ext cx="3065627" cy="140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237957" y="2860433"/>
              <a:ext cx="745588" cy="185224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1237957" y="2860433"/>
              <a:ext cx="2447778" cy="140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685735" y="2839333"/>
              <a:ext cx="1349369" cy="187334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Connector 67"/>
          <p:cNvCxnSpPr/>
          <p:nvPr/>
        </p:nvCxnSpPr>
        <p:spPr>
          <a:xfrm flipV="1">
            <a:off x="8041376" y="2974297"/>
            <a:ext cx="0" cy="18241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9745387" y="2960229"/>
            <a:ext cx="0" cy="183817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8041376" y="2960229"/>
            <a:ext cx="1704011" cy="183817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751209" y="2473249"/>
            <a:ext cx="492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451429" y="4744986"/>
            <a:ext cx="492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9694305" y="3859145"/>
            <a:ext cx="492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ounded Rectangle 83"/>
              <p:cNvSpPr/>
              <p:nvPr/>
            </p:nvSpPr>
            <p:spPr>
              <a:xfrm>
                <a:off x="595746" y="2338522"/>
                <a:ext cx="6060234" cy="356351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ABCD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ট্রাপিজিয়ামক্ষেত্রের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সমান্তরাল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বাহুদ্বয়ের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যথাক্রমে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AB=a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CD=b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এদের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মধ্যবর্তী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দূরত্ব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CE=AF=h।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AC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ট্রাপিজিয়াম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ABCD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ক্ষেত্রটিকে</a:t>
                </a:r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∆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𝐴𝐵𝐶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ও</m:t>
                      </m:r>
                      <m:r>
                        <a:rPr lang="en-US" sz="36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ACD</m:t>
                      </m:r>
                      <m:r>
                        <a:rPr lang="en-US" sz="3600" b="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ক্ষেত্রে</m:t>
                      </m:r>
                      <m:r>
                        <a:rPr lang="en-US" sz="3600" b="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বিভক্ত</m:t>
                      </m:r>
                      <m:r>
                        <a:rPr lang="en-US" sz="3600" b="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করে।</m:t>
                      </m:r>
                    </m:oMath>
                  </m:oMathPara>
                </a14:m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4" name="Rounded 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46" y="2338522"/>
                <a:ext cx="6060234" cy="3563514"/>
              </a:xfrm>
              <a:prstGeom prst="roundRect">
                <a:avLst/>
              </a:prstGeom>
              <a:blipFill>
                <a:blip r:embed="rId2"/>
                <a:stretch>
                  <a:fillRect l="-200" r="-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918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  <p:bldP spid="20" grpId="0"/>
      <p:bldP spid="30" grpId="0"/>
      <p:bldP spid="31" grpId="0"/>
      <p:bldP spid="32" grpId="0"/>
      <p:bldP spid="33" grpId="0"/>
      <p:bldP spid="76" grpId="0"/>
      <p:bldP spid="77" grpId="0"/>
      <p:bldP spid="78" grpId="0"/>
      <p:bldP spid="84" grpId="0" build="p" bldLvl="4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8C61-6CE8-4A5F-8997-660270D63603}" type="datetime1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62C2-53D8-4748-AA78-F93FC50188C8}" type="slidenum">
              <a:rPr lang="en-US" smtClean="0"/>
              <a:t>18</a:t>
            </a:fld>
            <a:endParaRPr lang="en-US"/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784414" y="1563399"/>
            <a:ext cx="4785523" cy="3524365"/>
            <a:chOff x="6784414" y="2186858"/>
            <a:chExt cx="4785523" cy="3524365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8931667" y="2538768"/>
              <a:ext cx="815926" cy="2813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9" idx="1"/>
            </p:cNvCxnSpPr>
            <p:nvPr/>
          </p:nvCxnSpPr>
          <p:spPr>
            <a:xfrm flipH="1" flipV="1">
              <a:off x="7276783" y="2496309"/>
              <a:ext cx="1178991" cy="1371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9931791" y="5320452"/>
              <a:ext cx="119931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8041376" y="5306164"/>
              <a:ext cx="1158895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8455774" y="2186858"/>
              <a:ext cx="4923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380805" y="5064892"/>
              <a:ext cx="4923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784414" y="2578032"/>
              <a:ext cx="4923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D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855403" y="2496309"/>
              <a:ext cx="4923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077568" y="4581269"/>
              <a:ext cx="4923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408325" y="4567316"/>
              <a:ext cx="4923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7297609" y="2939129"/>
              <a:ext cx="3797147" cy="1873344"/>
              <a:chOff x="1237957" y="2839333"/>
              <a:chExt cx="3797147" cy="1873344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1969477" y="4698609"/>
                <a:ext cx="3065627" cy="1406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237957" y="2860433"/>
                <a:ext cx="745588" cy="185224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V="1">
                <a:off x="1237957" y="2860433"/>
                <a:ext cx="2447778" cy="1406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3685735" y="2839333"/>
                <a:ext cx="1349369" cy="187334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" name="Straight Connector 67"/>
            <p:cNvCxnSpPr/>
            <p:nvPr/>
          </p:nvCxnSpPr>
          <p:spPr>
            <a:xfrm flipV="1">
              <a:off x="8041376" y="2974297"/>
              <a:ext cx="0" cy="18241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9745387" y="2960229"/>
              <a:ext cx="0" cy="183817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8041376" y="2960229"/>
              <a:ext cx="1704011" cy="183817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7751209" y="2473249"/>
              <a:ext cx="4923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F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9451429" y="4744986"/>
              <a:ext cx="4923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E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9694305" y="3859145"/>
              <a:ext cx="4923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ounded Rectangle 83"/>
              <p:cNvSpPr/>
              <p:nvPr/>
            </p:nvSpPr>
            <p:spPr>
              <a:xfrm>
                <a:off x="732620" y="1011596"/>
                <a:ext cx="5881587" cy="4987636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ট্রাপিজিয়াম ABCD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𝐴𝐵𝐶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এর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ক্ষেত্রফল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+∆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𝐴𝐶𝐷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এর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𝐴𝐵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𝐶𝐸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𝐶𝐷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𝐴𝐹</m:t>
                      </m:r>
                    </m:oMath>
                  </m:oMathPara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h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𝑏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h</m:t>
                      </m:r>
                    </m:oMath>
                  </m:oMathPara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</m:e>
                      </m:d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h</m:t>
                      </m:r>
                    </m:oMath>
                  </m:oMathPara>
                </a14:m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4" name="Rounded 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20" y="1011596"/>
                <a:ext cx="5881587" cy="498763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77479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uild="p" bldLvl="4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8C61-6CE8-4A5F-8997-660270D63603}" type="datetime1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62C2-53D8-4748-AA78-F93FC50188C8}" type="slidenum">
              <a:rPr lang="en-US" smtClean="0"/>
              <a:t>19</a:t>
            </a:fld>
            <a:endParaRPr lang="en-US"/>
          </a:p>
        </p:txBody>
      </p:sp>
      <p:sp>
        <p:nvSpPr>
          <p:cNvPr id="5" name="Round Single Corner Rectangle 4"/>
          <p:cNvSpPr/>
          <p:nvPr/>
        </p:nvSpPr>
        <p:spPr>
          <a:xfrm>
            <a:off x="4224783" y="498764"/>
            <a:ext cx="3948545" cy="955963"/>
          </a:xfrm>
          <a:prstGeom prst="round1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1883560" y="2010559"/>
                <a:ext cx="8382658" cy="329573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8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ট্রাপিজিয়ামের</a:t>
                </a:r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সমান্তরাল</a:t>
                </a:r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বাহুদ্বয়ের</a:t>
                </a:r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যথাক্রমে</a:t>
                </a:r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17</m:t>
                    </m:r>
                    <m:r>
                      <a:rPr lang="en-US" sz="48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8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সে</m:t>
                    </m:r>
                    <m:r>
                      <a:rPr lang="en-US" sz="48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8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মি</m:t>
                    </m:r>
                    <m:r>
                      <a:rPr lang="en-US" sz="48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8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ও</m:t>
                    </m:r>
                    <m:r>
                      <a:rPr lang="en-US" sz="48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8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9</m:t>
                    </m:r>
                    <m:r>
                      <a:rPr lang="en-US" sz="48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8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সে</m:t>
                    </m:r>
                    <m:r>
                      <a:rPr lang="en-US" sz="48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8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মি</m:t>
                    </m:r>
                  </m:oMath>
                </a14:m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এদের</a:t>
                </a:r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লম্ব</a:t>
                </a:r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দূরত্ব</a:t>
                </a:r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24</m:t>
                    </m:r>
                    <m:r>
                      <a:rPr lang="en-US" sz="48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8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সে</m:t>
                    </m:r>
                    <m:r>
                      <a:rPr lang="en-US" sz="48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8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মি</m:t>
                    </m:r>
                  </m:oMath>
                </a14:m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48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ট্রাপিজিয়ামটির</a:t>
                </a:r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4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560" y="2010559"/>
                <a:ext cx="8382658" cy="3295732"/>
              </a:xfrm>
              <a:prstGeom prst="roundRect">
                <a:avLst/>
              </a:prstGeom>
              <a:blipFill>
                <a:blip r:embed="rId2"/>
                <a:stretch>
                  <a:fillRect l="-1375" r="-1520" b="-6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629888" y="635815"/>
            <a:ext cx="2402740" cy="7065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7030A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৫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898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bldLvl="5" animBg="1" advAuto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4100945" y="484910"/>
            <a:ext cx="4003964" cy="872836"/>
          </a:xfrm>
          <a:prstGeom prst="round2Same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643730" y="1814945"/>
            <a:ext cx="7107382" cy="37684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4400" dirty="0" smtClean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লোকমান</a:t>
            </a:r>
            <a:r>
              <a:rPr lang="en-US" sz="4400" dirty="0" smtClean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4400" dirty="0" smtClean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dirty="0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 err="1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4400" dirty="0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4400" dirty="0" err="1" smtClean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শ্রীমঙ্গল</a:t>
            </a:r>
            <a:r>
              <a:rPr lang="en-US" sz="4400" dirty="0" smtClean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dirty="0" smtClean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4400" dirty="0" smtClean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400" dirty="0" smtClean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dirty="0" smtClean="0">
              <a:ln w="0">
                <a:solidFill>
                  <a:srgbClr val="C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শ্রীমঙ্গল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400" b="1" dirty="0" err="1" smtClean="0">
                <a:ln w="127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400" b="1" dirty="0" smtClean="0">
                <a:ln w="127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400" b="1" dirty="0" smtClean="0">
                <a:ln w="127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b="1" dirty="0" smtClean="0">
                <a:ln w="127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01552420060</a:t>
            </a:r>
          </a:p>
          <a:p>
            <a:pPr algn="ctr"/>
            <a:r>
              <a:rPr lang="en-US" sz="3200" dirty="0" smtClean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E-mail- hussainlukman2@gmail.com </a:t>
            </a:r>
            <a:endParaRPr lang="en-US" sz="3200" dirty="0">
              <a:ln w="0">
                <a:solidFill>
                  <a:srgbClr val="00206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69473" y="1988127"/>
            <a:ext cx="1752600" cy="1905000"/>
            <a:chOff x="5029200" y="2362200"/>
            <a:chExt cx="1752600" cy="1905000"/>
          </a:xfrm>
          <a:blipFill>
            <a:blip r:embed="rId2"/>
            <a:tile tx="0" ty="0" sx="100000" sy="100000" flip="none" algn="tl"/>
          </a:blipFill>
        </p:grpSpPr>
        <p:grpSp>
          <p:nvGrpSpPr>
            <p:cNvPr id="5" name="Group 4"/>
            <p:cNvGrpSpPr/>
            <p:nvPr/>
          </p:nvGrpSpPr>
          <p:grpSpPr>
            <a:xfrm>
              <a:off x="5029200" y="2362200"/>
              <a:ext cx="1752600" cy="1905000"/>
              <a:chOff x="3886200" y="914400"/>
              <a:chExt cx="2743200" cy="2362200"/>
            </a:xfrm>
            <a:grpFill/>
          </p:grpSpPr>
          <p:sp>
            <p:nvSpPr>
              <p:cNvPr id="7" name="Rectangle 6"/>
              <p:cNvSpPr/>
              <p:nvPr/>
            </p:nvSpPr>
            <p:spPr>
              <a:xfrm>
                <a:off x="3886200" y="914400"/>
                <a:ext cx="2743200" cy="2362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191000" y="1143000"/>
                <a:ext cx="2133600" cy="18288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9787" y="2590800"/>
              <a:ext cx="1337279" cy="1430594"/>
            </a:xfrm>
            <a:prstGeom prst="rect">
              <a:avLst/>
            </a:prstGeom>
            <a:grpFill/>
          </p:spPr>
        </p:pic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D421-ABBB-4A22-8756-53B047DBDF93}" type="datetime1">
              <a:rPr lang="en-US" smtClean="0"/>
              <a:t>6/3/2020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73E-3A94-430F-80EB-C694356687A5}" type="slidenum">
              <a:rPr lang="en-US" smtClean="0"/>
              <a:t>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193943" y="6111876"/>
            <a:ext cx="3048000" cy="365125"/>
          </a:xfrm>
        </p:spPr>
        <p:txBody>
          <a:bodyPr/>
          <a:lstStyle/>
          <a:p>
            <a:r>
              <a:rPr lang="en-US" dirty="0" smtClean="0"/>
              <a:t>Mohammad </a:t>
            </a:r>
            <a:r>
              <a:rPr lang="en-US" dirty="0" err="1" smtClean="0"/>
              <a:t>Lukman</a:t>
            </a:r>
            <a:r>
              <a:rPr lang="en-US" dirty="0" smtClean="0"/>
              <a:t> Hussain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83" y="3948542"/>
            <a:ext cx="1724890" cy="1634840"/>
          </a:xfrm>
          <a:prstGeom prst="rect">
            <a:avLst/>
          </a:prstGeom>
        </p:spPr>
      </p:pic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9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8C61-6CE8-4A5F-8997-660270D63603}" type="datetime1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62C2-53D8-4748-AA78-F93FC50188C8}" type="slidenum">
              <a:rPr lang="en-US" smtClean="0"/>
              <a:t>20</a:t>
            </a:fld>
            <a:endParaRPr lang="en-US"/>
          </a:p>
        </p:txBody>
      </p:sp>
      <p:sp>
        <p:nvSpPr>
          <p:cNvPr id="5" name="Round Single Corner Rectangle 4"/>
          <p:cNvSpPr/>
          <p:nvPr/>
        </p:nvSpPr>
        <p:spPr>
          <a:xfrm>
            <a:off x="4531509" y="638164"/>
            <a:ext cx="3131125" cy="789709"/>
          </a:xfrm>
          <a:prstGeom prst="round1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/>
              <p:cNvSpPr/>
              <p:nvPr/>
            </p:nvSpPr>
            <p:spPr>
              <a:xfrm>
                <a:off x="1448096" y="2100271"/>
                <a:ext cx="9366987" cy="319216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:r>
                  <a:rPr lang="en-US" sz="48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বর্গের</a:t>
                </a:r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বাহুর</a:t>
                </a:r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48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8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সে</m:t>
                    </m:r>
                    <m:r>
                      <a:rPr lang="en-US" sz="48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8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মি</m:t>
                    </m:r>
                  </m:oMath>
                </a14:m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48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কর্ণের</a:t>
                </a:r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  <a:p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২। </a:t>
                </a:r>
                <a:r>
                  <a:rPr lang="en-US" sz="48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রম্বসের</a:t>
                </a:r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নির্ণয়ের</a:t>
                </a:r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সূত্রটি</a:t>
                </a:r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বলো</a:t>
                </a:r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৩। </a:t>
                </a:r>
                <a:r>
                  <a:rPr lang="en-US" sz="48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সামান্তরিকের</a:t>
                </a:r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নির্ণয়ের</a:t>
                </a:r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</a:t>
                </a:r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দুটি</a:t>
                </a:r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কী</a:t>
                </a:r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  <a:p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096" y="2100271"/>
                <a:ext cx="9366987" cy="3192165"/>
              </a:xfrm>
              <a:prstGeom prst="roundRect">
                <a:avLst/>
              </a:prstGeom>
              <a:blipFill>
                <a:blip r:embed="rId2"/>
                <a:stretch>
                  <a:fillRect l="-1296" t="-1321" r="-454" b="-7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10083273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17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bldLvl="4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8C61-6CE8-4A5F-8997-660270D63603}" type="datetime1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62C2-53D8-4748-AA78-F93FC50188C8}" type="slidenum">
              <a:rPr lang="en-US" smtClean="0"/>
              <a:t>21</a:t>
            </a:fld>
            <a:endParaRPr lang="en-US"/>
          </a:p>
        </p:txBody>
      </p:sp>
      <p:sp>
        <p:nvSpPr>
          <p:cNvPr id="5" name="Round Single Corner Rectangle 4"/>
          <p:cNvSpPr/>
          <p:nvPr/>
        </p:nvSpPr>
        <p:spPr>
          <a:xfrm>
            <a:off x="3685739" y="568038"/>
            <a:ext cx="4281054" cy="817418"/>
          </a:xfrm>
          <a:prstGeom prst="round1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1953910" y="1922050"/>
                <a:ext cx="8395435" cy="343965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5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5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বর্গাকার</a:t>
                </a:r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মাঠের</a:t>
                </a:r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বাইরে</a:t>
                </a:r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চারদিকে</a:t>
                </a:r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চওড়া</a:t>
                </a:r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রাস্তা</a:t>
                </a:r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5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রাস্তার</a:t>
                </a:r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500</m:t>
                    </m:r>
                  </m:oMath>
                </a14:m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বর্গমিটার</a:t>
                </a:r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5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মাঠের</a:t>
                </a:r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910" y="1922050"/>
                <a:ext cx="8395435" cy="3439659"/>
              </a:xfrm>
              <a:prstGeom prst="roundRect">
                <a:avLst/>
              </a:prstGeom>
              <a:blipFill>
                <a:blip r:embed="rId2"/>
                <a:stretch>
                  <a:fillRect l="-1879" t="-4021" r="-2023" b="-10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292261" y="663951"/>
            <a:ext cx="2402740" cy="7065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7030A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৫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894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build="p" bldLvl="4" animBg="1" advAuto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7" y="581891"/>
            <a:ext cx="10709564" cy="56665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28465" y="487366"/>
            <a:ext cx="48061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 smtClean="0">
                <a:ln w="0">
                  <a:solidFill>
                    <a:srgbClr val="3582D4"/>
                  </a:solidFill>
                </a:ln>
                <a:solidFill>
                  <a:srgbClr val="DCD6D9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 smtClean="0">
                <a:ln w="0">
                  <a:solidFill>
                    <a:srgbClr val="3582D4"/>
                  </a:solidFill>
                </a:ln>
                <a:solidFill>
                  <a:srgbClr val="DCD6D9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>
                  <a:solidFill>
                    <a:srgbClr val="3582D4"/>
                  </a:solidFill>
                </a:ln>
                <a:solidFill>
                  <a:srgbClr val="DCD6D9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ln w="0">
                <a:solidFill>
                  <a:srgbClr val="3582D4"/>
                </a:solidFill>
              </a:ln>
              <a:solidFill>
                <a:srgbClr val="DCD6D9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3C7F-E0A2-426C-BEE0-80FB8BD09B9B}" type="datetime1">
              <a:rPr lang="en-US" smtClean="0"/>
              <a:t>6/3/2020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73E-3A94-430F-80EB-C694356687A5}" type="slidenum">
              <a:rPr lang="en-US" smtClean="0"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221653" y="6111876"/>
            <a:ext cx="3048000" cy="365125"/>
          </a:xfrm>
        </p:spPr>
        <p:txBody>
          <a:bodyPr/>
          <a:lstStyle/>
          <a:p>
            <a:r>
              <a:rPr lang="en-US" dirty="0" smtClean="0"/>
              <a:t>Mohammad </a:t>
            </a:r>
            <a:r>
              <a:rPr lang="en-US" dirty="0" err="1" smtClean="0"/>
              <a:t>Lukman</a:t>
            </a:r>
            <a:r>
              <a:rPr lang="en-US" dirty="0" smtClean="0"/>
              <a:t> Hussain</a:t>
            </a: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10069418" y="5834784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10523482" y="5834780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10935624" y="58259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3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4211787" y="623455"/>
            <a:ext cx="3805108" cy="803563"/>
          </a:xfrm>
          <a:prstGeom prst="round2Same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269" y="1598587"/>
            <a:ext cx="3360029" cy="44172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745A-8C04-4208-BF77-BCC42E3321FA}" type="datetime1">
              <a:rPr lang="en-US" smtClean="0"/>
              <a:t>6/3/2020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73E-3A94-430F-80EB-C694356687A5}" type="slidenum">
              <a:rPr lang="en-US" smtClean="0"/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067949" y="1746946"/>
            <a:ext cx="4023360" cy="40233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শ্রেণি-নবম</a:t>
            </a:r>
          </a:p>
          <a:p>
            <a:pPr algn="ctr"/>
            <a:r>
              <a:rPr lang="en-US" sz="3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বিষয়-গণিত</a:t>
            </a:r>
          </a:p>
          <a:p>
            <a:pPr algn="ctr"/>
            <a:r>
              <a:rPr lang="en-US" sz="3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অধ্যায়-১৬</a:t>
            </a:r>
          </a:p>
          <a:p>
            <a:pPr algn="ctr"/>
            <a:r>
              <a:rPr lang="en-US" sz="3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অনুঃ-১৬.২</a:t>
            </a:r>
          </a:p>
          <a:p>
            <a:pPr algn="ctr"/>
            <a:r>
              <a:rPr lang="en-US" sz="3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pPr algn="ctr"/>
            <a:r>
              <a:rPr lang="en-US" sz="3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সংখ্যা-৬০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8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4EE1-7A66-4909-9C95-F494F618CAA3}" type="datetime1">
              <a:rPr lang="en-US" smtClean="0"/>
              <a:t>6/3/2020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73E-3A94-430F-80EB-C694356687A5}" type="slidenum">
              <a:rPr lang="en-US" smtClean="0"/>
              <a:t>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5" name="Round Same Side Corner Rectangle 4"/>
          <p:cNvSpPr/>
          <p:nvPr/>
        </p:nvSpPr>
        <p:spPr>
          <a:xfrm>
            <a:off x="4085810" y="512618"/>
            <a:ext cx="4394452" cy="1011382"/>
          </a:xfrm>
          <a:prstGeom prst="round2Same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633983" y="3076348"/>
            <a:ext cx="2479963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605847" y="4042121"/>
            <a:ext cx="2479963" cy="5541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91561" y="4069830"/>
            <a:ext cx="2479963" cy="5541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রেখাংশ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93817" y="4030396"/>
            <a:ext cx="2479963" cy="5541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65468" y="4012321"/>
            <a:ext cx="2479963" cy="5541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482610" y="4008441"/>
            <a:ext cx="2479963" cy="5541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চতুর্ভুজক্ষেত্র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480262" y="3988191"/>
            <a:ext cx="2479963" cy="5541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6508" y="4914307"/>
            <a:ext cx="8826625" cy="9282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রেখাংশ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28803" y="4932202"/>
            <a:ext cx="8826625" cy="9282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চতুর্ভুজের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সীমাবদ্ধ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ক্ষেত্রকে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চতুর্ভুজক্ষেত্র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1732" y="2180492"/>
            <a:ext cx="2377440" cy="146304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480478" y="2107807"/>
            <a:ext cx="2377440" cy="146304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Home 16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Back or Previous 21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ction Button: Forward or Next 22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55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5" grpId="0" animBg="1"/>
      <p:bldP spid="16" grpId="0" animBg="1"/>
      <p:bldP spid="18" grpId="0" animBg="1"/>
      <p:bldP spid="19" grpId="0" animBg="1"/>
      <p:bldP spid="6" grpId="0" animBg="1"/>
      <p:bldP spid="20" grpId="0" animBg="1"/>
      <p:bldP spid="7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3700658" y="484909"/>
            <a:ext cx="4599709" cy="817418"/>
          </a:xfrm>
          <a:prstGeom prst="round1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70902" y="1759527"/>
            <a:ext cx="6567054" cy="1080655"/>
          </a:xfrm>
          <a:prstGeom prst="round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চতুর্ভুজক্ষেত্রের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7349828" y="3297380"/>
            <a:ext cx="2382981" cy="1149927"/>
          </a:xfrm>
          <a:prstGeom prst="parallelogram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ata 4"/>
          <p:cNvSpPr/>
          <p:nvPr/>
        </p:nvSpPr>
        <p:spPr>
          <a:xfrm>
            <a:off x="3247941" y="4821382"/>
            <a:ext cx="1981200" cy="1327404"/>
          </a:xfrm>
          <a:prstGeom prst="flowChartInputOutput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6274612" y="4821382"/>
            <a:ext cx="2701637" cy="1327404"/>
          </a:xfrm>
          <a:prstGeom prst="trapezoid">
            <a:avLst/>
          </a:prstGeom>
          <a:pattFill prst="smGrid">
            <a:fgClr>
              <a:schemeClr val="accent1"/>
            </a:fgClr>
            <a:bgClr>
              <a:schemeClr val="bg1"/>
            </a:bgClr>
          </a:pattFill>
          <a:ln w="57150">
            <a:solidFill>
              <a:srgbClr val="EE39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66108" y="3297381"/>
            <a:ext cx="2008909" cy="114992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7459" y="3297382"/>
            <a:ext cx="1149927" cy="1149927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5A3F-819C-413D-825B-2DB06C86EC27}" type="datetime1">
              <a:rPr lang="en-US" smtClean="0"/>
              <a:t>6/3/2020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62C2-53D8-4748-AA78-F93FC50188C8}" type="slidenum">
              <a:rPr lang="en-US" smtClean="0"/>
              <a:t>5</a:t>
            </a:fld>
            <a:endParaRPr lang="en-US"/>
          </a:p>
        </p:txBody>
      </p:sp>
      <p:sp>
        <p:nvSpPr>
          <p:cNvPr id="14" name="Action Button: Home 13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0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8C61-6CE8-4A5F-8997-660270D63603}" type="datetime1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62C2-53D8-4748-AA78-F93FC50188C8}" type="slidenum">
              <a:rPr lang="en-US" smtClean="0"/>
              <a:t>6</a:t>
            </a:fld>
            <a:endParaRPr lang="en-US"/>
          </a:p>
        </p:txBody>
      </p:sp>
      <p:sp>
        <p:nvSpPr>
          <p:cNvPr id="5" name="Horizontal Scroll 4"/>
          <p:cNvSpPr/>
          <p:nvPr/>
        </p:nvSpPr>
        <p:spPr>
          <a:xfrm>
            <a:off x="4543866" y="590843"/>
            <a:ext cx="3165229" cy="1153551"/>
          </a:xfrm>
          <a:prstGeom prst="horizontalScroll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2424" y="1882675"/>
            <a:ext cx="10792691" cy="4073236"/>
          </a:xfrm>
          <a:prstGeom prst="round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ত্রিভুজক্ষেত্রের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চতুর্ভুজক্ষেত্রের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চতুর্ভুজক্ষেত্রের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সুত্রসমূহ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3।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পরিসীমা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72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6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4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8C61-6CE8-4A5F-8997-660270D63603}" type="datetime1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62C2-53D8-4748-AA78-F93FC50188C8}" type="slidenum">
              <a:rPr lang="en-US" smtClean="0"/>
              <a:t>7</a:t>
            </a:fld>
            <a:endParaRPr lang="en-US"/>
          </a:p>
        </p:txBody>
      </p:sp>
      <p:sp>
        <p:nvSpPr>
          <p:cNvPr id="5" name="Round Single Corner Rectangle 4"/>
          <p:cNvSpPr/>
          <p:nvPr/>
        </p:nvSpPr>
        <p:spPr>
          <a:xfrm>
            <a:off x="3446585" y="395384"/>
            <a:ext cx="5542670" cy="745588"/>
          </a:xfrm>
          <a:prstGeom prst="round1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আয়তক্ষেত্রের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83104" y="2827392"/>
            <a:ext cx="2903551" cy="1773381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583976" y="2249338"/>
            <a:ext cx="590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07678" y="4401693"/>
            <a:ext cx="590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54044" y="2232065"/>
            <a:ext cx="590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68828" y="4569657"/>
            <a:ext cx="590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225809" y="3372724"/>
            <a:ext cx="590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63575" y="4761913"/>
            <a:ext cx="590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8083104" y="4811056"/>
            <a:ext cx="2903551" cy="713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1173308" y="2827392"/>
            <a:ext cx="0" cy="1742265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083104" y="2827392"/>
            <a:ext cx="2903551" cy="174226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127588" y="3058008"/>
            <a:ext cx="590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>
              <a:xfrm>
                <a:off x="665015" y="1279523"/>
                <a:ext cx="6285852" cy="498273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ABCD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আয়তক্ষেত্রের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AB=a,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প্রস্থ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BC=b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AC=d</a:t>
                </a:r>
              </a:p>
              <a:p>
                <a:pPr algn="just"/>
                <a:r>
                  <a:rPr lang="en-US" sz="3600" dirty="0" err="1" smtClean="0">
                    <a:ln w="7620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আয়তক্ষেত্রের</a:t>
                </a:r>
                <a:r>
                  <a:rPr lang="en-US" sz="3600" dirty="0" smtClean="0">
                    <a:ln w="7620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7620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</a:t>
                </a:r>
                <a:r>
                  <a:rPr lang="en-US" sz="3600" dirty="0" smtClean="0">
                    <a:ln w="7620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7620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আয়তক্ষেত্রটিকে</a:t>
                </a:r>
                <a:r>
                  <a:rPr lang="en-US" sz="3600" dirty="0" smtClean="0">
                    <a:ln w="7620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7620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3600" dirty="0" smtClean="0">
                    <a:ln w="7620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7620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</a:t>
                </a:r>
                <a:r>
                  <a:rPr lang="en-US" sz="3600" dirty="0" smtClean="0">
                    <a:ln w="7620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7620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ত্রিভুজক্ষেত্রে</a:t>
                </a:r>
                <a:r>
                  <a:rPr lang="en-US" sz="3600" dirty="0" smtClean="0">
                    <a:ln w="7620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7620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বিভক্ত</a:t>
                </a:r>
                <a:r>
                  <a:rPr lang="en-US" sz="3600" dirty="0" smtClean="0">
                    <a:ln w="7620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7620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 smtClean="0">
                    <a:ln w="7620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600" i="1" dirty="0" smtClean="0">
                  <a:ln w="7620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36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আয়তক্ষেত্র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ABCD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b="0" i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𝐴𝐵𝐶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ক্ষেত্রফল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f>
                        <m:f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𝑎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𝑏</m:t>
                      </m:r>
                    </m:oMath>
                  </m:oMathPara>
                </a14:m>
                <a:endParaRPr lang="en-US" sz="3600" b="0" i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𝑎𝑏</m:t>
                      </m:r>
                    </m:oMath>
                  </m:oMathPara>
                </a14:m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15" y="1279523"/>
                <a:ext cx="6285852" cy="4982732"/>
              </a:xfrm>
              <a:prstGeom prst="roundRect">
                <a:avLst/>
              </a:prstGeom>
              <a:blipFill>
                <a:blip r:embed="rId2"/>
                <a:stretch>
                  <a:fillRect t="-1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ction Button: Home 17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Back or Previous 19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9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1" grpId="0"/>
      <p:bldP spid="12" grpId="0"/>
      <p:bldP spid="13" grpId="0"/>
      <p:bldP spid="14" grpId="0"/>
      <p:bldP spid="15" grpId="0"/>
      <p:bldP spid="25" grpId="0"/>
      <p:bldP spid="29" grpId="0" build="p" bldLvl="4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8C61-6CE8-4A5F-8997-660270D63603}" type="datetime1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62C2-53D8-4748-AA78-F93FC50188C8}" type="slidenum">
              <a:rPr lang="en-US" smtClean="0"/>
              <a:t>8</a:t>
            </a:fld>
            <a:endParaRPr lang="en-US"/>
          </a:p>
        </p:txBody>
      </p:sp>
      <p:sp>
        <p:nvSpPr>
          <p:cNvPr id="5" name="Round Single Corner Rectangle 4"/>
          <p:cNvSpPr/>
          <p:nvPr/>
        </p:nvSpPr>
        <p:spPr>
          <a:xfrm>
            <a:off x="3241964" y="457200"/>
            <a:ext cx="6289963" cy="803564"/>
          </a:xfrm>
          <a:prstGeom prst="round1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আয়তক্ষত্রের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পরিসীমা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341418" y="2079650"/>
            <a:ext cx="4308974" cy="3237734"/>
            <a:chOff x="7507678" y="2218202"/>
            <a:chExt cx="4308974" cy="3237734"/>
          </a:xfrm>
        </p:grpSpPr>
        <p:grpSp>
          <p:nvGrpSpPr>
            <p:cNvPr id="7" name="Group 6"/>
            <p:cNvGrpSpPr/>
            <p:nvPr/>
          </p:nvGrpSpPr>
          <p:grpSpPr>
            <a:xfrm>
              <a:off x="7507678" y="2218202"/>
              <a:ext cx="4308974" cy="3237734"/>
              <a:chOff x="7507678" y="2245920"/>
              <a:chExt cx="4308974" cy="3237734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083104" y="2827392"/>
                <a:ext cx="2903551" cy="1773381"/>
              </a:xfrm>
              <a:prstGeom prst="rect">
                <a:avLst/>
              </a:prstGeom>
              <a:pattFill prst="pct10">
                <a:fgClr>
                  <a:schemeClr val="accent1"/>
                </a:fgClr>
                <a:bgClr>
                  <a:schemeClr val="bg1"/>
                </a:bgClr>
              </a:patt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7507678" y="2245920"/>
                <a:ext cx="4308974" cy="3237734"/>
                <a:chOff x="7507678" y="2232065"/>
                <a:chExt cx="4308974" cy="3237734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7583976" y="2249338"/>
                  <a:ext cx="590843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D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7507678" y="4401693"/>
                  <a:ext cx="590843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A</a:t>
                  </a:r>
                  <a:endParaRPr lang="en-US" sz="40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10954044" y="2232065"/>
                  <a:ext cx="590843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C</a:t>
                  </a:r>
                  <a:endPara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11068828" y="4569657"/>
                  <a:ext cx="590843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B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11225809" y="3372724"/>
                  <a:ext cx="590843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b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9263575" y="4761913"/>
                  <a:ext cx="590843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a</a:t>
                  </a:r>
                </a:p>
              </p:txBody>
            </p:sp>
            <p:cxnSp>
              <p:nvCxnSpPr>
                <p:cNvPr id="17" name="Straight Arrow Connector 16"/>
                <p:cNvCxnSpPr/>
                <p:nvPr/>
              </p:nvCxnSpPr>
              <p:spPr>
                <a:xfrm flipV="1">
                  <a:off x="8083104" y="4811056"/>
                  <a:ext cx="2903551" cy="7130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>
                  <a:off x="11173308" y="2827392"/>
                  <a:ext cx="0" cy="1742265"/>
                </a:xfrm>
                <a:prstGeom prst="straightConnector1">
                  <a:avLst/>
                </a:prstGeom>
                <a:ln w="57150"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TextBox 18"/>
                <p:cNvSpPr txBox="1"/>
                <p:nvPr/>
              </p:nvSpPr>
              <p:spPr>
                <a:xfrm>
                  <a:off x="9127588" y="3058008"/>
                  <a:ext cx="590843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d</a:t>
                  </a:r>
                </a:p>
              </p:txBody>
            </p:sp>
          </p:grpSp>
        </p:grpSp>
        <p:cxnSp>
          <p:nvCxnSpPr>
            <p:cNvPr id="8" name="Straight Connector 7"/>
            <p:cNvCxnSpPr/>
            <p:nvPr/>
          </p:nvCxnSpPr>
          <p:spPr>
            <a:xfrm flipV="1">
              <a:off x="8083104" y="2827392"/>
              <a:ext cx="2903551" cy="174226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1346310" y="1454727"/>
                <a:ext cx="5113113" cy="4657147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আয়তক্ষেত্রের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পরিসীমা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4000" b="0" i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𝑠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𝑏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সমকোণী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𝐴𝐵𝐶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হতে</m:t>
                    </m:r>
                  </m:oMath>
                </a14:m>
                <a:endPara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𝐴𝐶</m:t>
                          </m:r>
                        </m:e>
                        <m:sup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𝐴𝐵</m:t>
                          </m:r>
                        </m:e>
                        <m:sup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𝐵𝐶</m:t>
                          </m:r>
                        </m:e>
                        <m:sup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বা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sSup>
                        <m:sSupPr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𝑑</m:t>
                          </m:r>
                        </m:e>
                        <m:sup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</m:e>
                        <m:sup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𝑑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কর্ণ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40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𝑑</m:t>
                      </m:r>
                      <m:r>
                        <a:rPr lang="en-US" sz="40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0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0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0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310" y="1454727"/>
                <a:ext cx="5113113" cy="4657147"/>
              </a:xfrm>
              <a:prstGeom prst="roundRect">
                <a:avLst/>
              </a:prstGeom>
              <a:blipFill>
                <a:blip r:embed="rId2"/>
                <a:stretch>
                  <a:fillRect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ction Button: Home 20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Back or Previous 21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ction Button: Forward or Next 22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9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build="p" bldLvl="4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8C61-6CE8-4A5F-8997-660270D63603}" type="datetime1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62C2-53D8-4748-AA78-F93FC50188C8}" type="slidenum">
              <a:rPr lang="en-US" smtClean="0"/>
              <a:t>9</a:t>
            </a:fld>
            <a:endParaRPr lang="en-US"/>
          </a:p>
        </p:txBody>
      </p:sp>
      <p:sp>
        <p:nvSpPr>
          <p:cNvPr id="5" name="Round Single Corner Rectangle 4"/>
          <p:cNvSpPr/>
          <p:nvPr/>
        </p:nvSpPr>
        <p:spPr>
          <a:xfrm>
            <a:off x="3976252" y="512620"/>
            <a:ext cx="4350327" cy="845127"/>
          </a:xfrm>
          <a:prstGeom prst="round1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বর্গক্ষেত্রের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74273" y="2386029"/>
            <a:ext cx="2624413" cy="262441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01339" y="1620982"/>
            <a:ext cx="629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37765" y="4920028"/>
            <a:ext cx="6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8813" y="4947733"/>
            <a:ext cx="6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52176" y="1658663"/>
            <a:ext cx="6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67255" y="3271334"/>
            <a:ext cx="6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72209" y="5238678"/>
            <a:ext cx="6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875277" y="5304749"/>
            <a:ext cx="2662488" cy="27705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0751127" y="2400394"/>
            <a:ext cx="0" cy="258233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874273" y="2386030"/>
            <a:ext cx="2624413" cy="26244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722829" y="2994237"/>
            <a:ext cx="6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900545" y="1496291"/>
                <a:ext cx="6123710" cy="461558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ABCD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বর্গক্ষেত্রের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বাহুর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a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d</a:t>
                </a:r>
              </a:p>
              <a:p>
                <a:r>
                  <a:rPr lang="en-US" sz="3600" dirty="0" smtClean="0">
                    <a:ln w="7620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AC </a:t>
                </a:r>
                <a:r>
                  <a:rPr lang="en-US" sz="3600" dirty="0" err="1" smtClean="0">
                    <a:ln w="7620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</a:t>
                </a:r>
                <a:r>
                  <a:rPr lang="en-US" sz="3600" dirty="0" smtClean="0">
                    <a:ln w="7620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7620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বর্গক্ষেত্রটিকে</a:t>
                </a:r>
                <a:r>
                  <a:rPr lang="en-US" sz="3600" dirty="0" smtClean="0">
                    <a:ln w="7620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7620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3600" dirty="0" smtClean="0">
                    <a:ln w="7620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7620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</a:t>
                </a:r>
                <a:r>
                  <a:rPr lang="en-US" sz="3600" dirty="0" smtClean="0">
                    <a:ln w="7620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7620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ত্রিভুজক্ষেত্রে</a:t>
                </a:r>
                <a:r>
                  <a:rPr lang="en-US" sz="3600" dirty="0" smtClean="0">
                    <a:ln w="7620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7620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বিভক্ত</a:t>
                </a:r>
                <a:r>
                  <a:rPr lang="en-US" sz="3600" dirty="0" smtClean="0">
                    <a:ln w="7620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7620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 smtClean="0">
                    <a:ln w="7620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বর্গক্ষেত্র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𝐴𝐵𝐶𝐷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ক্ষেত্রফল</m:t>
                      </m:r>
                    </m:oMath>
                  </m:oMathPara>
                </a14:m>
                <a:endParaRPr lang="en-US" sz="3600" b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×∆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𝐴𝐵𝐶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ক্ষেত্রফল</m:t>
                      </m:r>
                    </m:oMath>
                  </m:oMathPara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f>
                        <m:f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𝑎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𝑎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600" i="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545" y="1496291"/>
                <a:ext cx="6123710" cy="461558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Back or Previous 19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Forward or Next 21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0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23" grpId="0"/>
      <p:bldP spid="24" grpId="0" build="p" bldLvl="4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gmTraingle16.1</Template>
  <TotalTime>1278</TotalTime>
  <Words>725</Words>
  <Application>Microsoft Office PowerPoint</Application>
  <PresentationFormat>Widescreen</PresentationFormat>
  <Paragraphs>250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Calibri</vt:lpstr>
      <vt:lpstr>Cambria Math</vt:lpstr>
      <vt:lpstr>NikoshBAN</vt:lpstr>
      <vt:lpstr>Times New Roman</vt:lpstr>
      <vt:lpstr>Verdana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103</cp:revision>
  <dcterms:created xsi:type="dcterms:W3CDTF">2020-05-28T04:57:10Z</dcterms:created>
  <dcterms:modified xsi:type="dcterms:W3CDTF">2020-06-03T17:00:52Z</dcterms:modified>
</cp:coreProperties>
</file>