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1" r:id="rId2"/>
    <p:sldId id="352" r:id="rId3"/>
    <p:sldId id="270" r:id="rId4"/>
    <p:sldId id="324" r:id="rId5"/>
    <p:sldId id="275" r:id="rId6"/>
    <p:sldId id="325" r:id="rId7"/>
    <p:sldId id="339" r:id="rId8"/>
    <p:sldId id="346" r:id="rId9"/>
    <p:sldId id="338" r:id="rId10"/>
    <p:sldId id="358" r:id="rId11"/>
    <p:sldId id="353" r:id="rId12"/>
    <p:sldId id="354" r:id="rId13"/>
    <p:sldId id="355" r:id="rId14"/>
    <p:sldId id="356" r:id="rId15"/>
    <p:sldId id="357" r:id="rId16"/>
    <p:sldId id="276" r:id="rId17"/>
    <p:sldId id="277" r:id="rId18"/>
    <p:sldId id="296" r:id="rId19"/>
    <p:sldId id="29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9900"/>
    <a:srgbClr val="1D1DD3"/>
    <a:srgbClr val="EC265F"/>
    <a:srgbClr val="BF4192"/>
    <a:srgbClr val="008000"/>
    <a:srgbClr val="810D73"/>
    <a:srgbClr val="CC0066"/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2" autoAdjust="0"/>
  </p:normalViewPr>
  <p:slideViewPr>
    <p:cSldViewPr snapToGrid="0">
      <p:cViewPr>
        <p:scale>
          <a:sx n="68" d="100"/>
          <a:sy n="68" d="100"/>
        </p:scale>
        <p:origin x="-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40095-4AD8-40E2-B309-98CAF303426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1A59-CFAE-4AD6-9B8B-D22A0604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0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সংবিধিবদ্ধ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সতর্কীকরণ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ধূমপান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মস্তিষ্কের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১২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স্নায়ুর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1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এগুলি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স্নায়ুর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শুরুতেই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ছাত্রছাত্রীদের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১৩টি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৬টি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শিরোনামের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৬,৭ ও ১০নং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সারিগুলির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 ও ৪নং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কলামকে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৩,২ ও ৪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ছাত্রীরা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কলামটি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আঁকবেনা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মিলানোর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উদ্দীপনা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মস্তিষ্কে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সেনসরী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উদ্দীপনা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অঙ্গে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তাই,মোটর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6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স্নায়ুর</a:t>
            </a:r>
            <a:r>
              <a:rPr lang="en-US" dirty="0" smtClean="0"/>
              <a:t> </a:t>
            </a:r>
            <a:r>
              <a:rPr lang="en-US" dirty="0" err="1" smtClean="0"/>
              <a:t>উৎপত্তিস্থল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</a:t>
            </a:r>
            <a:r>
              <a:rPr lang="en-US" baseline="0" dirty="0" smtClean="0"/>
              <a:t> ১+২=অগ্রমস্তিষ্ক,৩+৪=মধ্যমস্তিষ্ক,৫থেকে ১২ </a:t>
            </a:r>
            <a:r>
              <a:rPr lang="en-US" baseline="0" dirty="0" err="1" smtClean="0"/>
              <a:t>পশ্চা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মস্তিষ্কের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মেডুলাঅবলঙ্গাটা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98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-”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কুদ্দুস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১১,১২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৩৪৬টি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ম্যাচ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১২৮টি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সেঞ্চুরী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এখানে,১১,১২ ও ৩,৪,৬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স্নায়ুর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১,২,৮নং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সেনসরী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তাহলে,বাকীগুলি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ৎ -৫,৭,৯,১০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9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ভ্যাগাস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স্নায়ুর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-”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কেপাগল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কার্ডিয়াক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পালমোনারী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গ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গ্যাষ্ট্রিক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) ল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ল্যারিঞ্জ্যাল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এগুলির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শুনলেই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66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4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919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9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160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28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A04721-2EC9-4460-8741-384D645F87D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637521" y="1546866"/>
            <a:ext cx="18473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89571" y="1406186"/>
            <a:ext cx="18473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96124" y="1420254"/>
            <a:ext cx="18473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-223055" y="-152400"/>
            <a:ext cx="12344400" cy="7010400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8611" y="323547"/>
            <a:ext cx="2616591" cy="829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126683" y="1302319"/>
            <a:ext cx="8077200" cy="486941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শিক্ষকবৃন্দ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যোগিতামূলক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প্রায়শই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ছাত্রীদের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আয়ত্বযোগ্য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শ্রেণিকক্ষে উপস্থাপন করতে হবে তার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বাকিটা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শিক্ষকবৃন্দ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পাঠটি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উপস্থাপনের আগে পাঠ্যপুস্তক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চিন্তা-চেতনা</a:t>
            </a:r>
            <a:r>
              <a:rPr lang="en-US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উপস্থাপন </a:t>
            </a:r>
            <a:r>
              <a:rPr lang="en-US" sz="2800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16858"/>
              </p:ext>
            </p:extLst>
          </p:nvPr>
        </p:nvGraphicFramePr>
        <p:xfrm>
          <a:off x="1167622" y="238310"/>
          <a:ext cx="9805182" cy="6346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385"/>
                <a:gridCol w="1252025"/>
                <a:gridCol w="1252024"/>
                <a:gridCol w="1800665"/>
                <a:gridCol w="1871003"/>
                <a:gridCol w="1069567"/>
                <a:gridCol w="1856513"/>
              </a:tblGrid>
              <a:tr h="303749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gridSpan="2"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NikoshBAN" pitchFamily="2" charset="0"/>
                          <a:cs typeface="NikoshBAN" pitchFamily="2" charset="0"/>
                        </a:rPr>
                        <a:t>কার্যকর</a:t>
                      </a:r>
                      <a:r>
                        <a:rPr lang="en-US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স্নায়ু</a:t>
                      </a:r>
                      <a:r>
                        <a:rPr lang="en-US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NikoshBAN" pitchFamily="2" charset="0"/>
                          <a:cs typeface="NikoshBAN" pitchFamily="2" charset="0"/>
                        </a:rPr>
                        <a:t>উৎপত্তি</a:t>
                      </a:r>
                      <a:r>
                        <a:rPr lang="en-US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NikoshBAN" pitchFamily="2" charset="0"/>
                          <a:cs typeface="NikoshBAN" pitchFamily="2" charset="0"/>
                        </a:rPr>
                        <a:t>বিস্তার</a:t>
                      </a:r>
                      <a:r>
                        <a:rPr lang="en-US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200" dirty="0" err="1" smtClean="0">
                          <a:latin typeface="NikoshBAN" pitchFamily="2" charset="0"/>
                          <a:cs typeface="NikoshBAN" pitchFamily="2" charset="0"/>
                        </a:rPr>
                        <a:t>প্রকৃতি</a:t>
                      </a:r>
                      <a:r>
                        <a:rPr lang="en-US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</a:tr>
              <a:tr h="345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89630" marR="89630" marT="44815" marB="448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</a:tr>
              <a:tr h="345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</a:tr>
              <a:tr h="345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rowSpan="3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rowSpan="3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</a:tr>
              <a:tr h="345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928">
                <a:tc rowSpan="3"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rowSpan="3">
                  <a:txBody>
                    <a:bodyPr/>
                    <a:lstStyle/>
                    <a:p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rowSpan="3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rowSpan="3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rowSpan="3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</a:tr>
              <a:tr h="345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928">
                <a:tc rowSpan="2"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</a:tr>
              <a:tr h="345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</a:p>
                    <a:p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</a:tr>
              <a:tr h="345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</a:tr>
              <a:tr h="0">
                <a:tc rowSpan="4"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rowSpan="4">
                  <a:txBody>
                    <a:bodyPr/>
                    <a:lstStyle/>
                    <a:p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rowSpan="4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rowSpan="4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rowSpan="4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</a:tr>
              <a:tr h="186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</a:tr>
              <a:tr h="345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9630" marR="89630" marT="44815" marB="44815"/>
                </a:tc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9630" marR="89630" marT="44815" marB="448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421532"/>
              </p:ext>
            </p:extLst>
          </p:nvPr>
        </p:nvGraphicFramePr>
        <p:xfrm>
          <a:off x="154745" y="60225"/>
          <a:ext cx="11887201" cy="68114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9052"/>
                <a:gridCol w="1674294"/>
                <a:gridCol w="1474090"/>
                <a:gridCol w="1955425"/>
                <a:gridCol w="880702"/>
                <a:gridCol w="1384622"/>
                <a:gridCol w="2879016"/>
              </a:tblGrid>
              <a:tr h="83184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গল্পের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ঘটনা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কার্যকর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স্নায়ু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উৎপত্তি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বিস্তার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প্রকৃতি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</a:tr>
              <a:tr h="2084237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১)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চোর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রাস্তা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হেঁটে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যাওয়ার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হঠা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বিরিয়ানির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গন্ধ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নাকে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এসে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লাগল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2100" dirty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i)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অলফ্যক্টরী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100" dirty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অগ্র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মস্তিষ্কের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অঙ্কীয়দেশ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নাসিকার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মিউকাস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ঝিল্লি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সেনসরী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ঘ্রাণ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অনুভূতি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মস্তিষ্কে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প্রেরণ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pPr marL="0" indent="0">
                        <a:buNone/>
                      </a:pP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</a:tr>
              <a:tr h="1468136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২) </a:t>
                      </a:r>
                      <a:r>
                        <a:rPr lang="en-US" sz="2100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দেখল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পাশেই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রান্না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ঘরের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জানালা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খোলা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2100" dirty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ii)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অপটিক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endParaRPr lang="en-US" sz="2100" dirty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অগ্র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মস্তিষ্কের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অঙ্কীয়দেশ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100" dirty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চোখের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রেটিনা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সেনসরী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দর্শন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অনুভূতি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মস্তিষ্কে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প্রেরণ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endParaRPr lang="en-US" sz="1800" dirty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5287" marR="105287" marT="52643" marB="52643"/>
                </a:tc>
              </a:tr>
              <a:tr h="2413554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৩)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চোর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খুব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সাবধানে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জানালার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কাছে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গিয়ে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চোখ</a:t>
                      </a:r>
                      <a:r>
                        <a:rPr lang="en-US" sz="2100" b="1" i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ঘুরিয়ে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এদিক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সেদিক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সব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দেখল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2100" dirty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৩টি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স্নায়ু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–</a:t>
                      </a:r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 iii)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অকুলোমোটর</a:t>
                      </a: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iv)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ট্রক্লিয়ার</a:t>
                      </a:r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vi)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আবডুসেন্স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100" dirty="0" smtClean="0"/>
                    </a:p>
                    <a:p>
                      <a:endParaRPr lang="en-US" sz="2100" dirty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মধ্য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মস্তিষ্কের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অঙ্কীয়দেশ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মধ্য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মস্তিষ্কের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পৃষ্ঠপাশ্বদেশ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মেডুলা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অব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লঙ্গাটার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অঙ্কীয়দেশ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অক্ষি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গোলকের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পেশি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endParaRPr lang="en-US" sz="21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উর্ধব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নেত্রপল্লব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উত্তোলনকারী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পেশি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</a:p>
                    <a:p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পিউপিল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সংকোচনকারী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1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পেশি</a:t>
                      </a:r>
                      <a:r>
                        <a:rPr lang="en-US" sz="21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100" dirty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মোটর</a:t>
                      </a:r>
                      <a:endParaRPr lang="en-US" sz="2000" dirty="0" smtClean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অক্ষিগোলকের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dirty="0" err="1" smtClean="0">
                          <a:latin typeface="NikoshBAN" pitchFamily="2" charset="0"/>
                          <a:cs typeface="NikoshBAN" pitchFamily="2" charset="0"/>
                        </a:rPr>
                        <a:t>সঞ্চালন</a:t>
                      </a:r>
                      <a:r>
                        <a:rPr lang="en-US" sz="21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100" dirty="0" smtClean="0"/>
                    </a:p>
                    <a:p>
                      <a:endParaRPr lang="en-US" sz="2100" dirty="0" smtClean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5287" marR="105287" marT="52643" marB="52643"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7085140" y="2124219"/>
            <a:ext cx="4883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068724" y="4147663"/>
            <a:ext cx="4883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67" y="768141"/>
            <a:ext cx="2068066" cy="207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Sanjoy\Downloads\57f2b9e1afa7ead350f83d199de30f907d53449f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149" y="2976381"/>
            <a:ext cx="2208628" cy="14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7" t="25570" r="15239" b="35937"/>
          <a:stretch/>
        </p:blipFill>
        <p:spPr bwMode="auto">
          <a:xfrm>
            <a:off x="9160454" y="4699507"/>
            <a:ext cx="2985631" cy="17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31319" r="54423" b="35457"/>
          <a:stretch/>
        </p:blipFill>
        <p:spPr bwMode="auto">
          <a:xfrm>
            <a:off x="9159991" y="4699507"/>
            <a:ext cx="2989806" cy="172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4" t="32329" r="22055" b="18615"/>
          <a:stretch/>
        </p:blipFill>
        <p:spPr bwMode="auto">
          <a:xfrm>
            <a:off x="9155755" y="4459458"/>
            <a:ext cx="2984532" cy="226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842859" y="5190981"/>
            <a:ext cx="50221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40511" y="5807625"/>
            <a:ext cx="50221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10027" y="6747833"/>
            <a:ext cx="50221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40501" y="5357511"/>
            <a:ext cx="465047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5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85039"/>
              </p:ext>
            </p:extLst>
          </p:nvPr>
        </p:nvGraphicFramePr>
        <p:xfrm>
          <a:off x="196948" y="182876"/>
          <a:ext cx="11756119" cy="6483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6776"/>
                <a:gridCol w="1816717"/>
                <a:gridCol w="1141079"/>
                <a:gridCol w="1696604"/>
                <a:gridCol w="900852"/>
                <a:gridCol w="1475063"/>
                <a:gridCol w="2849028"/>
              </a:tblGrid>
              <a:tr h="1016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গল্পের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ঘটনা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কার্যকর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স্নায়ু</a:t>
                      </a:r>
                      <a:endParaRPr lang="en-US" sz="2400" dirty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উৎপত্তি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বিস্তার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প্রকৃতি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</a:tr>
              <a:tr h="24189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৪)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তারপর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জানালার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শিক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কেটে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রান্নাঘরে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ঢুকল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এবার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পাতিলের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গরম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ঢাকনা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তুলতে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গিয়ে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হাতে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লাগল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ছ্যাকা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v) 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ট্রাইজেমিনাল</a:t>
                      </a:r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ক)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অপথ্যালমিক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খ)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ম্যাক্সিলারী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গ)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ম্যান্ডিবুলার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মেডুলা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অব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লঙ্গাটার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অগ্রপার্শ্ব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দেশ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ক)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অক্ষিপল্লব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খ)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উর্ধ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নিম্ন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চোয়াল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গ)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মুখ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বিবরের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অঙ্কীয়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দেশের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পেশি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মিশ্র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সংশ্লিষ্ট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অঙ্গগুলির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সঞ্চালনে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সহায়তা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তাপ,চাপ,স্পর্শ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অনুভূতি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গ্রহণ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372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৫)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কোনমতে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ছ্যাকা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সামলে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স্বাভাবিক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হতেই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বিরিয়ানির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গন্ধে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মুখ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ভরে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গেল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লালায়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আর,গরম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ধোঁয়া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চোখে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লেগে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বের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হল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অশ্রু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vii)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ফেসিয়াল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ক)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প্যালাটাইন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খ)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হায়োম্যান্ডিবুলার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মেডুলাঅব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লঙ্গাটার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পার্শ্বদেশ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মুখ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বিবরের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ছাদ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মুখবিবর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ও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নিম্নচোয়াল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মিশ্র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 </a:t>
                      </a:r>
                      <a:endParaRPr lang="en-US" sz="24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মুখ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বিবরের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সঞ্চালন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লালা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ক্ষরণ,অশ্রুক্ষরণ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আস্বাদন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ত্বকের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অনুভূতিতে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সহায়তা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082006" y="2025681"/>
            <a:ext cx="18147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37454" y="2712665"/>
            <a:ext cx="18592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35106" y="3681009"/>
            <a:ext cx="46364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17522" y="1992849"/>
            <a:ext cx="1668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01106" y="2567289"/>
            <a:ext cx="16704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00550" y="2457155"/>
            <a:ext cx="349396" cy="234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53301" y="2459503"/>
            <a:ext cx="40355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66545" y="5031599"/>
            <a:ext cx="40355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713794" y="5029251"/>
            <a:ext cx="349396" cy="234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89030" y="4804101"/>
            <a:ext cx="18077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50298" y="4745481"/>
            <a:ext cx="17361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46826" y="6013949"/>
            <a:ext cx="4739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t="22823" r="42077" b="32852"/>
          <a:stretch/>
        </p:blipFill>
        <p:spPr bwMode="auto">
          <a:xfrm>
            <a:off x="9113399" y="1344022"/>
            <a:ext cx="2839667" cy="238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964" y="3986577"/>
            <a:ext cx="2362221" cy="2276055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1" t="33060" r="14007" b="21826"/>
          <a:stretch/>
        </p:blipFill>
        <p:spPr bwMode="auto">
          <a:xfrm>
            <a:off x="9196062" y="3956298"/>
            <a:ext cx="2803331" cy="257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4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27284"/>
              </p:ext>
            </p:extLst>
          </p:nvPr>
        </p:nvGraphicFramePr>
        <p:xfrm>
          <a:off x="192255" y="253218"/>
          <a:ext cx="11821553" cy="64430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8523"/>
                <a:gridCol w="1691733"/>
                <a:gridCol w="1297140"/>
                <a:gridCol w="1354156"/>
                <a:gridCol w="1002959"/>
                <a:gridCol w="1608336"/>
                <a:gridCol w="3218706"/>
              </a:tblGrid>
              <a:tr h="95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গল্পের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ঘটনা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কার্যকর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স্নায়ু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উৎপত্তি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বিস্তার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প্রকৃতি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287" marR="105287" marT="52643" marB="52643"/>
                </a:tc>
              </a:tr>
              <a:tr h="278140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৬)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হায়রে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কপাল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বিরিয়ানি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খেতে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গিয়ে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শুধুই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বাধা।সানসেড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ধুপ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লাফিয়ে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পড়ল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বিড়াল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শুনে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ভড়কে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গেল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চোর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viii)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অডিটরী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মেডুলাঅব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লঙ্গাটার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পার্শ্বদেশ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অন্তঃকর্ণ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সেনসরী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৬)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শ্রবন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ভারসাম্য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রক্ষা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653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৭)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অবশেষে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চামচ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বিরিয়ানি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নিল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মুখে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আহ্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!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স্বাদ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!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ix)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গ্লসোফেরিঞ্জিয়াল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মেডুলাঅব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লঙ্গাটার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পার্শ্বদেশ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জিহ্বা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গলবিলের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মিউকাস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পর্দা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মিশ্র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 smtClean="0"/>
                    </a:p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৭)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স্বাদ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গ্রহণ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ওজিহ্বার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সঞ্চালন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6297332" y="2124219"/>
            <a:ext cx="4883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 t="29224" r="14007" b="25403"/>
          <a:stretch/>
        </p:blipFill>
        <p:spPr bwMode="auto">
          <a:xfrm>
            <a:off x="8811817" y="1545649"/>
            <a:ext cx="3144088" cy="223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2" t="24475" r="28835" b="34444"/>
          <a:stretch/>
        </p:blipFill>
        <p:spPr bwMode="auto">
          <a:xfrm>
            <a:off x="9058551" y="4100613"/>
            <a:ext cx="2673905" cy="215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179210" y="4536871"/>
            <a:ext cx="349396" cy="234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31961" y="4539219"/>
            <a:ext cx="40355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70179"/>
              </p:ext>
            </p:extLst>
          </p:nvPr>
        </p:nvGraphicFramePr>
        <p:xfrm>
          <a:off x="126608" y="98474"/>
          <a:ext cx="11929405" cy="66399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3115"/>
                <a:gridCol w="1304083"/>
                <a:gridCol w="1318903"/>
                <a:gridCol w="1155893"/>
                <a:gridCol w="1155893"/>
                <a:gridCol w="1867209"/>
                <a:gridCol w="3334309"/>
              </a:tblGrid>
              <a:tr h="781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গল্পের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ঘটনা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কার্যকর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স্নায়ু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উৎপত্তি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বিস্তার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প্রকৃতি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2980501">
                <a:tc>
                  <a:txBody>
                    <a:bodyPr/>
                    <a:lstStyle/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8)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খেতে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খেতে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বুঝতে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পারল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আর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খেলে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হয়ত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পেটটা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ফেটেই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যাবে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latin typeface="NikoshBAN" pitchFamily="2" charset="0"/>
                          <a:cs typeface="NikoshBAN" pitchFamily="2" charset="0"/>
                        </a:rPr>
                        <a:t>x)</a:t>
                      </a:r>
                      <a:r>
                        <a:rPr lang="en-US" sz="1800" i="0" dirty="0" err="1" smtClean="0">
                          <a:latin typeface="NikoshBAN" pitchFamily="2" charset="0"/>
                          <a:cs typeface="NikoshBAN" pitchFamily="2" charset="0"/>
                        </a:rPr>
                        <a:t>ভ্যাগাস</a:t>
                      </a:r>
                      <a:endParaRPr lang="en-US" sz="1800" i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latin typeface="NikoshBAN" pitchFamily="2" charset="0"/>
                          <a:cs typeface="NikoshBAN" pitchFamily="2" charset="0"/>
                        </a:rPr>
                        <a:t>ক) </a:t>
                      </a:r>
                      <a:r>
                        <a:rPr lang="en-US" i="0" dirty="0" err="1" smtClean="0">
                          <a:latin typeface="NikoshBAN" pitchFamily="2" charset="0"/>
                          <a:cs typeface="NikoshBAN" pitchFamily="2" charset="0"/>
                        </a:rPr>
                        <a:t>কার্ডিয়াক</a:t>
                      </a:r>
                      <a:r>
                        <a:rPr lang="en-US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i="0" dirty="0" smtClean="0">
                          <a:latin typeface="NikoshBAN" pitchFamily="2" charset="0"/>
                          <a:cs typeface="NikoshBAN" pitchFamily="2" charset="0"/>
                        </a:rPr>
                        <a:t>খ) </a:t>
                      </a:r>
                      <a:r>
                        <a:rPr lang="en-US" i="0" dirty="0" err="1" smtClean="0">
                          <a:latin typeface="NikoshBAN" pitchFamily="2" charset="0"/>
                          <a:cs typeface="NikoshBAN" pitchFamily="2" charset="0"/>
                        </a:rPr>
                        <a:t>পালমোনারী</a:t>
                      </a:r>
                      <a:endParaRPr lang="en-US" i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latin typeface="NikoshBAN" pitchFamily="2" charset="0"/>
                          <a:cs typeface="NikoshBAN" pitchFamily="2" charset="0"/>
                        </a:rPr>
                        <a:t>গ) </a:t>
                      </a:r>
                      <a:r>
                        <a:rPr lang="en-US" i="0" dirty="0" err="1" smtClean="0">
                          <a:latin typeface="NikoshBAN" pitchFamily="2" charset="0"/>
                          <a:cs typeface="NikoshBAN" pitchFamily="2" charset="0"/>
                        </a:rPr>
                        <a:t>গ্যাষ্ট্রিক</a:t>
                      </a:r>
                      <a:r>
                        <a:rPr lang="en-US" i="0" baseline="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i="0" dirty="0" smtClean="0">
                          <a:latin typeface="NikoshBAN" pitchFamily="2" charset="0"/>
                          <a:cs typeface="NikoshBAN" pitchFamily="2" charset="0"/>
                        </a:rPr>
                        <a:t>ঘ)</a:t>
                      </a:r>
                      <a:r>
                        <a:rPr lang="en-US" i="0" dirty="0" err="1" smtClean="0">
                          <a:latin typeface="NikoshBAN" pitchFamily="2" charset="0"/>
                          <a:cs typeface="NikoshBAN" pitchFamily="2" charset="0"/>
                        </a:rPr>
                        <a:t>ল্যারিঞ্জিয়াল</a:t>
                      </a:r>
                      <a:endParaRPr lang="en-US" i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1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en-US" sz="1800" b="1" i="1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1800" b="1" i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i="1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</a:t>
                      </a:r>
                      <a:r>
                        <a:rPr lang="en-US" sz="1800" b="1" i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 ল </a:t>
                      </a:r>
                      <a:endParaRPr lang="en-US" sz="1800" b="1" i="1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err="1" smtClean="0">
                          <a:latin typeface="NikoshBAN" pitchFamily="2" charset="0"/>
                          <a:cs typeface="NikoshBAN" pitchFamily="2" charset="0"/>
                        </a:rPr>
                        <a:t>মেডুলাঅব</a:t>
                      </a:r>
                      <a:r>
                        <a:rPr lang="en-US" sz="1800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i="0" dirty="0" err="1" smtClean="0">
                          <a:latin typeface="NikoshBAN" pitchFamily="2" charset="0"/>
                          <a:cs typeface="NikoshBAN" pitchFamily="2" charset="0"/>
                        </a:rPr>
                        <a:t>লঙ্গাটার</a:t>
                      </a:r>
                      <a:r>
                        <a:rPr lang="en-US" sz="1800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পার্শ্বদেশ</a:t>
                      </a:r>
                      <a:r>
                        <a:rPr lang="en-US" sz="1800" i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i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i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b="1" i="1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b="1" i="1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b="1" i="1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হৃদপিণ্ড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ফুসফুস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পাকস্থলী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স্বরযন্ত্র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800" b="1" dirty="0" err="1" smtClean="0">
                          <a:latin typeface="NikoshBAN" pitchFamily="2" charset="0"/>
                          <a:cs typeface="NikoshBAN" pitchFamily="2" charset="0"/>
                        </a:rPr>
                        <a:t>মিশ্র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8)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হৃদপিণ্ড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ফুসফুস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পাকস্থলী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স্বরনালির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সঞ্চালন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অনুভূতি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গ্রহণ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78430">
                <a:tc>
                  <a:txBody>
                    <a:bodyPr/>
                    <a:lstStyle/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৯)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খাওয়া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শেষে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চোর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কাঁধটা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একটু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ঝাঁকিয়ে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নিল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মনে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মনে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ভাবল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বেশ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হয়েছে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</a:p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xi)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স্পাইনাল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এক্সেসরী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মেডুলাঅব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লঙ্গাটার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পার্শ্বদেশ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latin typeface="+mn-lt"/>
                        <a:cs typeface="+mn-cs"/>
                      </a:endParaRPr>
                    </a:p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গলবিল,স্বর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যন্ত্র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গ্রীবা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কাঁধ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NikoshBAN" pitchFamily="2" charset="0"/>
                          <a:cs typeface="NikoshBAN" pitchFamily="2" charset="0"/>
                        </a:rPr>
                        <a:t>মোটর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৯)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মাথা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কাঁধের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সঞ্চালন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917866" y="2030357"/>
            <a:ext cx="12895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1999" y="2020985"/>
            <a:ext cx="1103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55583" y="2299997"/>
            <a:ext cx="1103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9625" y="2579009"/>
            <a:ext cx="1103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21227" y="3111245"/>
            <a:ext cx="1103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8" t="8767" r="15077" b="11780"/>
          <a:stretch/>
        </p:blipFill>
        <p:spPr bwMode="auto">
          <a:xfrm>
            <a:off x="8894274" y="921659"/>
            <a:ext cx="2992925" cy="286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7" t="25388" r="12671" b="16165"/>
          <a:stretch/>
        </p:blipFill>
        <p:spPr bwMode="auto">
          <a:xfrm>
            <a:off x="8772681" y="3947796"/>
            <a:ext cx="3142654" cy="263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5886925" y="5104287"/>
            <a:ext cx="465047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897850" y="2567351"/>
            <a:ext cx="349396" cy="234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50601" y="2567351"/>
            <a:ext cx="40355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15518" y="2295301"/>
            <a:ext cx="12895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27238" y="2553140"/>
            <a:ext cx="12895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10822" y="3092481"/>
            <a:ext cx="12895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6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39156"/>
              </p:ext>
            </p:extLst>
          </p:nvPr>
        </p:nvGraphicFramePr>
        <p:xfrm>
          <a:off x="267283" y="306434"/>
          <a:ext cx="11605848" cy="6321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3043"/>
                <a:gridCol w="1153551"/>
                <a:gridCol w="1266092"/>
                <a:gridCol w="1041009"/>
                <a:gridCol w="1195754"/>
                <a:gridCol w="1477108"/>
                <a:gridCol w="4009291"/>
              </a:tblGrid>
              <a:tr h="1100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গল্পের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ঘটনা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কার্যকর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স্নায়ু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উৎপত্তি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বিস্তার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প্রকৃতি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            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30320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১০)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সবশেষে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জিহ্বা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ঠোঁট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="1" i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চেটে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চোর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শিষ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দিতে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দিতে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চলে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গেল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xii)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হাইপোগ্লসাল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মেডুলাঅব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লঙ্গাটার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অঙ্কীয়দেশ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জিহ্বা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গ্রীবা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800" b="1" dirty="0" err="1" smtClean="0">
                          <a:latin typeface="NikoshBAN" pitchFamily="2" charset="0"/>
                          <a:cs typeface="NikoshBAN" pitchFamily="2" charset="0"/>
                        </a:rPr>
                        <a:t>মোটর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১০)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জিহ্বার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সঞ্চালন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179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2" t="23927" r="22637" b="24567"/>
          <a:stretch/>
        </p:blipFill>
        <p:spPr bwMode="auto">
          <a:xfrm>
            <a:off x="7875334" y="1905809"/>
            <a:ext cx="3980351" cy="295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352341" y="2445435"/>
            <a:ext cx="465047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3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4529794" y="390836"/>
            <a:ext cx="3629468" cy="1255084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Rounded Corners 10">
            <a:extLst>
              <a:ext uri="{FF2B5EF4-FFF2-40B4-BE49-F238E27FC236}">
                <a16:creationId xmlns="" xmlns:a16="http://schemas.microsoft.com/office/drawing/2014/main" id="{089F8CFB-A9C6-4F6E-9EAC-28922CE3EA6B}"/>
              </a:ext>
            </a:extLst>
          </p:cNvPr>
          <p:cNvSpPr/>
          <p:nvPr/>
        </p:nvSpPr>
        <p:spPr>
          <a:xfrm>
            <a:off x="581972" y="2174611"/>
            <a:ext cx="10967602" cy="1356387"/>
          </a:xfrm>
          <a:prstGeom prst="roundRect">
            <a:avLst>
              <a:gd name="adj" fmla="val 4832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i, v, ix ও xi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করোটিক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19">
            <a:extLst>
              <a:ext uri="{FF2B5EF4-FFF2-40B4-BE49-F238E27FC236}">
                <a16:creationId xmlns="" xmlns:a16="http://schemas.microsoft.com/office/drawing/2014/main" id="{8FEE803C-76F5-4A00-B18F-2508C69FA1FF}"/>
              </a:ext>
            </a:extLst>
          </p:cNvPr>
          <p:cNvSpPr/>
          <p:nvPr/>
        </p:nvSpPr>
        <p:spPr>
          <a:xfrm>
            <a:off x="624176" y="4408589"/>
            <a:ext cx="11220821" cy="1218490"/>
          </a:xfrm>
          <a:prstGeom prst="roundRect">
            <a:avLst>
              <a:gd name="adj" fmla="val 48322"/>
            </a:avLst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ii, vi, viii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xii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করোটিক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720820" y="377185"/>
            <a:ext cx="3664782" cy="1202766"/>
          </a:xfrm>
          <a:prstGeom prst="roundRect">
            <a:avLst>
              <a:gd name="adj" fmla="val 48322"/>
            </a:avLst>
          </a:prstGeom>
          <a:solidFill>
            <a:srgbClr val="0099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830659" y="2335664"/>
            <a:ext cx="10775187" cy="349363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করোটিক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স্নায়ু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/>
          </a:p>
          <a:p>
            <a:pPr algn="l"/>
            <a:r>
              <a:rPr lang="bn-BD" sz="3200" b="1" dirty="0">
                <a:latin typeface="NikoshBAN" pitchFamily="2" charset="0"/>
                <a:cs typeface="NikoshBAN" pitchFamily="2" charset="0"/>
              </a:rPr>
              <a:t>খ।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ভেগাস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স্নায়ুকে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মিশ্র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প্রকৃতির স্নায়ু বলা হয় কেন?</a:t>
            </a:r>
          </a:p>
          <a:p>
            <a:pPr algn="l"/>
            <a:r>
              <a:rPr lang="bn-BD" sz="32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দর্শনে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iii</a:t>
            </a:r>
            <a:r>
              <a:rPr lang="bn-BD" sz="2800" b="1" dirty="0" smtClean="0">
                <a:latin typeface="Times New Roman" pitchFamily="18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নং করোটিক স্নায়ুর ভুমিকা ব্যাখ্যা কর।</a:t>
            </a:r>
          </a:p>
          <a:p>
            <a:pPr algn="l"/>
            <a:r>
              <a:rPr lang="bn-BD" sz="3200" b="1" dirty="0">
                <a:latin typeface="NikoshBAN" pitchFamily="2" charset="0"/>
                <a:cs typeface="NikoshBAN" pitchFamily="2" charset="0"/>
              </a:rPr>
              <a:t>ঘ। মানুষের বিভিন্ন জৈবিক কার্যক্রমে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v</a:t>
            </a:r>
            <a:r>
              <a:rPr lang="bn-BD" sz="3200" b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200" b="1" dirty="0">
                <a:latin typeface="Times New Roman" pitchFamily="18" charset="0"/>
                <a:cs typeface="NikoshBAN" pitchFamily="2" charset="0"/>
              </a:rPr>
              <a:t>ও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x</a:t>
            </a:r>
            <a:r>
              <a:rPr lang="bn-BD" sz="3200" b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নং করোটিক স্নায়ুর ভুমিকা বিশ্লেষণ কর।</a:t>
            </a:r>
            <a:r>
              <a:rPr lang="bn-BD" sz="3200" b="1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200" b="1" dirty="0">
                <a:latin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52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623663" y="661136"/>
            <a:ext cx="3987019" cy="886318"/>
          </a:xfrm>
          <a:prstGeom prst="roundRect">
            <a:avLst>
              <a:gd name="adj" fmla="val 48322"/>
            </a:avLst>
          </a:prstGeom>
          <a:solidFill>
            <a:srgbClr val="0080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858123" y="3106420"/>
            <a:ext cx="10522633" cy="270117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আগামী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ক্লাশে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বাড়ি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এঁকে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-</a:t>
            </a:r>
          </a:p>
          <a:p>
            <a:pPr algn="l"/>
            <a:endParaRPr lang="en-US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l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চিত্রের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মাধ্যমে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করোটিক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স্নায়ুসমূহের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উৎপত্তি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বিস্তার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দেখাও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।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    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6" name="Picture 2" descr="C:\Users\Sanjoy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06" y="461896"/>
            <a:ext cx="26098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582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5E36BD-227C-4156-BC79-6BDE29AF6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"/>
          <a:stretch/>
        </p:blipFill>
        <p:spPr>
          <a:xfrm>
            <a:off x="-136207" y="-2"/>
            <a:ext cx="12191999" cy="6858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9453" y="1274814"/>
            <a:ext cx="743344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5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5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5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17" y="4740812"/>
            <a:ext cx="1356381" cy="1224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129" y="5329320"/>
            <a:ext cx="1356381" cy="1224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2117" y="3938954"/>
            <a:ext cx="1384937" cy="124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61 -0.06128 L 0.45842 -0.0675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5 0.02244 L 0.87791 -0.12072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6" y="-71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51 -0.00624 L 0.48458 -0.39546 " pathEditMode="relative" rAng="0" ptsTypes="AA">
                                      <p:cBhvr>
                                        <p:cTn id="18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4" y="-194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316566"/>
            <a:ext cx="11465169" cy="6085332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-223055" y="-152400"/>
            <a:ext cx="12344400" cy="7010400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37521" y="1546866"/>
            <a:ext cx="18473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89571" y="1406186"/>
            <a:ext cx="18473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96124" y="1420254"/>
            <a:ext cx="18473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3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BA2D7F9-6693-4C09-830B-49707A9FC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8" y="-20980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73BDE2-47CB-4488-8E89-021046543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03" y="551656"/>
            <a:ext cx="2092140" cy="2600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03216" y="3440763"/>
            <a:ext cx="51535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সঞ্জয় ভৌমিক</a:t>
            </a:r>
            <a:r>
              <a:rPr lang="en-US" sz="4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প্রাণিবিদ্যা বিভাগ</a:t>
            </a:r>
            <a:endParaRPr lang="bn-IN" sz="36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গৃদকালিন্দিয়া হাজেরা হাসমত </a:t>
            </a:r>
            <a:endParaRPr lang="en-US" sz="36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কলেজ ।</a:t>
            </a:r>
          </a:p>
          <a:p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ফরি</a:t>
            </a:r>
            <a:r>
              <a:rPr lang="en-US" sz="36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দগঞ্জ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, চাঁদপুর।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316" y="536674"/>
            <a:ext cx="2890535" cy="132343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8000" dirty="0">
                <a:ln w="0">
                  <a:solidFill>
                    <a:srgbClr val="1D1DD3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n w="0">
                <a:solidFill>
                  <a:srgbClr val="1D1DD3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6348" y="2521059"/>
            <a:ext cx="6096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I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)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-৪৫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4000" b="1" dirty="0">
              <a:ln w="0"/>
              <a:solidFill>
                <a:srgbClr val="D6009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20710929" flipH="1">
            <a:off x="5075875" y="2204599"/>
            <a:ext cx="1876594" cy="4082638"/>
            <a:chOff x="10621841" y="2571566"/>
            <a:chExt cx="1570159" cy="428643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4190" flipH="1">
              <a:off x="10647131" y="2954904"/>
              <a:ext cx="1200750" cy="125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046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76" y="-605012"/>
            <a:ext cx="8167073" cy="793847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-152400" y="-152400"/>
            <a:ext cx="12344400" cy="7010400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9643" y="815905"/>
            <a:ext cx="7104185" cy="4262511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08" y="1514589"/>
            <a:ext cx="2708031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77" y="871332"/>
            <a:ext cx="3516922" cy="41323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3"/>
          <a:stretch/>
        </p:blipFill>
        <p:spPr>
          <a:xfrm>
            <a:off x="4036456" y="899467"/>
            <a:ext cx="4270482" cy="40901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17294" y="801837"/>
            <a:ext cx="7104185" cy="4262511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সর্বশেষটি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স্নায়ুগুলির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গন্তব্য।এবার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364532" y="62132"/>
            <a:ext cx="3886200" cy="237591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CC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8281" y="2836362"/>
            <a:ext cx="83760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6000" b="1" dirty="0">
                <a:solidFill>
                  <a:srgbClr val="008000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6000" b="1" dirty="0">
                <a:solidFill>
                  <a:srgbClr val="008000"/>
                </a:solidFill>
                <a:latin typeface="NikoshBAN" charset="0"/>
              </a:rPr>
              <a:t>............</a:t>
            </a:r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675249" y="3669140"/>
            <a:ext cx="10874324" cy="270117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3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1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স্নায়ুগুলির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উৎপত্তিস্থল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গন্তব্য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৩।করোটিক </a:t>
            </a:r>
            <a:r>
              <a:rPr lang="en-US" sz="123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স্নায়ুগুলির</a:t>
            </a:r>
            <a:r>
              <a:rPr lang="en-US" sz="1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1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52400" y="-152400"/>
            <a:ext cx="12344400" cy="7010400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619052" y="525504"/>
            <a:ext cx="2110081" cy="845458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করোটি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572266" y="1638252"/>
            <a:ext cx="8979702" cy="89393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</a:t>
            </a:r>
            <a:endParaRPr lang="bn-BD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করোটি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হল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অস্থিময়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কাঠামো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যা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মস্তিষ্ককে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ধারন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152400" y="-152400"/>
            <a:ext cx="12344400" cy="7010400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10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665716" y="2864873"/>
            <a:ext cx="3765613" cy="860729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513646" y="4111872"/>
            <a:ext cx="11078132" cy="133233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সব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স্নায়ু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মস্তিষ্কের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অংশ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করোটিকার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ছিদ্র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পথে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অঙ্গে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বিস্তৃত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তাদের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করোটিক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স্নায়ু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মানুষে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এদের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১২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জোড়া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এদের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রোমান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হরফ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।    </a:t>
            </a:r>
            <a:endParaRPr lang="en-US" sz="2800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1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2" t="18349" r="30078" b="47077"/>
          <a:stretch/>
        </p:blipFill>
        <p:spPr bwMode="auto">
          <a:xfrm>
            <a:off x="3193366" y="2461846"/>
            <a:ext cx="5567416" cy="247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ame 1"/>
          <p:cNvSpPr/>
          <p:nvPr/>
        </p:nvSpPr>
        <p:spPr>
          <a:xfrm>
            <a:off x="-152400" y="-152400"/>
            <a:ext cx="12344400" cy="7010400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572" y="1111283"/>
            <a:ext cx="11000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ধুমপায়ী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দাদুর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নিত্যসঙ্গী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দাদুর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হুক্কা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অপুকেই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দাদু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অপুকে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বলছেন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ওহে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অপু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ওঠ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তামাক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টিক্কা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হুক্কা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।”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কথাগুলো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স্নায়ুর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812404" y="478301"/>
            <a:ext cx="2034947" cy="7069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105" y="182870"/>
            <a:ext cx="89258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“পর্ব-১”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15385" r="3077" b="44205"/>
          <a:stretch/>
        </p:blipFill>
        <p:spPr bwMode="auto">
          <a:xfrm>
            <a:off x="351693" y="4276586"/>
            <a:ext cx="11380762" cy="211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8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13" y="183806"/>
            <a:ext cx="5091907" cy="522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89357" y="1139468"/>
            <a:ext cx="16097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অলফ্যাক্টরি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)</a:t>
            </a:r>
            <a:endParaRPr lang="en-US" sz="24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4494" y="1533363"/>
            <a:ext cx="14141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অপটিক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(II)</a:t>
            </a:r>
            <a:endParaRPr lang="en-US" sz="2400" b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6700" y="1856909"/>
            <a:ext cx="2097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IN" sz="2400" b="1" dirty="0">
                <a:latin typeface="NikoshBAN" pitchFamily="2" charset="0"/>
                <a:cs typeface="NikoshBAN" pitchFamily="2" charset="0"/>
              </a:rPr>
              <a:t>অকুলোমোটর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(III)</a:t>
            </a:r>
            <a:endParaRPr lang="en-US" sz="2400" b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16699" y="2250795"/>
            <a:ext cx="1661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ট্রকলিয়ার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</a:t>
            </a:r>
            <a:r>
              <a:rPr lang="bn-BD" sz="2400" b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IV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)</a:t>
            </a:r>
            <a:endParaRPr lang="en-US" sz="24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10591" y="2644698"/>
            <a:ext cx="18918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ট্রাইজেমিনাল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(V)</a:t>
            </a:r>
            <a:endParaRPr lang="en-US" sz="24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16696" y="2967465"/>
            <a:ext cx="18485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অ্যাবডুসেন্স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(VI)</a:t>
            </a:r>
            <a:endParaRPr lang="en-US" sz="2400" b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58904" y="3205824"/>
            <a:ext cx="178927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ফেসিয়াল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(VII)</a:t>
            </a:r>
            <a:endParaRPr lang="en-US" sz="2400" b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203172" y="3499993"/>
            <a:ext cx="20441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অডিটরি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</a:t>
            </a:r>
            <a:r>
              <a:rPr lang="bn-BD" sz="28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VIII)</a:t>
            </a:r>
            <a:endParaRPr lang="en-US" sz="28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191459" y="3896712"/>
            <a:ext cx="2374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গ্লসোফ্যারিঞ্জিয়াল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</a:t>
            </a:r>
            <a:r>
              <a:rPr lang="bn-BD" sz="2400" b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IX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)</a:t>
            </a:r>
            <a:endParaRPr lang="en-US" sz="24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8563" y="4261683"/>
            <a:ext cx="12634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ভেগাস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</a:t>
            </a:r>
            <a:r>
              <a:rPr lang="bn-BD" sz="2400" b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X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)</a:t>
            </a:r>
            <a:endParaRPr lang="en-US" sz="24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185628" y="4923760"/>
            <a:ext cx="26019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হাইপোগ্লোসাল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(XII)</a:t>
            </a:r>
            <a:endParaRPr lang="en-US" sz="2800" b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91135" y="137406"/>
            <a:ext cx="2577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মেডুলা অবলঙ্গটা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97184" y="504768"/>
            <a:ext cx="859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পনস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207425" y="801857"/>
            <a:ext cx="0" cy="2656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221493" y="763171"/>
            <a:ext cx="4389935" cy="38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572" y="450161"/>
            <a:ext cx="2369" cy="3570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 flipV="1">
            <a:off x="2895572" y="450159"/>
            <a:ext cx="463144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/>
          <p:nvPr/>
        </p:nvCxnSpPr>
        <p:spPr>
          <a:xfrm>
            <a:off x="2912009" y="4020971"/>
            <a:ext cx="787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/>
          <p:cNvSpPr txBox="1"/>
          <p:nvPr/>
        </p:nvSpPr>
        <p:spPr>
          <a:xfrm>
            <a:off x="7188498" y="4611702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স্পাইনাল অ্যাক্সেসরী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(XI)</a:t>
            </a:r>
            <a:endParaRPr lang="en-US" sz="24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D60093"/>
                </a:solidFill>
              </a:rPr>
              <a:t>                    </a:t>
            </a:r>
            <a:r>
              <a:rPr lang="en-US" sz="2400" b="1" dirty="0" smtClean="0">
                <a:solidFill>
                  <a:srgbClr val="D60093"/>
                </a:solidFill>
              </a:rPr>
              <a:t> </a:t>
            </a:r>
            <a:r>
              <a:rPr lang="en-US" sz="2400" dirty="0" smtClean="0">
                <a:solidFill>
                  <a:srgbClr val="D60093"/>
                </a:solidFill>
              </a:rPr>
              <a:t> </a:t>
            </a:r>
            <a:endParaRPr lang="en-US" sz="2400" dirty="0">
              <a:solidFill>
                <a:srgbClr val="D60093"/>
              </a:solidFill>
            </a:endParaRPr>
          </a:p>
        </p:txBody>
      </p:sp>
      <p:sp>
        <p:nvSpPr>
          <p:cNvPr id="52" name="Frame 51"/>
          <p:cNvSpPr/>
          <p:nvPr/>
        </p:nvSpPr>
        <p:spPr>
          <a:xfrm>
            <a:off x="0" y="-208672"/>
            <a:ext cx="12192000" cy="7010400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247293" y="3441835"/>
            <a:ext cx="787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82333" y="5416051"/>
            <a:ext cx="6054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স্নায়ুসমূহ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0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109" y="534548"/>
            <a:ext cx="10232288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হেঁটে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বিরিয়ানির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নাকে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জানালা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সাবধানে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জানালার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ঘুরিয়ে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এদিক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সেদিক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দেখল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জানালার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শিক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রান্নাঘরে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ঢুকল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পাতিলের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ঢাকনা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ছ্যাকা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৫)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কোনমতে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ছ্যাকা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সামলে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হতেই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বিরিয়ানির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লালায়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আর,গরম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৬)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হায়রে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কপাল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বিরিয়ানি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শুধুই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বাধা।সানসেড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ধুপ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লাফিয়ে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বিড়াল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ভড়কে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অবশেষে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চামচ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বিরিয়ানি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আহ্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!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!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পারল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হয়ত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পেটটা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ফেটেই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কাঁধটা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ঝাঁকিয়ে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ভাবল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সবশেষে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চেটে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শিষ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     </a:t>
            </a:r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795" y="140666"/>
            <a:ext cx="102258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“পর্ব-২”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5502</TotalTime>
  <Words>1386</Words>
  <Application>Microsoft Office PowerPoint</Application>
  <PresentationFormat>Custom</PresentationFormat>
  <Paragraphs>318</Paragraphs>
  <Slides>19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ismail - [2010]</cp:lastModifiedBy>
  <cp:revision>1040</cp:revision>
  <dcterms:created xsi:type="dcterms:W3CDTF">2019-11-20T10:56:52Z</dcterms:created>
  <dcterms:modified xsi:type="dcterms:W3CDTF">2020-06-05T11:03:10Z</dcterms:modified>
</cp:coreProperties>
</file>