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11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Frame 2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15.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1978" y="1600200"/>
            <a:ext cx="3812621" cy="3879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33400" y="5334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rtDeco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IN" sz="80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bn-IN" sz="80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ক্লাসে </a:t>
            </a:r>
            <a:endParaRPr lang="en-US" sz="8000" b="1" dirty="0">
              <a:ln w="11430"/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2600" y="5181600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8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</a:t>
            </a:r>
            <a:r>
              <a:rPr lang="bn-IN" sz="8800" b="1" dirty="0" smtClean="0">
                <a:ln w="11430"/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IN" sz="88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 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201000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895600" y="533400"/>
            <a:ext cx="3352800" cy="76944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পাট 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Jutemi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514600"/>
            <a:ext cx="3773342" cy="21679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590800"/>
            <a:ext cx="3505200" cy="2209800"/>
          </a:xfrm>
          <a:prstGeom prst="rect">
            <a:avLst/>
          </a:prstGeom>
          <a:ln w="190500" cap="sq">
            <a:solidFill>
              <a:schemeClr val="bg1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TextBox 7"/>
          <p:cNvSpPr txBox="1"/>
          <p:nvPr/>
        </p:nvSpPr>
        <p:spPr>
          <a:xfrm>
            <a:off x="838200" y="15240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এক সময়ে পাটকলগুলো শুধু কী উৎপাদন করত?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5626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 সময়ে পাটকলগুলো শুধু বস্তা উৎপাদন করত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81200" y="533400"/>
            <a:ext cx="51816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পাটের তৈরি জিনিসপত্র </a:t>
            </a:r>
            <a:endParaRPr lang="en-US" sz="44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andicraft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524000"/>
            <a:ext cx="2857500" cy="1905000"/>
          </a:xfrm>
          <a:prstGeom prst="round2DiagRect">
            <a:avLst>
              <a:gd name="adj1" fmla="val 16667"/>
              <a:gd name="adj2" fmla="val 22092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kolkata-west-bengal-india-december-rd-unidentified-woman-preparing-jute-bags-artworks-handicraft-handicraft-fair-kolkata-10715304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43400" y="1676400"/>
            <a:ext cx="2958481" cy="1752600"/>
          </a:xfrm>
          <a:prstGeom prst="round2DiagRect">
            <a:avLst>
              <a:gd name="adj1" fmla="val 16667"/>
              <a:gd name="adj2" fmla="val 2030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657600"/>
            <a:ext cx="2743200" cy="1838904"/>
          </a:xfrm>
          <a:prstGeom prst="round2DiagRect">
            <a:avLst>
              <a:gd name="adj1" fmla="val 16667"/>
              <a:gd name="adj2" fmla="val 2371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202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43400" y="3733800"/>
            <a:ext cx="2971800" cy="1774521"/>
          </a:xfrm>
          <a:prstGeom prst="round2DiagRect">
            <a:avLst>
              <a:gd name="adj1" fmla="val 16667"/>
              <a:gd name="adj2" fmla="val 16027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4800" y="54864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এখন পাট দিয়ে কোন কোন দ্রব্য উৎপাদন করা যায়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9600" y="5410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নানা রকমের সৌখিন ও দৈনন্দিন ব্যবহার্য দ্রব্য সামগ্রী উৎপাদন করা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/>
      <p:bldP spid="8" grpId="1"/>
      <p:bldP spid="9" grpId="0"/>
      <p:bldP spid="9" grpId="1"/>
      <p:bldP spid="10" grpId="0" animBg="1"/>
      <p:bldP spid="20" grpId="0"/>
      <p:bldP spid="20" grpId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" y="533400"/>
            <a:ext cx="8229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তোমরা কী বলতে পারবে পাট শিল্প গড়ে ওঠার কারণ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d7e21f777aac8788cca5e004cf0af2f_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371600"/>
            <a:ext cx="3735853" cy="2495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4495800" y="1371600"/>
            <a:ext cx="2667000" cy="64633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১.আর্দ্র জলবায়ু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JUT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2133600"/>
            <a:ext cx="3965363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410200" y="2209800"/>
            <a:ext cx="3124200" cy="52322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২.কাচামালের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সহজলভ্যতা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Patkol202001041036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1200" y="2895600"/>
            <a:ext cx="3883891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5943600" y="2895600"/>
            <a:ext cx="2819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৩.দক্ষ ও সুলভ শ্রমিকের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সহজলভ্যতা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962400"/>
            <a:ext cx="3826603" cy="231502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609600" y="5181600"/>
            <a:ext cx="2438400" cy="9541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৪.সরকারের সাহায্যে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সহযোগীতা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4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09 (1).jpg"/>
          <p:cNvPicPr>
            <a:picLocks noChangeAspect="1"/>
          </p:cNvPicPr>
          <p:nvPr/>
        </p:nvPicPr>
        <p:blipFill>
          <a:blip r:embed="rId3"/>
          <a:srcRect r="44712"/>
          <a:stretch>
            <a:fillRect/>
          </a:stretch>
        </p:blipFill>
        <p:spPr>
          <a:xfrm>
            <a:off x="533400" y="762000"/>
            <a:ext cx="4190999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BDT-and-Ruble-bg201704260231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762000"/>
            <a:ext cx="3368351" cy="3124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85800" y="40386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বার্ষিক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৬,৬৩,০০০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মেট্রিক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0386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বাংলাদেশ ২০১৮-১৯ অর্থবছরে পাটজাত সামগ্রী রপ্তানি করে ৬৩৬.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৬৯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মিলিয়ন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মার্কিন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ডলার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উৎসঃবস্ত্র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মন্ত্রণালয়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28800" y="609600"/>
            <a:ext cx="3429000" cy="76944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জোড়ার কাজ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096000" y="1524000"/>
            <a:ext cx="2286000" cy="2667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685800"/>
            <a:ext cx="2728958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সময়ঃ ৫ 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19600"/>
            <a:ext cx="7772400" cy="175432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সুলভ মূল্য এবং পরিবেশ বান্ধব পাটের তৈরি পণ্য-সামগ্রীর ব্যবহার কীভাবে দেশের সীমানা পেরিয়ে বিদেশে ছড়িয়ে দেওয়া সম্ভব- এর পক্ষে যুক্তি দাও ।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42827jut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600200"/>
            <a:ext cx="5020486" cy="2634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9" descr="pulp-mill-machinery-1564989435-24882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447801"/>
            <a:ext cx="4876800" cy="3249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3048000" y="533400"/>
            <a:ext cx="3352800" cy="76944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কাগজ 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7244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 প্রথম কখন কোথায় কাগজকল প্রতিষ্ঠিত হয়?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472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১৯৫৩সালে রাঙ্গামাটি জেলায় চন্দ্রঘোনায় প্রথম কাগজকল প্রতিষ্ঠিত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95400" y="4800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বর্তমানে বাংলাদেশে কাগজকলের সংখ্যা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48006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সরকারিভাবে৬টি,৪টিবোর্ডমিলস,১টি নিউজপ্রিন্ট কারখানা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বেসরকারিভাবে ছোট-বড় মিলিয়ে ১০৬টি কাগজকল রয়েছে 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4" grpId="1"/>
      <p:bldP spid="15" grpId="0"/>
      <p:bldP spid="15" grpId="1"/>
      <p:bldP spid="16" grpId="0"/>
      <p:bldP spid="16" grpId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8" name="Picture 7" descr="5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5029200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715000" y="1295400"/>
            <a:ext cx="2286000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বাঁশ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533400"/>
            <a:ext cx="8001000" cy="646331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তোমরা কি বলতে পার কাগজ উৎপাদনে কাঁচামাল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oftwoo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2057400"/>
            <a:ext cx="4780221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6400800" y="1981200"/>
            <a:ext cx="18288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নরম কাঠ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5426607-SM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1800" y="2819400"/>
            <a:ext cx="3714750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6858000" y="2819400"/>
            <a:ext cx="16002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নলখাগড়া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Jamalpur_jut-kati_PBA-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581400"/>
            <a:ext cx="3505200" cy="2334463"/>
          </a:xfrm>
          <a:prstGeom prst="rect">
            <a:avLst/>
          </a:prstGeom>
          <a:solidFill>
            <a:srgbClr val="002060"/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086600" y="3581400"/>
            <a:ext cx="14478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পাটকাঠি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 descr="image-47359-156467039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0" y="4495800"/>
            <a:ext cx="3352800" cy="17788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7162800" y="4495800"/>
            <a:ext cx="144780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কাঁচাপাট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5791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হবিগঞ্জ বালিকা উ/বি,হবিগঞ্জ । 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  <p:bldP spid="17" grpId="0" animBg="1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85800" y="609600"/>
            <a:ext cx="7772400" cy="70788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বলত, কাগজকলে কী কী কাগজ উৎপন্ন করে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3810000"/>
            <a:ext cx="80772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লেখার কাগজ,ছাপার কাগজ,প্যাকিং ও নিউজপ্রিন্ট কাগজ।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HTB1O0D0LXXXXXcqXXXXq6xXFXXX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09600"/>
            <a:ext cx="7696200" cy="3743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533400" y="4343400"/>
            <a:ext cx="8153400" cy="230832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বর্তমানে দেশের কাগজকলের বার্ষিক উৎপাদন ক্ষমতা ১৫লাখ টন,আর দেশের চাহিদার পরিমাণ ৬লাখ টন ।  দেশের চাহিদা পূরণ করে বিদেশে কাগজ রপ্তানি ও করেছে বাংলাদেশ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20" grpId="0" animBg="1"/>
      <p:bldP spid="20" grpId="1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ফেচুগঞ্জ সা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295400"/>
            <a:ext cx="6629400" cy="3678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429000" y="533400"/>
            <a:ext cx="27432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সার শিল্প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292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কারখানা</a:t>
            </a:r>
            <a:endParaRPr lang="en-US" sz="3600" b="1" spc="50" dirty="0" smtClean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প্রতিষ্ঠিত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257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১৯৫১ সালে সিলেটের ফেঞ্চুগঞ্জে বাংলাদেশে প্রথম সার কারখানা প্রতিষ্ঠিত হয় 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50292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বাংলাদেশে সার কারখানার সংখ্যা কত ?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6800" y="51816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 বাংলাদেশে সার কারখানা ১৭টি 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533400"/>
            <a:ext cx="7772400" cy="64633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বলতে পার সার কেন ব্যবহার করা হয় ?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9600" y="4876800"/>
            <a:ext cx="8077200" cy="175432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ক্রমবর্ধমান জনসংখ্যায় খাদ্যের চাহিদা মেটানোর জন্য প্রয়োজন অতিরিক্ত ফসল।ফলে সারের ব্যবহারের প্রয়োজন হয় 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5526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1-2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71600"/>
            <a:ext cx="4038600" cy="2692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depositphotos_79971370-stock-photo-cotton-spinning-machine-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2057400"/>
            <a:ext cx="3810000" cy="2548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76600" y="533400"/>
            <a:ext cx="24384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24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তুলনামূলকভাবে কম মূলধন ও অধিক শ্রমিক ব্যবহার করে এ শিল্পে বেশী উটপাদন সম্ভব।১৯৪৭ সালে এ</a:t>
            </a:r>
          </a:p>
          <a:p>
            <a:r>
              <a:rPr lang="bn-IN" sz="36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 বস্ত্র কলের সংখ্যা ছিল ৮টি ।</a:t>
            </a:r>
            <a:endParaRPr lang="en-US" sz="36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5" name="Picture 4" descr="Bangladesh Map.jpg"/>
          <p:cNvPicPr>
            <a:picLocks noChangeAspect="1"/>
          </p:cNvPicPr>
          <p:nvPr/>
        </p:nvPicPr>
        <p:blipFill>
          <a:blip r:embed="rId3" cstate="screen">
            <a:lum contrast="30000"/>
          </a:blip>
          <a:srcRect b="7172"/>
          <a:stretch>
            <a:fillRect/>
          </a:stretch>
        </p:blipFill>
        <p:spPr>
          <a:xfrm>
            <a:off x="609600" y="533400"/>
            <a:ext cx="4114800" cy="563880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486400" y="533400"/>
            <a:ext cx="2819400" cy="70788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বস্ত্র শিল্পাঞ্চল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371600"/>
            <a:ext cx="3581400" cy="1754326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কোন কোন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অঞ্চলে বস্ত্র সুতাকল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গড়ে ওঠেছে ?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3276600"/>
            <a:ext cx="1371600" cy="533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ঢাকাঅঞ্চল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0" y="3352800"/>
            <a:ext cx="167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চট্রগ্রাম অঞ্চল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6800" y="4038600"/>
            <a:ext cx="16764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কুমিল্লা 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962400"/>
            <a:ext cx="1905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নোয়াখালীঅঞ্চল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4876800"/>
            <a:ext cx="17526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রাজশাহী অঞ্চল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4800600"/>
            <a:ext cx="16002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খুলনা অঞ্চল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5562600"/>
            <a:ext cx="2743200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অঞ্চলে ক্লিক করুন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43200" y="4191000"/>
            <a:ext cx="1371600" cy="5334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নোয়াখালী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286000" y="2971800"/>
            <a:ext cx="10668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ঢাকা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048000" y="3505200"/>
            <a:ext cx="1066800" cy="3810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733800" y="4953000"/>
            <a:ext cx="9906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চট্রগ্রাম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762000" y="2590800"/>
            <a:ext cx="11430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রাজশাহী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371600" y="3657600"/>
            <a:ext cx="12954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খলনা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2895600"/>
            <a:ext cx="4800600" cy="3124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b="1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০১৭১৪ ৬২৭৬৫৫</a:t>
            </a:r>
            <a:endParaRPr lang="en-US" sz="3600" b="1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53200" y="762000"/>
            <a:ext cx="1676400" cy="1600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Frame 7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Frame 8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6362700" y="647700"/>
            <a:ext cx="2057400" cy="1828800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4400" y="647700"/>
            <a:ext cx="2286000" cy="1714500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657600" y="914400"/>
            <a:ext cx="2362200" cy="762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469082" y="2933700"/>
            <a:ext cx="2971800" cy="3048000"/>
          </a:xfrm>
          <a:prstGeom prst="roundRect">
            <a:avLst/>
          </a:prstGeom>
          <a:solidFill>
            <a:schemeClr val="bg1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শ্রেণীঃ দশম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ভূগোল ও পরিবেশ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একাদশ 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অধিবেশনঃ ১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সময়ঃ৫০ মিনিট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481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362200" y="533400"/>
            <a:ext cx="3962400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পোষাক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সত্তর দশকের শেষে আশির দশকে এ শিল্পের যাত্রা শুরু হয়।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অতিদ্রুত সময়ে এ শিল্পেটি দেশের বৃহত্তম রপ্তানিমুখী শিল্পের </a:t>
            </a:r>
          </a:p>
          <a:p>
            <a:r>
              <a:rPr lang="bn-IN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পরিণত হয়েছে ।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তৈরি-পোশাক-কারখান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417509"/>
            <a:ext cx="6248400" cy="3106675"/>
          </a:xfrm>
          <a:prstGeom prst="snip2DiagRect">
            <a:avLst>
              <a:gd name="adj1" fmla="val 1419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762000" y="4648200"/>
            <a:ext cx="7848600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বর্তমানে বাংলাদেশে পোষাক শিল্প ইউনিট ও শ্রমিক সংখ্যা কত?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বর্তমানে তিন হাজারের ও অধিক পোশাক শিল্প ইউনিটে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প্রায় ৪০ লক্ষ শ্রমিক কাজ করছে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5720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কোন কোন দেশে পোশাক রপ্তানী করা হয়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8768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আমেরিকা যুক্তরাষ্ট্র ও ইউরোপের দেশগুলোতে পোশাক  রপ্তানি করে বিপুল বৈদেশিক মুদ্রা আয় করে থাকে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10" grpId="0" animBg="1"/>
      <p:bldP spid="10" grpId="1" animBg="1"/>
      <p:bldP spid="11" grpId="0"/>
      <p:bldP spid="11" grpId="1"/>
      <p:bldP spid="12" grpId="0"/>
      <p:bldP spid="12" grpId="1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362200" y="533400"/>
            <a:ext cx="3581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পোশাক শিল্প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1553434564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371600"/>
            <a:ext cx="5374239" cy="3352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62000" y="4724400"/>
            <a:ext cx="7696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২০১৭-১৮ সালে এ শিল্পে বাংলাদেশ ১৫,৪২৬ মিলিয়ন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মার্কিন ডলার আয় করেছে।যা মোট রপ্তানি আয়ের শতকরা ৪২.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০৭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371600" y="609600"/>
            <a:ext cx="2971800" cy="76944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দলগত কাজ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447800"/>
            <a:ext cx="2286000" cy="31242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609600"/>
            <a:ext cx="24384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সময়ঃ৭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1600200"/>
            <a:ext cx="4871515" cy="2899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9600" y="4953000"/>
            <a:ext cx="7848600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বাংলাদেশের পোশাক শিল্পের ভবিষৎ সম্ভাবনা কেমন ?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      আলোচনা করে লিখ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200400" y="533400"/>
            <a:ext cx="2438400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0" y="1854503"/>
            <a:ext cx="4495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অর্থকরী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127" y="2992904"/>
            <a:ext cx="65532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২বাংলাদেশের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4038600"/>
            <a:ext cx="7696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 বেশীর ভাগ পোষাক শিল্প ইউনিট কোথায় অবস্থিত?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52500" y="5105400"/>
            <a:ext cx="57531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 বিলিয়ন ডলার শিল্প বলতে কী বুঝ?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5800" y="1752600"/>
            <a:ext cx="7513320" cy="2371725"/>
            <a:chOff x="1295400" y="1981200"/>
            <a:chExt cx="7513320" cy="2371725"/>
          </a:xfrm>
        </p:grpSpPr>
        <p:pic>
          <p:nvPicPr>
            <p:cNvPr id="6" name="Picture 5" descr="mqdefault.jpg"/>
            <p:cNvPicPr>
              <a:picLocks noChangeAspect="1"/>
            </p:cNvPicPr>
            <p:nvPr/>
          </p:nvPicPr>
          <p:blipFill>
            <a:blip r:embed="rId3"/>
            <a:srcRect l="5000" r="5000"/>
            <a:stretch>
              <a:fillRect/>
            </a:stretch>
          </p:blipFill>
          <p:spPr>
            <a:xfrm>
              <a:off x="4648200" y="2209800"/>
              <a:ext cx="4160520" cy="214312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36195" dist="12700" dir="11400000" algn="tl" rotWithShape="0">
                <a:srgbClr val="000000">
                  <a:alpha val="33000"/>
                </a:srgbClr>
              </a:outerShdw>
            </a:effectLst>
            <a:scene3d>
              <a:camera prst="perspectiveContrastingLeftFacing">
                <a:rot lat="540000" lon="2100000" rev="0"/>
              </a:camera>
              <a:lightRig rig="soft" dir="t"/>
            </a:scene3d>
            <a:sp3d contourW="12700" prstMaterial="matte">
              <a:bevelT w="63500" h="50800"/>
              <a:contourClr>
                <a:srgbClr val="C0C0C0"/>
              </a:contourClr>
            </a:sp3d>
          </p:spPr>
        </p:pic>
        <p:pic>
          <p:nvPicPr>
            <p:cNvPr id="7" name="Picture 6" descr="download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95400" y="1981200"/>
              <a:ext cx="4114800" cy="2123342"/>
            </a:xfrm>
            <a:prstGeom prst="rect">
              <a:avLst/>
            </a:prstGeom>
            <a:ln>
              <a:noFill/>
            </a:ln>
            <a:effectLst>
              <a:reflection blurRad="12700" stA="30000" endPos="30000" dist="5000" dir="5400000" sy="-100000" algn="bl" rotWithShape="0"/>
            </a:effectLst>
            <a:scene3d>
              <a:camera prst="perspectiveContrastingLeftFacing">
                <a:rot lat="300000" lon="19800000" rev="0"/>
              </a:camera>
              <a:lightRig rig="threePt" dir="t">
                <a:rot lat="0" lon="0" rev="2700000"/>
              </a:lightRig>
            </a:scene3d>
            <a:sp3d>
              <a:bevelT w="63500" h="50800"/>
            </a:sp3d>
          </p:spPr>
        </p:pic>
      </p:grpSp>
      <p:sp>
        <p:nvSpPr>
          <p:cNvPr id="8" name="TextBox 7"/>
          <p:cNvSpPr txBox="1"/>
          <p:nvPr/>
        </p:nvSpPr>
        <p:spPr>
          <a:xfrm>
            <a:off x="2819400" y="6096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IN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66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উল্লেখিত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শিল্পগুলোর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36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372600" cy="6858000"/>
          </a:xfrm>
          <a:prstGeom prst="frame">
            <a:avLst>
              <a:gd name="adj1" fmla="val 2654"/>
            </a:avLst>
          </a:prstGeom>
          <a:solidFill>
            <a:schemeClr val="bg1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unnamed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55" y="381000"/>
            <a:ext cx="8614845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0" y="228600"/>
            <a:ext cx="5486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3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 কে </a:t>
            </a:r>
            <a:endParaRPr lang="en-US" sz="138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905000"/>
            <a:ext cx="624840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8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</a:t>
            </a:r>
            <a:endParaRPr lang="en-US" sz="8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2" name="Picture 11" descr="download-1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771" y="609600"/>
            <a:ext cx="2177143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Down Arrow 13"/>
          <p:cNvSpPr/>
          <p:nvPr/>
        </p:nvSpPr>
        <p:spPr>
          <a:xfrm>
            <a:off x="1676400" y="2133600"/>
            <a:ext cx="533400" cy="762000"/>
          </a:xfrm>
          <a:prstGeom prst="downArrow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00200" y="4267200"/>
            <a:ext cx="533400" cy="685800"/>
          </a:xfrm>
          <a:prstGeom prst="downArrow">
            <a:avLst>
              <a:gd name="adj1" fmla="val 50000"/>
              <a:gd name="adj2" fmla="val 53692"/>
            </a:avLst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3352800" y="5410200"/>
            <a:ext cx="838200" cy="533400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>
            <a:off x="4876800" y="3810000"/>
            <a:ext cx="609600" cy="762000"/>
          </a:xfrm>
          <a:prstGeom prst="upArrow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Bent Arrow 17"/>
          <p:cNvSpPr/>
          <p:nvPr/>
        </p:nvSpPr>
        <p:spPr>
          <a:xfrm>
            <a:off x="4953000" y="1371600"/>
            <a:ext cx="1066800" cy="838200"/>
          </a:xfrm>
          <a:prstGeom prst="bentArrow">
            <a:avLst/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85800" y="2895600"/>
            <a:ext cx="2438400" cy="1349659"/>
            <a:chOff x="685800" y="2895600"/>
            <a:chExt cx="2133600" cy="1349659"/>
          </a:xfrm>
        </p:grpSpPr>
        <p:pic>
          <p:nvPicPr>
            <p:cNvPr id="6" name="Picture 5" descr="unnamed (1)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5800" y="2895600"/>
              <a:ext cx="2133600" cy="134965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0" name="TextBox 19"/>
            <p:cNvSpPr txBox="1"/>
            <p:nvPr/>
          </p:nvSpPr>
          <p:spPr>
            <a:xfrm>
              <a:off x="1066800" y="3352800"/>
              <a:ext cx="1295400" cy="769441"/>
            </a:xfrm>
            <a:prstGeom prst="rect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আঁশ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2000" y="4953000"/>
            <a:ext cx="2438400" cy="1276409"/>
            <a:chOff x="685800" y="4953000"/>
            <a:chExt cx="2438400" cy="1276409"/>
          </a:xfrm>
        </p:grpSpPr>
        <p:pic>
          <p:nvPicPr>
            <p:cNvPr id="7" name="Picture 6" descr="weaving-machine-spin-rollers-working-many-yarn-rolls-spinning-76316986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5800" y="4953000"/>
              <a:ext cx="2438400" cy="12764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1219200" y="5257800"/>
              <a:ext cx="1219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সুতা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191000" y="4648200"/>
            <a:ext cx="2057400" cy="1592826"/>
            <a:chOff x="4114800" y="4648200"/>
            <a:chExt cx="2057400" cy="1592826"/>
          </a:xfrm>
        </p:grpSpPr>
        <p:pic>
          <p:nvPicPr>
            <p:cNvPr id="10" name="Picture 9" descr="_640x-_textile-print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14800" y="4648200"/>
              <a:ext cx="2057400" cy="15928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tx2">
                  <a:lumMod val="40000"/>
                  <a:lumOff val="6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" name="TextBox 21"/>
            <p:cNvSpPr txBox="1"/>
            <p:nvPr/>
          </p:nvSpPr>
          <p:spPr>
            <a:xfrm>
              <a:off x="4343400" y="5029200"/>
              <a:ext cx="1524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কাপড়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14800" y="2438400"/>
            <a:ext cx="1981200" cy="1318402"/>
            <a:chOff x="4114800" y="2438400"/>
            <a:chExt cx="1981200" cy="1318402"/>
          </a:xfrm>
        </p:grpSpPr>
        <p:pic>
          <p:nvPicPr>
            <p:cNvPr id="11" name="Picture 10" descr="1553434564_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14800" y="2438400"/>
              <a:ext cx="1981200" cy="13184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00B0F0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TextBox 23"/>
            <p:cNvSpPr txBox="1"/>
            <p:nvPr/>
          </p:nvSpPr>
          <p:spPr>
            <a:xfrm>
              <a:off x="4191000" y="2895600"/>
              <a:ext cx="1828800" cy="769441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উৎপাদন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62000" y="609600"/>
            <a:ext cx="2286000" cy="1380172"/>
            <a:chOff x="762000" y="609600"/>
            <a:chExt cx="2286000" cy="1380172"/>
          </a:xfrm>
        </p:grpSpPr>
        <p:pic>
          <p:nvPicPr>
            <p:cNvPr id="25" name="Picture 24" descr="221957Kalerkantho-30-10-2019-5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00" y="609600"/>
              <a:ext cx="2286000" cy="13801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6" name="TextBox 25"/>
            <p:cNvSpPr txBox="1"/>
            <p:nvPr/>
          </p:nvSpPr>
          <p:spPr>
            <a:xfrm>
              <a:off x="1371600" y="990600"/>
              <a:ext cx="1066800" cy="769441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dirty="0" err="1" smtClean="0">
                  <a:latin typeface="NikoshBAN" pitchFamily="2" charset="0"/>
                  <a:cs typeface="NikoshBAN" pitchFamily="2" charset="0"/>
                </a:rPr>
                <a:t>তুলা</a:t>
              </a:r>
              <a:r>
                <a:rPr lang="en-US" sz="4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400800" y="2971800"/>
            <a:ext cx="2133600" cy="3170099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প্রিয় </a:t>
            </a:r>
            <a:r>
              <a:rPr lang="bn-IN" sz="4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নিবিরভাবে পর্যবেক্ষণ  </a:t>
            </a:r>
          </a:p>
          <a:p>
            <a:r>
              <a:rPr lang="bn-IN" sz="4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কর । </a:t>
            </a:r>
            <a:endParaRPr lang="en-US" sz="4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1676400" y="609600"/>
            <a:ext cx="533400" cy="457200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0" y="2971800"/>
            <a:ext cx="22098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অনুমান করতে   পার আজ  আমরা কি  বিষয় নিয়ে  আলোচনা করব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0" presetClass="path" presetSubtype="0" repeatCount="indefinite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5717E-6 C -0.00104 0.04949 -0.00313 0.09806 -0.00469 0.14755 C -0.0059 0.29163 0.0026 0.27521 -0.0092 0.34644 C -0.00972 0.37581 -0.00695 0.40611 -0.01233 0.43455 C -0.01406 0.44357 -0.01684 0.45213 -0.01858 0.46115 C -0.01754 0.47988 -0.01684 0.48659 -0.01389 0.50208 C -0.01493 0.5858 -0.01545 0.6228 -0.02465 0.69473 C -0.02517 0.71531 -0.02622 0.73566 -0.02622 0.75625 C -0.02622 0.76388 -0.03021 0.73474 -0.02465 0.73358 C 0.01441 0.72549 0.05434 0.73243 0.09375 0.73173 C 0.1158 0.72803 0.13785 0.72387 0.15989 0.71924 C 0.17222 0.7167 0.18264 0.71277 0.19531 0.71115 C 0.225 0.7012 0.27812 0.71762 0.31076 0.72132 C 0.33368 0.72919 0.33837 0.7315 0.37691 0.72132 C 0.38038 0.7204 0.37066 0.70907 0.37066 0.70907 C 0.37101 0.67738 0.37222 0.64616 0.37222 0.61471 C 0.37222 0.59274 0.37656 0.56614 0.36146 0.55342 C 0.36042 0.54926 0.3592 0.5451 0.35833 0.54094 C 0.35764 0.53885 0.35746 0.537 0.35694 0.53492 C 0.35642 0.53284 0.35521 0.52868 0.35521 0.52868 C 0.35625 0.4445 0.35885 0.29487 0.35521 0.21508 C 0.35503 0.21207 0.35104 0.21254 0.34913 0.21115 C 0.34618 0.19889 0.34583 0.18617 0.34305 0.17415 C 0.34358 0.16397 0.34358 0.15356 0.34444 0.14339 C 0.34826 0.10708 0.3625 0.11448 0.38767 0.11263 C 0.40278 0.10754 0.41215 0.10939 0.42917 0.11055 C 0.46267 0.11564 0.49583 0.12257 0.52917 0.12905 C 0.54514 0.13622 0.53229 0.13113 0.56927 0.13113 " pathEditMode="relative" ptsTypes="fffffffffffffffffffffffffffA">
                                      <p:cBhvr>
                                        <p:cTn id="6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3" grpId="1" animBg="1"/>
      <p:bldP spid="37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838200"/>
            <a:ext cx="79248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8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8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8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spc="50" dirty="0" err="1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8000" b="1" spc="50" dirty="0" smtClean="0">
                <a:ln w="11430"/>
                <a:solidFill>
                  <a:schemeClr val="tx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000" b="1" spc="50" dirty="0">
              <a:ln w="11430"/>
              <a:solidFill>
                <a:schemeClr val="tx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438400" y="2133600"/>
            <a:ext cx="3962400" cy="2819401"/>
            <a:chOff x="1600200" y="1904999"/>
            <a:chExt cx="5181600" cy="3552344"/>
          </a:xfrm>
        </p:grpSpPr>
        <p:pic>
          <p:nvPicPr>
            <p:cNvPr id="6" name="Picture 5" descr="Handicrafts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3657600"/>
              <a:ext cx="2699615" cy="1799743"/>
            </a:xfrm>
            <a:prstGeom prst="rect">
              <a:avLst/>
            </a:prstGeom>
          </p:spPr>
        </p:pic>
        <p:pic>
          <p:nvPicPr>
            <p:cNvPr id="7" name="Picture 6" descr="dbb22adafa4549cfc361847386e9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91000" y="3657600"/>
              <a:ext cx="2590800" cy="1752600"/>
            </a:xfrm>
            <a:prstGeom prst="rect">
              <a:avLst/>
            </a:prstGeom>
          </p:spPr>
        </p:pic>
        <p:pic>
          <p:nvPicPr>
            <p:cNvPr id="8" name="Picture 7" descr="800wm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00200" y="1905000"/>
              <a:ext cx="2667000" cy="1752600"/>
            </a:xfrm>
            <a:prstGeom prst="rect">
              <a:avLst/>
            </a:prstGeom>
          </p:spPr>
        </p:pic>
        <p:pic>
          <p:nvPicPr>
            <p:cNvPr id="10" name="Picture 9" descr="fertilize-20180912182134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67201" y="1904999"/>
              <a:ext cx="2467708" cy="174041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1752600" y="5181600"/>
            <a:ext cx="5867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5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বাংলাদেশের প্রধান শিল্প </a:t>
            </a:r>
            <a:endParaRPr lang="en-US" sz="5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68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667000" y="625614"/>
            <a:ext cx="3505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676400"/>
            <a:ext cx="6934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2514600"/>
            <a:ext cx="72390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3276600"/>
            <a:ext cx="72390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4114800"/>
            <a:ext cx="7239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4953000"/>
            <a:ext cx="7239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বস্ত্র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পোষাক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 advTm="19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6" name="Picture 5" descr="তৈরি-পোশাক-কারখান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609600"/>
            <a:ext cx="3048000" cy="1444085"/>
          </a:xfrm>
          <a:prstGeom prst="round2DiagRect">
            <a:avLst>
              <a:gd name="adj1" fmla="val 16667"/>
              <a:gd name="adj2" fmla="val 16154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1905000"/>
            <a:ext cx="2590800" cy="1643931"/>
          </a:xfrm>
          <a:prstGeom prst="round2DiagRect">
            <a:avLst>
              <a:gd name="adj1" fmla="val 16667"/>
              <a:gd name="adj2" fmla="val 13491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ইউরিয়া ফার্টিলাইজা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2743200"/>
            <a:ext cx="3124200" cy="1485900"/>
          </a:xfrm>
          <a:prstGeom prst="round2DiagRect">
            <a:avLst>
              <a:gd name="adj1" fmla="val 16667"/>
              <a:gd name="adj2" fmla="val 15967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কাগজ শিল্প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7800" y="4800600"/>
            <a:ext cx="2971800" cy="1447800"/>
          </a:xfrm>
          <a:prstGeom prst="round2DiagRect">
            <a:avLst>
              <a:gd name="adj1" fmla="val 16667"/>
              <a:gd name="adj2" fmla="val 1417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114800" y="5181600"/>
            <a:ext cx="990600" cy="33855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617577" y="2231023"/>
            <a:ext cx="381000" cy="33855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5590846" y="4315154"/>
            <a:ext cx="434462" cy="33855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1-25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0" y="4419600"/>
            <a:ext cx="2514600" cy="1828800"/>
          </a:xfrm>
          <a:prstGeom prst="round2DiagRect">
            <a:avLst>
              <a:gd name="adj1" fmla="val 16667"/>
              <a:gd name="adj2" fmla="val 14266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 rot="5400000">
            <a:off x="1741988" y="3744412"/>
            <a:ext cx="664577" cy="33855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533400"/>
            <a:ext cx="2286000" cy="83099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শিল্প</a:t>
            </a:r>
            <a:r>
              <a:rPr 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1807577" y="1392823"/>
            <a:ext cx="381000" cy="338554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48400" y="2133600"/>
            <a:ext cx="1600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পোষাক শিল্প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09800" y="5715000"/>
            <a:ext cx="19812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বস্ত্র শিল্প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62200" y="3657600"/>
            <a:ext cx="1905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পাট শিল্প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00800" y="5638800"/>
            <a:ext cx="14478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কাগজ শিল্প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3657600"/>
            <a:ext cx="15240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সার শিল্প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4090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438400" y="1828800"/>
            <a:ext cx="3200400" cy="144655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বৃহৎ শিল্পের জন্য </a:t>
            </a:r>
          </a:p>
          <a:p>
            <a:r>
              <a:rPr lang="bn-IN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প্রয়োজন </a:t>
            </a:r>
            <a:endParaRPr 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4077494" y="3390106"/>
            <a:ext cx="46482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ght Arrow 7"/>
          <p:cNvSpPr/>
          <p:nvPr/>
        </p:nvSpPr>
        <p:spPr>
          <a:xfrm>
            <a:off x="5715000" y="2362200"/>
            <a:ext cx="609600" cy="38100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400800" y="11430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62800" y="838200"/>
            <a:ext cx="152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প্রচুর মুলধন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400800" y="2819400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934200" y="2209800"/>
            <a:ext cx="1828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দক্ষ শ্রমিক ও 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কারিগর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400800" y="41148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10400" y="3657600"/>
            <a:ext cx="1676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প্রকৌশলী ও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বিশেষজ্ঞ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400800" y="5715000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086600" y="5029200"/>
            <a:ext cx="16764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অভিজ্ঞ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ব্যবস্থাপক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19400" y="3657600"/>
            <a:ext cx="3200400" cy="1446550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বৃহৎ শিল্পের </a:t>
            </a:r>
          </a:p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গুরুত্ব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ight Arrow 25"/>
          <p:cNvSpPr/>
          <p:nvPr/>
        </p:nvSpPr>
        <p:spPr>
          <a:xfrm rot="10800000">
            <a:off x="2362200" y="4267200"/>
            <a:ext cx="381000" cy="381000"/>
          </a:xfrm>
          <a:prstGeom prst="rightArrow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0"/>
          </a:gradFill>
          <a:ln w="63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114300" y="3467100"/>
            <a:ext cx="44958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828800" y="1219200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81000" y="762000"/>
            <a:ext cx="13716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উৎপাদন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ক্ষমতাঅনেক   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বেশী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10800000">
            <a:off x="1828800" y="2819400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04800" y="2286000"/>
            <a:ext cx="14478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দেশের চাহিদা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মিটিয়ে বিদেশে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রপ্তানি হয়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828800" y="4191000"/>
            <a:ext cx="5334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1000" y="3657600"/>
            <a:ext cx="13716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অর্থনীতিতে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অত্যাধিক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rot="10800000">
            <a:off x="1752600" y="5715000"/>
            <a:ext cx="609600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81000" y="5105400"/>
            <a:ext cx="12954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দেশের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অর্থনীতির</a:t>
            </a:r>
          </a:p>
          <a:p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মেরুদন্ড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5" grpId="0" animBg="1"/>
      <p:bldP spid="18" grpId="0" animBg="1"/>
      <p:bldP spid="24" grpId="0" animBg="1"/>
      <p:bldP spid="25" grpId="0" animBg="1"/>
      <p:bldP spid="26" grpId="0" animBg="1"/>
      <p:bldP spid="32" grpId="0" animBg="1"/>
      <p:bldP spid="39" grpId="0" animBg="1"/>
      <p:bldP spid="29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33400" y="609600"/>
            <a:ext cx="8153400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একক কাজ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5029200"/>
            <a:ext cx="80772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      শিল্প কাকে বলে?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6000" y="1600200"/>
            <a:ext cx="2362200" cy="2438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743200"/>
            <a:ext cx="38100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সময়ঃ ৫মিনিট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Frame 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6552"/>
              </a:avLst>
            </a:prstGeom>
            <a:solidFill>
              <a:schemeClr val="bg1"/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" name="Frame 3"/>
            <p:cNvSpPr/>
            <p:nvPr/>
          </p:nvSpPr>
          <p:spPr>
            <a:xfrm>
              <a:off x="152400" y="152400"/>
              <a:ext cx="8839200" cy="6553200"/>
            </a:xfrm>
            <a:prstGeom prst="frame">
              <a:avLst>
                <a:gd name="adj1" fmla="val 2830"/>
              </a:avLst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8" descr="Adamjee_Jute_Mil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762001"/>
            <a:ext cx="6248400" cy="4139564"/>
          </a:xfrm>
          <a:prstGeom prst="rect">
            <a:avLst/>
          </a:prstGeom>
          <a:ln w="190500" cap="sq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828800" y="48768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চিত্রটি কোন শিল্পের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09800" y="4953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  পাট শিল্পের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876800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বিশ্বের সবচেয়ে বড় পাট কলের নাম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48768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নারায়ণগঞ্জের আদমজি পাট কল যা ১৯৫১সালে ১০০০ তাঁত নিয়ে প্রতিষ্ঠার মাধ্যমে পাট কলের শুভ সুচনা হয়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52578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বর্তমানে পাট কলের সংখ্যা কত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বর্তমানে সরকারিও বেসরকারি পাট কলের সংখ্যা ২০৫টি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57150">
          <a:solidFill>
            <a:srgbClr val="7030A0"/>
          </a:solidFill>
        </a:ln>
      </a:spPr>
      <a:bodyPr rtlCol="0" anchor="ctr"/>
      <a:lstStyle>
        <a:defPPr algn="ctr">
          <a:defRPr dirty="0">
            <a:solidFill>
              <a:schemeClr val="tx1"/>
            </a:solidFill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766</Words>
  <Application>Microsoft Office PowerPoint</Application>
  <PresentationFormat>On-screen Show (4:3)</PresentationFormat>
  <Paragraphs>154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116</cp:revision>
  <dcterms:created xsi:type="dcterms:W3CDTF">2006-08-16T00:00:00Z</dcterms:created>
  <dcterms:modified xsi:type="dcterms:W3CDTF">2020-06-06T02:43:08Z</dcterms:modified>
</cp:coreProperties>
</file>