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notesMasterIdLst>
    <p:notesMasterId r:id="rId15"/>
  </p:notesMasterIdLst>
  <p:handoutMasterIdLst>
    <p:handoutMasterId r:id="rId16"/>
  </p:handoutMasterIdLst>
  <p:sldIdLst>
    <p:sldId id="260" r:id="rId2"/>
    <p:sldId id="261" r:id="rId3"/>
    <p:sldId id="262" r:id="rId4"/>
    <p:sldId id="268" r:id="rId5"/>
    <p:sldId id="263" r:id="rId6"/>
    <p:sldId id="256" r:id="rId7"/>
    <p:sldId id="257" r:id="rId8"/>
    <p:sldId id="258" r:id="rId9"/>
    <p:sldId id="259" r:id="rId10"/>
    <p:sldId id="264" r:id="rId11"/>
    <p:sldId id="265" r:id="rId12"/>
    <p:sldId id="266" r:id="rId13"/>
    <p:sldId id="267" r:id="rId14"/>
  </p:sldIdLst>
  <p:sldSz cx="12192000" cy="6858000"/>
  <p:notesSz cx="6781800" cy="9067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63" d="100"/>
          <a:sy n="63" d="100"/>
        </p:scale>
        <p:origin x="22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4395"/>
          </a:xfrm>
          <a:prstGeom prst="rect">
            <a:avLst/>
          </a:prstGeom>
        </p:spPr>
        <p:txBody>
          <a:bodyPr vert="horz" lIns="89611" tIns="44806" rIns="89611" bIns="44806" rtlCol="0"/>
          <a:lstStyle>
            <a:lvl1pPr algn="l">
              <a:defRPr sz="1200"/>
            </a:lvl1pPr>
          </a:lstStyle>
          <a:p>
            <a:endParaRPr lang="en-US"/>
          </a:p>
        </p:txBody>
      </p:sp>
      <p:sp>
        <p:nvSpPr>
          <p:cNvPr id="3" name="Date Placeholder 2"/>
          <p:cNvSpPr>
            <a:spLocks noGrp="1"/>
          </p:cNvSpPr>
          <p:nvPr>
            <p:ph type="dt" sz="quarter" idx="1"/>
          </p:nvPr>
        </p:nvSpPr>
        <p:spPr>
          <a:xfrm>
            <a:off x="3841451" y="0"/>
            <a:ext cx="2938780" cy="454395"/>
          </a:xfrm>
          <a:prstGeom prst="rect">
            <a:avLst/>
          </a:prstGeom>
        </p:spPr>
        <p:txBody>
          <a:bodyPr vert="horz" lIns="89611" tIns="44806" rIns="89611" bIns="44806" rtlCol="0"/>
          <a:lstStyle>
            <a:lvl1pPr algn="r">
              <a:defRPr sz="1200"/>
            </a:lvl1pPr>
          </a:lstStyle>
          <a:p>
            <a:fld id="{79E35A5D-D1EF-4EC8-B486-E2E1B080E50B}" type="datetimeFigureOut">
              <a:rPr lang="en-US" smtClean="0"/>
              <a:t>6/6/2020</a:t>
            </a:fld>
            <a:endParaRPr lang="en-US"/>
          </a:p>
        </p:txBody>
      </p:sp>
      <p:sp>
        <p:nvSpPr>
          <p:cNvPr id="4" name="Footer Placeholder 3"/>
          <p:cNvSpPr>
            <a:spLocks noGrp="1"/>
          </p:cNvSpPr>
          <p:nvPr>
            <p:ph type="ftr" sz="quarter" idx="2"/>
          </p:nvPr>
        </p:nvSpPr>
        <p:spPr>
          <a:xfrm>
            <a:off x="0" y="8613406"/>
            <a:ext cx="2938780" cy="454395"/>
          </a:xfrm>
          <a:prstGeom prst="rect">
            <a:avLst/>
          </a:prstGeom>
        </p:spPr>
        <p:txBody>
          <a:bodyPr vert="horz" lIns="89611" tIns="44806" rIns="89611" bIns="44806" rtlCol="0" anchor="b"/>
          <a:lstStyle>
            <a:lvl1pPr algn="l">
              <a:defRPr sz="1200"/>
            </a:lvl1pPr>
          </a:lstStyle>
          <a:p>
            <a:endParaRPr lang="en-US"/>
          </a:p>
        </p:txBody>
      </p:sp>
      <p:sp>
        <p:nvSpPr>
          <p:cNvPr id="5" name="Slide Number Placeholder 4"/>
          <p:cNvSpPr>
            <a:spLocks noGrp="1"/>
          </p:cNvSpPr>
          <p:nvPr>
            <p:ph type="sldNum" sz="quarter" idx="3"/>
          </p:nvPr>
        </p:nvSpPr>
        <p:spPr>
          <a:xfrm>
            <a:off x="3841451" y="8613406"/>
            <a:ext cx="2938780" cy="454395"/>
          </a:xfrm>
          <a:prstGeom prst="rect">
            <a:avLst/>
          </a:prstGeom>
        </p:spPr>
        <p:txBody>
          <a:bodyPr vert="horz" lIns="89611" tIns="44806" rIns="89611" bIns="44806" rtlCol="0" anchor="b"/>
          <a:lstStyle>
            <a:lvl1pPr algn="r">
              <a:defRPr sz="1200"/>
            </a:lvl1pPr>
          </a:lstStyle>
          <a:p>
            <a:fld id="{DF7455B5-7E2B-4478-AC1D-FD017B2A4A8C}" type="slidenum">
              <a:rPr lang="en-US" smtClean="0"/>
              <a:t>‹#›</a:t>
            </a:fld>
            <a:endParaRPr lang="en-US"/>
          </a:p>
        </p:txBody>
      </p:sp>
    </p:spTree>
    <p:extLst>
      <p:ext uri="{BB962C8B-B14F-4D97-AF65-F5344CB8AC3E}">
        <p14:creationId xmlns:p14="http://schemas.microsoft.com/office/powerpoint/2010/main" val="2159565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780" cy="454395"/>
          </a:xfrm>
          <a:prstGeom prst="rect">
            <a:avLst/>
          </a:prstGeom>
        </p:spPr>
        <p:txBody>
          <a:bodyPr vert="horz" lIns="89611" tIns="44806" rIns="89611" bIns="44806" rtlCol="0"/>
          <a:lstStyle>
            <a:lvl1pPr algn="l">
              <a:defRPr sz="1200"/>
            </a:lvl1pPr>
          </a:lstStyle>
          <a:p>
            <a:endParaRPr lang="en-US"/>
          </a:p>
        </p:txBody>
      </p:sp>
      <p:sp>
        <p:nvSpPr>
          <p:cNvPr id="3" name="Date Placeholder 2"/>
          <p:cNvSpPr>
            <a:spLocks noGrp="1"/>
          </p:cNvSpPr>
          <p:nvPr>
            <p:ph type="dt" idx="1"/>
          </p:nvPr>
        </p:nvSpPr>
        <p:spPr>
          <a:xfrm>
            <a:off x="3841451" y="0"/>
            <a:ext cx="2938780" cy="454395"/>
          </a:xfrm>
          <a:prstGeom prst="rect">
            <a:avLst/>
          </a:prstGeom>
        </p:spPr>
        <p:txBody>
          <a:bodyPr vert="horz" lIns="89611" tIns="44806" rIns="89611" bIns="44806" rtlCol="0"/>
          <a:lstStyle>
            <a:lvl1pPr algn="r">
              <a:defRPr sz="1200"/>
            </a:lvl1pPr>
          </a:lstStyle>
          <a:p>
            <a:fld id="{7B028263-5C51-4B07-A8F2-16E10E72BE46}" type="datetimeFigureOut">
              <a:rPr lang="en-US" smtClean="0"/>
              <a:t>6/6/2020</a:t>
            </a:fld>
            <a:endParaRPr lang="en-US"/>
          </a:p>
        </p:txBody>
      </p:sp>
      <p:sp>
        <p:nvSpPr>
          <p:cNvPr id="4" name="Slide Image Placeholder 3"/>
          <p:cNvSpPr>
            <a:spLocks noGrp="1" noRot="1" noChangeAspect="1"/>
          </p:cNvSpPr>
          <p:nvPr>
            <p:ph type="sldImg" idx="2"/>
          </p:nvPr>
        </p:nvSpPr>
        <p:spPr>
          <a:xfrm>
            <a:off x="671513" y="1133475"/>
            <a:ext cx="5438775" cy="3059113"/>
          </a:xfrm>
          <a:prstGeom prst="rect">
            <a:avLst/>
          </a:prstGeom>
          <a:noFill/>
          <a:ln w="12700">
            <a:solidFill>
              <a:prstClr val="black"/>
            </a:solidFill>
          </a:ln>
        </p:spPr>
        <p:txBody>
          <a:bodyPr vert="horz" lIns="89611" tIns="44806" rIns="89611" bIns="44806" rtlCol="0" anchor="ctr"/>
          <a:lstStyle/>
          <a:p>
            <a:endParaRPr lang="en-US"/>
          </a:p>
        </p:txBody>
      </p:sp>
      <p:sp>
        <p:nvSpPr>
          <p:cNvPr id="5" name="Notes Placeholder 4"/>
          <p:cNvSpPr>
            <a:spLocks noGrp="1"/>
          </p:cNvSpPr>
          <p:nvPr>
            <p:ph type="body" sz="quarter" idx="3"/>
          </p:nvPr>
        </p:nvSpPr>
        <p:spPr>
          <a:xfrm>
            <a:off x="678180" y="4363116"/>
            <a:ext cx="5425440" cy="3571788"/>
          </a:xfrm>
          <a:prstGeom prst="rect">
            <a:avLst/>
          </a:prstGeom>
        </p:spPr>
        <p:txBody>
          <a:bodyPr vert="horz" lIns="89611" tIns="44806" rIns="89611" bIns="448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13406"/>
            <a:ext cx="2938780" cy="454395"/>
          </a:xfrm>
          <a:prstGeom prst="rect">
            <a:avLst/>
          </a:prstGeom>
        </p:spPr>
        <p:txBody>
          <a:bodyPr vert="horz" lIns="89611" tIns="44806" rIns="89611" bIns="44806" rtlCol="0" anchor="b"/>
          <a:lstStyle>
            <a:lvl1pPr algn="l">
              <a:defRPr sz="1200"/>
            </a:lvl1pPr>
          </a:lstStyle>
          <a:p>
            <a:endParaRPr lang="en-US"/>
          </a:p>
        </p:txBody>
      </p:sp>
      <p:sp>
        <p:nvSpPr>
          <p:cNvPr id="7" name="Slide Number Placeholder 6"/>
          <p:cNvSpPr>
            <a:spLocks noGrp="1"/>
          </p:cNvSpPr>
          <p:nvPr>
            <p:ph type="sldNum" sz="quarter" idx="5"/>
          </p:nvPr>
        </p:nvSpPr>
        <p:spPr>
          <a:xfrm>
            <a:off x="3841451" y="8613406"/>
            <a:ext cx="2938780" cy="454395"/>
          </a:xfrm>
          <a:prstGeom prst="rect">
            <a:avLst/>
          </a:prstGeom>
        </p:spPr>
        <p:txBody>
          <a:bodyPr vert="horz" lIns="89611" tIns="44806" rIns="89611" bIns="44806" rtlCol="0" anchor="b"/>
          <a:lstStyle>
            <a:lvl1pPr algn="r">
              <a:defRPr sz="1200"/>
            </a:lvl1pPr>
          </a:lstStyle>
          <a:p>
            <a:fld id="{3BEC4209-30A1-4D37-9AEC-1E5A62C1B92D}" type="slidenum">
              <a:rPr lang="en-US" smtClean="0"/>
              <a:t>‹#›</a:t>
            </a:fld>
            <a:endParaRPr lang="en-US"/>
          </a:p>
        </p:txBody>
      </p:sp>
    </p:spTree>
    <p:extLst>
      <p:ext uri="{BB962C8B-B14F-4D97-AF65-F5344CB8AC3E}">
        <p14:creationId xmlns:p14="http://schemas.microsoft.com/office/powerpoint/2010/main" val="3633505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C4209-30A1-4D37-9AEC-1E5A62C1B92D}" type="slidenum">
              <a:rPr lang="en-US" smtClean="0"/>
              <a:t>6</a:t>
            </a:fld>
            <a:endParaRPr lang="en-US"/>
          </a:p>
        </p:txBody>
      </p:sp>
    </p:spTree>
    <p:extLst>
      <p:ext uri="{BB962C8B-B14F-4D97-AF65-F5344CB8AC3E}">
        <p14:creationId xmlns:p14="http://schemas.microsoft.com/office/powerpoint/2010/main" val="239584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C4209-30A1-4D37-9AEC-1E5A62C1B92D}" type="slidenum">
              <a:rPr lang="en-US" smtClean="0"/>
              <a:t>7</a:t>
            </a:fld>
            <a:endParaRPr lang="en-US"/>
          </a:p>
        </p:txBody>
      </p:sp>
    </p:spTree>
    <p:extLst>
      <p:ext uri="{BB962C8B-B14F-4D97-AF65-F5344CB8AC3E}">
        <p14:creationId xmlns:p14="http://schemas.microsoft.com/office/powerpoint/2010/main" val="27274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C4209-30A1-4D37-9AEC-1E5A62C1B92D}" type="slidenum">
              <a:rPr lang="en-US" smtClean="0"/>
              <a:t>8</a:t>
            </a:fld>
            <a:endParaRPr lang="en-US"/>
          </a:p>
        </p:txBody>
      </p:sp>
    </p:spTree>
    <p:extLst>
      <p:ext uri="{BB962C8B-B14F-4D97-AF65-F5344CB8AC3E}">
        <p14:creationId xmlns:p14="http://schemas.microsoft.com/office/powerpoint/2010/main" val="236920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EC4209-30A1-4D37-9AEC-1E5A62C1B92D}" type="slidenum">
              <a:rPr lang="en-US" smtClean="0"/>
              <a:t>9</a:t>
            </a:fld>
            <a:endParaRPr lang="en-US"/>
          </a:p>
        </p:txBody>
      </p:sp>
    </p:spTree>
    <p:extLst>
      <p:ext uri="{BB962C8B-B14F-4D97-AF65-F5344CB8AC3E}">
        <p14:creationId xmlns:p14="http://schemas.microsoft.com/office/powerpoint/2010/main" val="2773359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23F103-BC34-4FE4-A40E-EDDEECFDA5D0}" type="datetimeFigureOut">
              <a:rPr lang="en-US" smtClean="0"/>
              <a:pPr/>
              <a:t>6/6/2020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81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86D93-FCAC-47E0-A2EE-787E62CA814C}" type="datetimeFigureOut">
              <a:rPr lang="en-US" smtClean="0"/>
              <a:t>6/6/2020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974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A879A6-0FD0-4734-A311-86BFCA472E6E}" type="datetimeFigureOut">
              <a:rPr lang="en-US" smtClean="0"/>
              <a:t>6/6/2020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821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9CA7B-DFD4-44B5-8C60-D14B8CD1FB59}" type="datetimeFigureOut">
              <a:rPr lang="en-US" smtClean="0"/>
              <a:t>6/6/2020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5024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6/6/2020</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296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B8791-F1B0-41E7-B7FD-A781E65C4266}" type="datetimeFigureOut">
              <a:rPr lang="en-US" smtClean="0"/>
              <a:t>6/6/2020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6483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DD63B2-E120-4ED8-B27B-C685F510A5FE}" type="datetimeFigureOut">
              <a:rPr lang="en-US" smtClean="0"/>
              <a:t>6/6/2020</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09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A18ACC-A947-437B-A130-35BD54FDF1E9}" type="datetimeFigureOut">
              <a:rPr lang="en-US" smtClean="0"/>
              <a:t>6/6/2020</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539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6/6/2020</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945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6/6/2020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648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6/6/2020</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321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6/6/2020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29704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1277" y="3594970"/>
            <a:ext cx="3494763" cy="2000988"/>
          </a:xfrm>
          <a:solidFill>
            <a:srgbClr val="92D050"/>
          </a:solidFill>
        </p:spPr>
        <p:txBody>
          <a:bodyPr>
            <a:normAutofit/>
          </a:bodyPr>
          <a:lstStyle/>
          <a:p>
            <a:pPr algn="ctr"/>
            <a:r>
              <a:rPr lang="bn-IN" dirty="0" smtClean="0"/>
              <a:t>স্বাগতম</a:t>
            </a:r>
            <a:r>
              <a:rPr lang="bn-IN" sz="6600" dirty="0" smtClean="0"/>
              <a:t> </a:t>
            </a:r>
            <a:endParaRPr lang="en-US" sz="6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2496" y="1825625"/>
            <a:ext cx="6527007" cy="4351338"/>
          </a:xfrm>
          <a:prstGeom prst="rect">
            <a:avLst/>
          </a:prstGeom>
          <a:ln w="228600" cap="sq" cmpd="thickThin">
            <a:solidFill>
              <a:srgbClr val="000000"/>
            </a:solidFill>
            <a:prstDash val="solid"/>
            <a:miter lim="800000"/>
          </a:ln>
          <a:effectLst>
            <a:innerShdw blurRad="76200">
              <a:srgbClr val="000000"/>
            </a:innerShdw>
          </a:effectLst>
        </p:spPr>
      </p:pic>
      <p:sp>
        <p:nvSpPr>
          <p:cNvPr id="5" name="Moon 4"/>
          <p:cNvSpPr/>
          <p:nvPr/>
        </p:nvSpPr>
        <p:spPr>
          <a:xfrm flipH="1">
            <a:off x="7982303" y="3082415"/>
            <a:ext cx="2564277" cy="1649042"/>
          </a:xfrm>
          <a:prstGeom prst="mo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p:cNvSpPr/>
          <p:nvPr/>
        </p:nvSpPr>
        <p:spPr>
          <a:xfrm>
            <a:off x="1484615" y="2946422"/>
            <a:ext cx="3177989" cy="1649042"/>
          </a:xfrm>
          <a:prstGeom prst="moon">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25" y="188397"/>
            <a:ext cx="10947748" cy="6300591"/>
          </a:xfrm>
          <a:prstGeom prst="rect">
            <a:avLst/>
          </a:prstGeom>
        </p:spPr>
      </p:pic>
      <p:sp>
        <p:nvSpPr>
          <p:cNvPr id="9" name="Rectangle 8"/>
          <p:cNvSpPr/>
          <p:nvPr/>
        </p:nvSpPr>
        <p:spPr>
          <a:xfrm>
            <a:off x="3073609" y="4884821"/>
            <a:ext cx="4410033" cy="8301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t>إمتحأن الصف التاسع للداخل </a:t>
            </a:r>
            <a:endParaRPr lang="en-US" sz="2800" dirty="0"/>
          </a:p>
        </p:txBody>
      </p:sp>
    </p:spTree>
    <p:extLst>
      <p:ext uri="{BB962C8B-B14F-4D97-AF65-F5344CB8AC3E}">
        <p14:creationId xmlns:p14="http://schemas.microsoft.com/office/powerpoint/2010/main" val="187103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506"/>
            <a:ext cx="9144000" cy="3254188"/>
          </a:xfrm>
          <a:solidFill>
            <a:srgbClr val="FFFF00"/>
          </a:solidFill>
        </p:spPr>
        <p:txBody>
          <a:bodyPr>
            <a:normAutofit/>
          </a:bodyPr>
          <a:lstStyle/>
          <a:p>
            <a:pPr rtl="1"/>
            <a:r>
              <a:rPr lang="bn-IN" sz="4000" b="1" dirty="0" smtClean="0"/>
              <a:t>একক কাজ</a:t>
            </a:r>
            <a:br>
              <a:rPr lang="bn-IN" sz="4000" b="1" dirty="0" smtClean="0"/>
            </a:br>
            <a:r>
              <a:rPr lang="ar-SA" sz="4000" b="1" dirty="0" smtClean="0"/>
              <a:t>١- مأ معنى ألمدروس ؟</a:t>
            </a:r>
            <a:br>
              <a:rPr lang="ar-SA" sz="4000" b="1" dirty="0" smtClean="0"/>
            </a:br>
            <a:r>
              <a:rPr lang="ar-SA" sz="4000" b="1" dirty="0" smtClean="0"/>
              <a:t>٢- كم سوأل عن ألمدروس ؟</a:t>
            </a:r>
            <a:r>
              <a:rPr lang="bn-IN" sz="4000" b="1" dirty="0"/>
              <a:t/>
            </a:r>
            <a:br>
              <a:rPr lang="bn-IN" sz="4000" b="1" dirty="0"/>
            </a:br>
            <a:r>
              <a:rPr lang="bn-IN" sz="4000" b="1" dirty="0" smtClean="0"/>
              <a:t/>
            </a:r>
            <a:br>
              <a:rPr lang="bn-IN" sz="4000" b="1" dirty="0" smtClean="0"/>
            </a:br>
            <a:endParaRPr lang="en-US" sz="4000" b="1" dirty="0"/>
          </a:p>
        </p:txBody>
      </p:sp>
      <p:sp>
        <p:nvSpPr>
          <p:cNvPr id="3" name="Subtitle 2"/>
          <p:cNvSpPr>
            <a:spLocks noGrp="1"/>
          </p:cNvSpPr>
          <p:nvPr>
            <p:ph type="subTitle" idx="1"/>
          </p:nvPr>
        </p:nvSpPr>
        <p:spPr>
          <a:xfrm>
            <a:off x="1524000" y="2353235"/>
            <a:ext cx="9144000" cy="4235823"/>
          </a:xfrm>
          <a:solidFill>
            <a:schemeClr val="accent2">
              <a:lumMod val="50000"/>
            </a:schemeClr>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364" y="2528047"/>
            <a:ext cx="6096000" cy="3886200"/>
          </a:xfrm>
          <a:prstGeom prst="rect">
            <a:avLst/>
          </a:prstGeom>
        </p:spPr>
      </p:pic>
    </p:spTree>
    <p:extLst>
      <p:ext uri="{BB962C8B-B14F-4D97-AF65-F5344CB8AC3E}">
        <p14:creationId xmlns:p14="http://schemas.microsoft.com/office/powerpoint/2010/main" val="207253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9952" y="767062"/>
            <a:ext cx="11152096" cy="2200609"/>
          </a:xfrm>
          <a:solidFill>
            <a:schemeClr val="accent2">
              <a:lumMod val="60000"/>
              <a:lumOff val="40000"/>
            </a:schemeClr>
          </a:solidFill>
        </p:spPr>
        <p:txBody>
          <a:bodyPr/>
          <a:lstStyle/>
          <a:p>
            <a:r>
              <a:rPr lang="bn-IN" dirty="0" smtClean="0"/>
              <a:t>দলীয় কাজ </a:t>
            </a:r>
            <a:br>
              <a:rPr lang="bn-IN" dirty="0" smtClean="0"/>
            </a:br>
            <a:r>
              <a:rPr lang="ar-SA" sz="4000" dirty="0" smtClean="0"/>
              <a:t>١- مأهو غير ألمدروس ؟</a:t>
            </a:r>
            <a:br>
              <a:rPr lang="ar-SA" sz="4000" dirty="0" smtClean="0"/>
            </a:br>
            <a:r>
              <a:rPr lang="ar-SA" sz="4000" dirty="0" smtClean="0"/>
              <a:t>٢ – كم سوأل عن غير ألمدروس ؟ </a:t>
            </a:r>
            <a:endParaRPr lang="en-US" sz="4000"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3006064"/>
            <a:ext cx="5576047" cy="34825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53" y="3006064"/>
            <a:ext cx="5576047" cy="3482508"/>
          </a:xfrm>
          <a:prstGeom prst="rect">
            <a:avLst/>
          </a:prstGeom>
        </p:spPr>
      </p:pic>
    </p:spTree>
    <p:extLst>
      <p:ext uri="{BB962C8B-B14F-4D97-AF65-F5344CB8AC3E}">
        <p14:creationId xmlns:p14="http://schemas.microsoft.com/office/powerpoint/2010/main" val="1589433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302" y="276727"/>
            <a:ext cx="9225393" cy="3375211"/>
          </a:xfrm>
          <a:solidFill>
            <a:srgbClr val="FFFF00"/>
          </a:solidFill>
        </p:spPr>
        <p:txBody>
          <a:bodyPr>
            <a:normAutofit fontScale="90000"/>
          </a:bodyPr>
          <a:lstStyle/>
          <a:p>
            <a:pPr algn="ctr"/>
            <a:r>
              <a:rPr lang="bn-IN" dirty="0" smtClean="0"/>
              <a:t>বাড়ির কাজ </a:t>
            </a:r>
            <a:br>
              <a:rPr lang="bn-IN" dirty="0" smtClean="0"/>
            </a:br>
            <a:r>
              <a:rPr lang="bn-IN" dirty="0" smtClean="0"/>
              <a:t/>
            </a:r>
            <a:br>
              <a:rPr lang="bn-IN" dirty="0" smtClean="0"/>
            </a:br>
            <a:r>
              <a:rPr lang="ar-SA" sz="3600" b="1" dirty="0"/>
              <a:t>١٠ –أكتب حوأ را واحدأ بست جمل على الاقل من الموضوع التالي </a:t>
            </a:r>
            <a:r>
              <a:rPr lang="ar-SA" sz="4800" b="1" dirty="0"/>
              <a:t>-١٠ </a:t>
            </a:r>
            <a:br>
              <a:rPr lang="ar-SA" sz="4800" b="1" dirty="0"/>
            </a:br>
            <a:r>
              <a:rPr lang="ar-SA" sz="3600" b="1" dirty="0"/>
              <a:t>(ألف)-الحوارمع الاجنبى –(ب)-الحوار بين الطإلب والمدرس فى </a:t>
            </a:r>
            <a:r>
              <a:rPr lang="ar-SA" sz="2700" b="1" dirty="0"/>
              <a:t>الصفة –</a:t>
            </a:r>
            <a:endParaRPr lang="en-US" sz="2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302" y="3392904"/>
            <a:ext cx="9225393" cy="2722853"/>
          </a:xfrm>
          <a:prstGeom prst="rect">
            <a:avLst/>
          </a:prstGeom>
        </p:spPr>
      </p:pic>
    </p:spTree>
    <p:extLst>
      <p:ext uri="{BB962C8B-B14F-4D97-AF65-F5344CB8AC3E}">
        <p14:creationId xmlns:p14="http://schemas.microsoft.com/office/powerpoint/2010/main" val="290675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90" y="493295"/>
            <a:ext cx="4608094" cy="4716378"/>
          </a:xfrm>
          <a:prstGeom prst="rect">
            <a:avLst/>
          </a:prstGeom>
        </p:spPr>
      </p:pic>
      <p:sp>
        <p:nvSpPr>
          <p:cNvPr id="3" name="Rectangle 2"/>
          <p:cNvSpPr/>
          <p:nvPr/>
        </p:nvSpPr>
        <p:spPr>
          <a:xfrm>
            <a:off x="5588669" y="2426930"/>
            <a:ext cx="1251284" cy="14437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t>ধন্যবাদ</a:t>
            </a:r>
            <a:r>
              <a:rPr lang="bn-IN"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190" y="2225842"/>
            <a:ext cx="2105527" cy="21777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6084" y="1570120"/>
            <a:ext cx="4298823" cy="3639553"/>
          </a:xfrm>
          <a:prstGeom prst="rect">
            <a:avLst/>
          </a:prstGeom>
        </p:spPr>
      </p:pic>
    </p:spTree>
    <p:extLst>
      <p:ext uri="{BB962C8B-B14F-4D97-AF65-F5344CB8AC3E}">
        <p14:creationId xmlns:p14="http://schemas.microsoft.com/office/powerpoint/2010/main" val="301963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6038" y="4869954"/>
            <a:ext cx="6701425" cy="107580"/>
          </a:xfrm>
          <a:solidFill>
            <a:schemeClr val="accent4">
              <a:lumMod val="60000"/>
              <a:lumOff val="40000"/>
            </a:schemeClr>
          </a:solidFill>
        </p:spPr>
        <p:txBody>
          <a:bodyPr>
            <a:normAutofit fontScale="90000"/>
          </a:bodyPr>
          <a:lstStyle/>
          <a:p>
            <a:pPr algn="ctr"/>
            <a:r>
              <a:rPr lang="bn-IN" sz="2200" dirty="0" smtClean="0"/>
              <a:t>শিক্ষক পরিচিতি </a:t>
            </a:r>
            <a:r>
              <a:rPr lang="en-US" sz="2200" dirty="0" smtClean="0"/>
              <a:t/>
            </a:r>
            <a:br>
              <a:rPr lang="en-US" sz="2200" dirty="0" smtClean="0"/>
            </a:br>
            <a:r>
              <a:rPr lang="en-US" sz="2000" dirty="0" smtClean="0"/>
              <a:t/>
            </a:r>
            <a:br>
              <a:rPr lang="en-US" sz="2000" dirty="0" smtClean="0"/>
            </a:br>
            <a:r>
              <a:rPr lang="bn-IN" sz="1300" dirty="0" smtClean="0"/>
              <a:t>দাখিল মাদ্রাসা </a:t>
            </a:r>
            <a:r>
              <a:rPr lang="en-US" sz="2000" dirty="0"/>
              <a:t/>
            </a:r>
            <a:br>
              <a:rPr lang="en-US" sz="2000" dirty="0"/>
            </a:br>
            <a:r>
              <a:rPr lang="en-US" sz="2000" dirty="0" smtClean="0"/>
              <a:t>                                              </a:t>
            </a:r>
            <a:r>
              <a:rPr lang="bn-IN" dirty="0" smtClean="0"/>
              <a:t>ধামইরহাট ,নওগাঁ |</a:t>
            </a:r>
            <a:r>
              <a:rPr lang="en-US" dirty="0" smtClean="0"/>
              <a:t/>
            </a:r>
            <a:br>
              <a:rPr lang="en-US" dirty="0" smtClean="0"/>
            </a:br>
            <a:r>
              <a:rPr lang="en-US" sz="6600" dirty="0"/>
              <a:t/>
            </a:r>
            <a:br>
              <a:rPr lang="en-US" sz="6600" dirty="0"/>
            </a:br>
            <a:r>
              <a:rPr lang="en-US" sz="6600" dirty="0" smtClean="0"/>
              <a:t/>
            </a:r>
            <a:br>
              <a:rPr lang="en-US" sz="6600" dirty="0" smtClean="0"/>
            </a:br>
            <a:endParaRPr lang="en-US" sz="6600" dirty="0"/>
          </a:p>
        </p:txBody>
      </p:sp>
      <p:sp>
        <p:nvSpPr>
          <p:cNvPr id="3" name="Moon 2"/>
          <p:cNvSpPr/>
          <p:nvPr/>
        </p:nvSpPr>
        <p:spPr>
          <a:xfrm flipH="1">
            <a:off x="6733437" y="2799113"/>
            <a:ext cx="3765170" cy="2178422"/>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a:off x="1758380" y="2615099"/>
            <a:ext cx="3966882" cy="2178423"/>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562" y="2875547"/>
            <a:ext cx="6096000" cy="2917302"/>
          </a:xfrm>
          <a:prstGeom prst="rect">
            <a:avLst/>
          </a:prstGeom>
        </p:spPr>
      </p:pic>
      <p:sp>
        <p:nvSpPr>
          <p:cNvPr id="6" name="Title 1"/>
          <p:cNvSpPr txBox="1">
            <a:spLocks/>
          </p:cNvSpPr>
          <p:nvPr/>
        </p:nvSpPr>
        <p:spPr>
          <a:xfrm>
            <a:off x="3081403" y="3614427"/>
            <a:ext cx="5085567" cy="2358190"/>
          </a:xfrm>
          <a:prstGeom prst="rect">
            <a:avLst/>
          </a:prstGeom>
          <a:solidFill>
            <a:schemeClr val="accent4">
              <a:lumMod val="60000"/>
              <a:lumOff val="40000"/>
            </a:schemeClr>
          </a:solidFill>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dirty="0" smtClean="0"/>
              <a:t>শিক্ষক পরিচিতি </a:t>
            </a:r>
            <a:r>
              <a:rPr lang="en-US" sz="7200" dirty="0" smtClean="0"/>
              <a:t/>
            </a:r>
            <a:br>
              <a:rPr lang="en-US" sz="7200" dirty="0" smtClean="0"/>
            </a:br>
            <a:r>
              <a:rPr lang="en-US" sz="6600" dirty="0" smtClean="0"/>
              <a:t/>
            </a:r>
            <a:br>
              <a:rPr lang="en-US" sz="6600" dirty="0" smtClean="0"/>
            </a:br>
            <a:r>
              <a:rPr lang="en-US" sz="6600" dirty="0" smtClean="0"/>
              <a:t>                            </a:t>
            </a:r>
            <a:r>
              <a:rPr lang="bn-IN" sz="6600" dirty="0" smtClean="0"/>
              <a:t>সুপার :</a:t>
            </a:r>
            <a:r>
              <a:rPr lang="bn-IN" sz="4900" dirty="0" smtClean="0"/>
              <a:t>বড়শিবপুর ইসলামিয়া</a:t>
            </a:r>
            <a:r>
              <a:rPr lang="bn-IN" sz="6600" dirty="0" smtClean="0"/>
              <a:t> </a:t>
            </a:r>
            <a:r>
              <a:rPr lang="en-US" sz="6600" dirty="0" smtClean="0"/>
              <a:t/>
            </a:r>
            <a:br>
              <a:rPr lang="en-US" sz="6600" dirty="0" smtClean="0"/>
            </a:br>
            <a:r>
              <a:rPr lang="en-US" sz="6600" dirty="0" smtClean="0"/>
              <a:t>                                                 </a:t>
            </a:r>
            <a:r>
              <a:rPr lang="bn-IN" sz="4900" dirty="0" smtClean="0"/>
              <a:t>দাখিল মাদ্রাসা </a:t>
            </a:r>
            <a:r>
              <a:rPr lang="en-US" sz="6600" dirty="0" smtClean="0"/>
              <a:t/>
            </a:r>
            <a:br>
              <a:rPr lang="en-US" sz="6600" dirty="0" smtClean="0"/>
            </a:br>
            <a:r>
              <a:rPr lang="en-US" sz="6600" dirty="0" smtClean="0"/>
              <a:t>                                              </a:t>
            </a:r>
            <a:r>
              <a:rPr lang="bn-IN" dirty="0" smtClean="0"/>
              <a:t>ধামইরহাট ,নওগাঁ |</a:t>
            </a:r>
            <a:r>
              <a:rPr lang="en-US" dirty="0" smtClean="0"/>
              <a:t/>
            </a:r>
            <a:br>
              <a:rPr lang="en-US" dirty="0" smtClean="0"/>
            </a:br>
            <a:r>
              <a:rPr lang="en-US" sz="6600" dirty="0" smtClean="0"/>
              <a:t/>
            </a:r>
            <a:br>
              <a:rPr lang="en-US" sz="6600" dirty="0" smtClean="0"/>
            </a:br>
            <a:r>
              <a:rPr lang="en-US" sz="6600" dirty="0" smtClean="0"/>
              <a:t/>
            </a:r>
            <a:br>
              <a:rPr lang="en-US" sz="6600" dirty="0" smtClean="0"/>
            </a:br>
            <a:r>
              <a:rPr lang="en-US" sz="8800" dirty="0"/>
              <a:t> </a:t>
            </a:r>
            <a:r>
              <a:rPr lang="bn-IN" sz="8800" dirty="0"/>
              <a:t>সুপার :</a:t>
            </a:r>
            <a:r>
              <a:rPr lang="bn-IN" sz="6600" dirty="0"/>
              <a:t>বড়শিবপুর ইসলামিয়া</a:t>
            </a:r>
            <a:r>
              <a:rPr lang="bn-IN" sz="8800" dirty="0"/>
              <a:t> </a:t>
            </a:r>
            <a:r>
              <a:rPr lang="en-US" sz="8800" dirty="0"/>
              <a:t/>
            </a:r>
            <a:br>
              <a:rPr lang="en-US" sz="8800" dirty="0"/>
            </a:br>
            <a:endParaRPr lang="en-US" sz="6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19" y="450936"/>
            <a:ext cx="11060482" cy="6050071"/>
          </a:xfrm>
          <a:prstGeom prst="rect">
            <a:avLst/>
          </a:prstGeom>
        </p:spPr>
      </p:pic>
    </p:spTree>
    <p:extLst>
      <p:ext uri="{BB962C8B-B14F-4D97-AF65-F5344CB8AC3E}">
        <p14:creationId xmlns:p14="http://schemas.microsoft.com/office/powerpoint/2010/main" val="1830842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5685" y="2430379"/>
            <a:ext cx="3416968" cy="1079584"/>
          </a:xfrm>
          <a:solidFill>
            <a:schemeClr val="accent4">
              <a:lumMod val="75000"/>
            </a:schemeClr>
          </a:solidFill>
        </p:spPr>
        <p:txBody>
          <a:bodyPr>
            <a:normAutofit/>
          </a:bodyPr>
          <a:lstStyle/>
          <a:p>
            <a:r>
              <a:rPr lang="bn-IN" sz="3600" dirty="0" smtClean="0"/>
              <a:t>পাঠ পরিচিতি </a:t>
            </a:r>
            <a:r>
              <a:rPr lang="en-US" sz="2400" dirty="0" smtClean="0"/>
              <a:t/>
            </a:r>
            <a:br>
              <a:rPr lang="en-US" sz="2400" dirty="0" smtClean="0"/>
            </a:br>
            <a:r>
              <a:rPr lang="bn-IN" sz="2400" dirty="0" smtClean="0"/>
              <a:t>৯ম শ্রেণী- আরবি সাহিত্য </a:t>
            </a:r>
            <a:endParaRPr lang="en-US" sz="2400" dirty="0"/>
          </a:p>
        </p:txBody>
      </p:sp>
      <p:sp>
        <p:nvSpPr>
          <p:cNvPr id="3" name="Subtitle 2"/>
          <p:cNvSpPr>
            <a:spLocks noGrp="1"/>
          </p:cNvSpPr>
          <p:nvPr>
            <p:ph type="subTitle" idx="1"/>
          </p:nvPr>
        </p:nvSpPr>
        <p:spPr>
          <a:xfrm>
            <a:off x="1912940" y="2664495"/>
            <a:ext cx="3922457" cy="845468"/>
          </a:xfrm>
          <a:solidFill>
            <a:srgbClr val="FFFF00"/>
          </a:solidFill>
        </p:spPr>
        <p:txBody>
          <a:bodyPr>
            <a:noAutofit/>
          </a:bodyPr>
          <a:lstStyle/>
          <a:p>
            <a:r>
              <a:rPr lang="bn-IN" sz="3600" dirty="0" smtClean="0"/>
              <a:t>প্রশ্ন প্রনয়ন পদ্ধতি </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751" y="890337"/>
            <a:ext cx="9264154" cy="5715000"/>
          </a:xfrm>
          <a:prstGeom prst="rect">
            <a:avLst/>
          </a:prstGeom>
        </p:spPr>
      </p:pic>
    </p:spTree>
    <p:extLst>
      <p:ext uri="{BB962C8B-B14F-4D97-AF65-F5344CB8AC3E}">
        <p14:creationId xmlns:p14="http://schemas.microsoft.com/office/powerpoint/2010/main" val="326289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35705" y="1503947"/>
            <a:ext cx="5233737" cy="1383632"/>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t>শিখন ফল </a:t>
            </a:r>
            <a:endParaRPr lang="en-US" sz="2000" dirty="0"/>
          </a:p>
        </p:txBody>
      </p:sp>
      <p:sp>
        <p:nvSpPr>
          <p:cNvPr id="3" name="Rectangle 2"/>
          <p:cNvSpPr/>
          <p:nvPr/>
        </p:nvSpPr>
        <p:spPr>
          <a:xfrm>
            <a:off x="1034716" y="2683042"/>
            <a:ext cx="9420726" cy="36696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bn-IN" sz="1400" dirty="0" smtClean="0"/>
              <a:t>এই পাঠ শিক্ষার পরে শিক্ষার্থীরা ৯ম শ্রেণীর আরবি সাহিত্যের প্রশ্ন তৈরী করতে পারবে |</a:t>
            </a:r>
            <a:endParaRPr lang="en-US" sz="1400" dirty="0" smtClean="0"/>
          </a:p>
          <a:p>
            <a:pPr marL="285750" indent="-285750" algn="ctr">
              <a:buFont typeface="Arial" panose="020B0604020202020204" pitchFamily="34" charset="0"/>
              <a:buChar char="•"/>
            </a:pPr>
            <a:endParaRPr lang="bn-IN" sz="1400" dirty="0" smtClean="0"/>
          </a:p>
          <a:p>
            <a:pPr marL="285750" indent="-285750" algn="ctr">
              <a:buFont typeface="Arial" panose="020B0604020202020204" pitchFamily="34" charset="0"/>
              <a:buChar char="•"/>
            </a:pPr>
            <a:r>
              <a:rPr lang="bn-IN" sz="1400" dirty="0" smtClean="0"/>
              <a:t>পরীক্ষার প্রশ্নের ধরন বুঋতে  পারবে </a:t>
            </a:r>
            <a:r>
              <a:rPr lang="bn-IN" sz="800" strike="sngStrike" dirty="0" smtClean="0"/>
              <a:t>| </a:t>
            </a:r>
            <a:endParaRPr lang="en-US" sz="800" strike="sngStrik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17" y="421106"/>
            <a:ext cx="10022304" cy="5931568"/>
          </a:xfrm>
          <a:prstGeom prst="rect">
            <a:avLst/>
          </a:prstGeom>
        </p:spPr>
      </p:pic>
    </p:spTree>
    <p:extLst>
      <p:ext uri="{BB962C8B-B14F-4D97-AF65-F5344CB8AC3E}">
        <p14:creationId xmlns:p14="http://schemas.microsoft.com/office/powerpoint/2010/main" val="272968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16" y="3602038"/>
            <a:ext cx="5342636" cy="32559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752" y="2286000"/>
            <a:ext cx="5136869" cy="457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117" y="244247"/>
            <a:ext cx="4070684" cy="33577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21026"/>
            <a:ext cx="6408821" cy="3778192"/>
          </a:xfrm>
          <a:prstGeom prst="rect">
            <a:avLst/>
          </a:prstGeom>
        </p:spPr>
      </p:pic>
    </p:spTree>
    <p:extLst>
      <p:ext uri="{BB962C8B-B14F-4D97-AF65-F5344CB8AC3E}">
        <p14:creationId xmlns:p14="http://schemas.microsoft.com/office/powerpoint/2010/main" val="260850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880" y="276726"/>
            <a:ext cx="11506200" cy="3425792"/>
          </a:xfrm>
          <a:solidFill>
            <a:schemeClr val="accent2">
              <a:lumMod val="20000"/>
              <a:lumOff val="80000"/>
            </a:schemeClr>
          </a:solidFill>
        </p:spPr>
        <p:txBody>
          <a:bodyPr>
            <a:normAutofit/>
          </a:bodyPr>
          <a:lstStyle/>
          <a:p>
            <a:pPr rtl="1"/>
            <a:r>
              <a:rPr lang="bn-IN" sz="2000" dirty="0" smtClean="0"/>
              <a:t> </a:t>
            </a:r>
            <a:br>
              <a:rPr lang="bn-IN" sz="2000" dirty="0" smtClean="0"/>
            </a:br>
            <a:r>
              <a:rPr lang="bn-IN" sz="1100" dirty="0" smtClean="0"/>
              <a:t>৯ম.শ্রেণী প্রশ্ন প্রনয়ন পদ্ধতি ,</a:t>
            </a:r>
            <a:r>
              <a:rPr lang="bn-IN" sz="1000" dirty="0" smtClean="0"/>
              <a:t/>
            </a:r>
            <a:br>
              <a:rPr lang="bn-IN" sz="1000" dirty="0" smtClean="0"/>
            </a:br>
            <a:r>
              <a:rPr lang="bn-IN" sz="1000" dirty="0" smtClean="0"/>
              <a:t>বিষয় : আরবি `১মপত্র </a:t>
            </a:r>
            <a:r>
              <a:rPr lang="en-US" sz="1000" dirty="0" smtClean="0"/>
              <a:t>I</a:t>
            </a:r>
            <a:r>
              <a:rPr lang="bn-IN" sz="1000" dirty="0" smtClean="0"/>
              <a:t/>
            </a:r>
            <a:br>
              <a:rPr lang="bn-IN" sz="1000" dirty="0" smtClean="0"/>
            </a:br>
            <a:r>
              <a:rPr lang="bn-IN" sz="1000" dirty="0" smtClean="0"/>
              <a:t>সময় : ৩ ঘন্টা    পূর্ণমান ১০০,</a:t>
            </a:r>
            <a:br>
              <a:rPr lang="bn-IN" sz="1000" dirty="0" smtClean="0"/>
            </a:br>
            <a:r>
              <a:rPr lang="ar-SA" sz="3100" b="1" u="sng" dirty="0" smtClean="0"/>
              <a:t>(ألف)النص المدرس :أ الدرجات -٢٠ </a:t>
            </a:r>
            <a:r>
              <a:rPr lang="en-US" sz="3100" b="1" u="sng" dirty="0"/>
              <a:t/>
            </a:r>
            <a:br>
              <a:rPr lang="en-US" sz="3100" b="1" u="sng" dirty="0"/>
            </a:br>
            <a:r>
              <a:rPr lang="ar-SA" sz="2200" b="1" dirty="0" smtClean="0"/>
              <a:t>أقرا النص التالي ثم أجب عن ألاسيلة الملحقة:</a:t>
            </a:r>
            <a:br>
              <a:rPr lang="ar-SA" sz="2200" b="1" dirty="0" smtClean="0"/>
            </a:br>
            <a:r>
              <a:rPr lang="ar-SA" sz="2000" b="1" dirty="0" smtClean="0"/>
              <a:t>أن عمر بن الخطاب رضي الله عنه هو الفاروق ثاني الخلفاء الرشدين و أحد العشرة بالجنة –كان مثل الشجاعت و الشهأمة وألعدل و ألانصاف و ألزهد و ألتقشف و ألا ستمأتة في أصأل ألخير ألي كل فرد من أفراد ألرعية و حياته قدوة للرعأة و ألعلمأء وألسياسين ورجل ألفكر و قأدة ألجيوش و حكام ألأ مة و طلأ ب ألعلم و عأمة ألناس –ألعلهم يستفدون بها في حياتهم و يقتدون بها في أعمالهم فيكرمهم الله بالفوز في الدرأ ين –لقد كان الفروق رجلا ربانيا بحق لا يخشي ألا الله  فكان دأءما الحق علي لسنانه و قلبه و دأءما الصوأب معه و الرأي الراجع له –</a:t>
            </a:r>
            <a:r>
              <a:rPr lang="en-US" sz="2000" dirty="0"/>
              <a:t/>
            </a:r>
            <a:br>
              <a:rPr lang="en-US" sz="2000" dirty="0"/>
            </a:br>
            <a:r>
              <a:rPr lang="en-US" sz="2200" b="1" dirty="0" smtClean="0"/>
              <a:t> </a:t>
            </a:r>
            <a:endParaRPr lang="en-US" sz="2200" b="1" dirty="0"/>
          </a:p>
        </p:txBody>
      </p:sp>
      <p:sp>
        <p:nvSpPr>
          <p:cNvPr id="3" name="Subtitle 2"/>
          <p:cNvSpPr>
            <a:spLocks noGrp="1"/>
          </p:cNvSpPr>
          <p:nvPr>
            <p:ph type="subTitle" idx="1"/>
          </p:nvPr>
        </p:nvSpPr>
        <p:spPr>
          <a:xfrm>
            <a:off x="563880" y="3509964"/>
            <a:ext cx="11506200" cy="2963026"/>
          </a:xfrm>
          <a:solidFill>
            <a:schemeClr val="accent2">
              <a:lumMod val="20000"/>
              <a:lumOff val="80000"/>
            </a:schemeClr>
          </a:solidFill>
        </p:spPr>
        <p:txBody>
          <a:bodyPr>
            <a:normAutofit fontScale="85000" lnSpcReduction="20000"/>
          </a:bodyPr>
          <a:lstStyle/>
          <a:p>
            <a:pPr algn="r"/>
            <a:r>
              <a:rPr lang="ar-SA" b="1" dirty="0" smtClean="0"/>
              <a:t>١</a:t>
            </a:r>
            <a:r>
              <a:rPr lang="ar-SA" dirty="0" smtClean="0"/>
              <a:t> – </a:t>
            </a:r>
            <a:r>
              <a:rPr lang="ar-SA" b="1" dirty="0" smtClean="0"/>
              <a:t>أجب عن ألاسيلة ألاتية -       </a:t>
            </a:r>
            <a:r>
              <a:rPr lang="ar-SA" dirty="0" smtClean="0"/>
              <a:t>٨ </a:t>
            </a:r>
          </a:p>
          <a:p>
            <a:pPr algn="r"/>
            <a:r>
              <a:rPr lang="ar-SA" dirty="0" smtClean="0"/>
              <a:t> </a:t>
            </a:r>
            <a:r>
              <a:rPr lang="ar-SA" b="1" dirty="0" smtClean="0"/>
              <a:t>(ألف)- من هو الفأروق؟                                   </a:t>
            </a:r>
          </a:p>
          <a:p>
            <a:pPr algn="r" rtl="1"/>
            <a:r>
              <a:rPr lang="ar-SA" b="1" dirty="0" smtClean="0"/>
              <a:t>(ب) – ماذا تفهم بالدرأين ؟</a:t>
            </a:r>
          </a:p>
          <a:p>
            <a:pPr algn="r" rtl="1"/>
            <a:r>
              <a:rPr lang="ar-SA" b="1" dirty="0" smtClean="0"/>
              <a:t>(ج)- لمن حياته قدوة ؟</a:t>
            </a:r>
          </a:p>
          <a:p>
            <a:pPr algn="r" rtl="1"/>
            <a:r>
              <a:rPr lang="ar-SA" b="1" dirty="0" smtClean="0"/>
              <a:t>(د) الخلفاء الراشدين من هم </a:t>
            </a:r>
            <a:r>
              <a:rPr lang="ar-SA" dirty="0" smtClean="0"/>
              <a:t>؟</a:t>
            </a:r>
          </a:p>
          <a:p>
            <a:pPr algn="r" rtl="1"/>
            <a:r>
              <a:rPr lang="ar-SA" dirty="0" smtClean="0"/>
              <a:t>٢ </a:t>
            </a:r>
            <a:r>
              <a:rPr lang="ar-SA" b="1" dirty="0" smtClean="0"/>
              <a:t>أجب عن ألاسية الملحقة -           ١٢ </a:t>
            </a:r>
          </a:p>
          <a:p>
            <a:pPr algn="r" rtl="1"/>
            <a:r>
              <a:rPr lang="ar-SA" b="1" dirty="0" smtClean="0"/>
              <a:t>(ألف)-أكتب (صحيح)أذا كانت العبأرة صحيحة أو (خطا)أذا كانت ألاعبأرةخأطية مع تصحيح الخطاء :</a:t>
            </a:r>
          </a:p>
          <a:p>
            <a:pPr algn="r" rtl="1"/>
            <a:r>
              <a:rPr lang="ar-SA" b="1" dirty="0" smtClean="0"/>
              <a:t>(١)أن عمربن الخطاب رضي الله عنه ثالث الخلفاء الراشدين –(٢)أنه أحد العشرة ألمبشرة بالجنة –(٣)حياته قدوة للعأ ملين و التجار-(٤)</a:t>
            </a:r>
            <a:r>
              <a:rPr lang="en-US" b="1" dirty="0" smtClean="0"/>
              <a:t>   </a:t>
            </a:r>
            <a:r>
              <a:rPr lang="ar-SA" b="1" dirty="0" smtClean="0"/>
              <a:t>لقد كان الفروق رجلا ربانيا بحق -                                             </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2996" y="437277"/>
            <a:ext cx="5032561" cy="1456068"/>
          </a:xfrm>
          <a:prstGeom prst="rect">
            <a:avLst/>
          </a:prstGeom>
        </p:spPr>
      </p:pic>
    </p:spTree>
    <p:extLst>
      <p:ext uri="{BB962C8B-B14F-4D97-AF65-F5344CB8AC3E}">
        <p14:creationId xmlns:p14="http://schemas.microsoft.com/office/powerpoint/2010/main" val="2128253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25" y="156412"/>
            <a:ext cx="11497236" cy="6557210"/>
          </a:xfrm>
          <a:solidFill>
            <a:schemeClr val="accent2">
              <a:lumMod val="20000"/>
              <a:lumOff val="80000"/>
            </a:schemeClr>
          </a:solidFill>
        </p:spPr>
        <p:txBody>
          <a:bodyPr>
            <a:normAutofit fontScale="90000"/>
          </a:bodyPr>
          <a:lstStyle/>
          <a:p>
            <a:pPr algn="r" rtl="1"/>
            <a:r>
              <a:rPr lang="ar-SA" sz="2200" b="1" dirty="0" smtClean="0"/>
              <a:t>(ب) </a:t>
            </a:r>
            <a:r>
              <a:rPr lang="ar-SA" sz="2000" b="1" dirty="0" smtClean="0"/>
              <a:t>استخرج ألافعأل ألمضأرعة من الفقرة ثم أجعلها جملة مفيدة من عندك :</a:t>
            </a:r>
            <a:r>
              <a:rPr lang="ar-SA" sz="2000" dirty="0" smtClean="0"/>
              <a:t/>
            </a:r>
            <a:br>
              <a:rPr lang="ar-SA" sz="2000" dirty="0" smtClean="0"/>
            </a:br>
            <a:r>
              <a:rPr lang="ar-SA" sz="2200" b="1" dirty="0" smtClean="0"/>
              <a:t>(ج ) </a:t>
            </a:r>
            <a:r>
              <a:rPr lang="ar-SA" sz="2000" b="1" dirty="0" smtClean="0"/>
              <a:t>أكتب ألالفأظ ألمتضأ دة التالية ثم أجعلها جملة مفيدة من عندك :– فاروق – رضي – الجنة – ألعدل –</a:t>
            </a:r>
            <a:r>
              <a:rPr lang="ar-SA" sz="2000" dirty="0" smtClean="0"/>
              <a:t/>
            </a:r>
            <a:br>
              <a:rPr lang="ar-SA" sz="2000" dirty="0" smtClean="0"/>
            </a:br>
            <a:r>
              <a:rPr lang="ar-SA" sz="2000" dirty="0" smtClean="0"/>
              <a:t/>
            </a:r>
            <a:br>
              <a:rPr lang="ar-SA" sz="2000" dirty="0" smtClean="0"/>
            </a:br>
            <a:r>
              <a:rPr lang="ar-SA" sz="2000" dirty="0" smtClean="0"/>
              <a:t>                                                  </a:t>
            </a:r>
            <a:r>
              <a:rPr lang="ar-SA" sz="2800" b="1" u="sng" dirty="0" smtClean="0"/>
              <a:t>(ب)النص غير المدروس : الدرجة -  </a:t>
            </a:r>
            <a:r>
              <a:rPr lang="ar-SA" sz="2800" b="1" dirty="0" smtClean="0"/>
              <a:t>   ٢٠</a:t>
            </a:r>
            <a:r>
              <a:rPr lang="ar-SA" sz="2800" dirty="0" smtClean="0"/>
              <a:t> </a:t>
            </a:r>
            <a:r>
              <a:rPr lang="en-US" sz="2800" dirty="0" smtClean="0"/>
              <a:t> </a:t>
            </a:r>
            <a:r>
              <a:rPr lang="ar-SA" sz="2800" dirty="0" smtClean="0"/>
              <a:t>          </a:t>
            </a:r>
            <a:r>
              <a:rPr lang="ar-SA" sz="2000" dirty="0" smtClean="0"/>
              <a:t/>
            </a:r>
            <a:br>
              <a:rPr lang="ar-SA" sz="2000" dirty="0" smtClean="0"/>
            </a:br>
            <a:r>
              <a:rPr lang="ar-SA" sz="2000" dirty="0" smtClean="0"/>
              <a:t> </a:t>
            </a:r>
            <a:r>
              <a:rPr lang="ar-SA" sz="2000" b="1" dirty="0" smtClean="0"/>
              <a:t>أقرا ء النص التالي ثم أجب عن ألا سيلة الملحقة : </a:t>
            </a:r>
            <a:br>
              <a:rPr lang="ar-SA" sz="2000" b="1" dirty="0" smtClean="0"/>
            </a:br>
            <a:r>
              <a:rPr lang="ar-SA" sz="2000" b="1" dirty="0" smtClean="0"/>
              <a:t>عأءشة بنت أبي بكر أم المؤمنين أحدي زوجات رسول الله (ص) و من أمهات المؤمنين –ولوت قبل البعثه بأربعة سنين تقريبا لقد ولدت في بنت مليء أيما نا و علمأ و حكمة وكرمأ وشرفأ ونبلأ –فنشأت مع أختهأ أسمأء بين أبوين كريمين فتربت على ألأدب وإلخلف الرفيع –وتعلمت من أبيهأ أشعأر ألعرب وأيأمهم فى طفو لتهأ منذ نعومة أظفأرهأ قبل أن تنتقل ألي بيت النبوة –تزوجها رسول الله (ص) بعد وفأة أم ألمومنين خديجة بنت خويلد وزوأجه من أم المؤمنين سودة بنت زمعة –ورد أن عمر ها كان ست سنين - حين تزوجهأ ألرسول وتسع سنين حين نبي بهأ وقد عأشت مع ألرسول (ص ) ألي آخر أيامه – روت عأءشة ألعديد من آلأحأديث ألنبوية بلغ عددهأ ٣٢١٠ –قال رسول الله (ص) عنهأ –كمل من ألرجأل كثير –ولم يكمل من ألنسأء ألمر يم بنت عمرأن –وأسية أمرأة فرعون –وفضل عأءشة علي النساء كفضل آلثريد على سءر ألطعأم –توفيت سنة ٥٨ ه –</a:t>
            </a:r>
            <a:br>
              <a:rPr lang="ar-SA" sz="2000" b="1" dirty="0" smtClean="0"/>
            </a:br>
            <a:r>
              <a:rPr lang="ar-SA" sz="2400" b="1" dirty="0" smtClean="0"/>
              <a:t>٣ –أجب عن ألا سيلة ألاتية :           </a:t>
            </a:r>
            <a:r>
              <a:rPr lang="ar-SA" sz="2000" b="1" dirty="0" smtClean="0"/>
              <a:t>- ٨ </a:t>
            </a:r>
            <a:br>
              <a:rPr lang="ar-SA" sz="2000" b="1" dirty="0" smtClean="0"/>
            </a:br>
            <a:r>
              <a:rPr lang="ar-SA" sz="2000" b="1" dirty="0" smtClean="0"/>
              <a:t>(ألف) من هي عأءشة ومتى ولدت ؟</a:t>
            </a:r>
            <a:br>
              <a:rPr lang="ar-SA" sz="2000" b="1" dirty="0" smtClean="0"/>
            </a:br>
            <a:r>
              <a:rPr lang="ar-SA" sz="2000" b="1" dirty="0" smtClean="0"/>
              <a:t>(ب ) متى نزوج ألرسول عأءشة ومتى بنأبهأ ؟</a:t>
            </a:r>
            <a:br>
              <a:rPr lang="ar-SA" sz="2000" b="1" dirty="0" smtClean="0"/>
            </a:br>
            <a:r>
              <a:rPr lang="ar-SA" sz="2000" b="1" dirty="0" smtClean="0"/>
              <a:t>(ج ) ماذا تعلمت عأءشة من أبىهأ ومتى ؟</a:t>
            </a:r>
            <a:br>
              <a:rPr lang="ar-SA" sz="2000" b="1" dirty="0" smtClean="0"/>
            </a:br>
            <a:r>
              <a:rPr lang="ar-SA" sz="2000" b="1" dirty="0" smtClean="0"/>
              <a:t>(د ) كيف كأن أسرة أبي بكر(رضي) ؟</a:t>
            </a:r>
            <a:br>
              <a:rPr lang="ar-SA" sz="2000" b="1" dirty="0" smtClean="0"/>
            </a:br>
            <a:r>
              <a:rPr lang="ar-SA" sz="2200" b="1" dirty="0" smtClean="0"/>
              <a:t>٤ –أجب عن ألا سيلة ألملحقة بألنص :٤ </a:t>
            </a:r>
            <a:r>
              <a:rPr lang="en-US" sz="2200" b="1" dirty="0" smtClean="0"/>
              <a:t>x</a:t>
            </a:r>
            <a:r>
              <a:rPr lang="ar-SA" sz="2200" b="1" dirty="0" smtClean="0"/>
              <a:t>  ٣ =١٢ </a:t>
            </a:r>
            <a:r>
              <a:rPr lang="ar-SA" sz="2000" b="1" dirty="0" smtClean="0"/>
              <a:t/>
            </a:r>
            <a:br>
              <a:rPr lang="ar-SA" sz="2000" b="1" dirty="0" smtClean="0"/>
            </a:br>
            <a:r>
              <a:rPr lang="ar-SA" sz="2200" b="1" dirty="0" smtClean="0"/>
              <a:t>(ألف ) </a:t>
            </a:r>
            <a:r>
              <a:rPr lang="ar-SA" sz="2000" b="1" dirty="0" smtClean="0"/>
              <a:t>أملة الفراغ بكلمة منا سبة :</a:t>
            </a:r>
            <a:br>
              <a:rPr lang="ar-SA" sz="2000" b="1" dirty="0" smtClean="0"/>
            </a:br>
            <a:r>
              <a:rPr lang="ar-SA" sz="2000" b="1" dirty="0" smtClean="0"/>
              <a:t>(١) روت عأءشة ........حديثأ –(٢) كأنت عأءشة .....(٣) نبي ألرسول (ص)بعأءشة وهى بنت ....سنين –(٤) توفيت عأءشة (رض )سنة ...........ه </a:t>
            </a:r>
            <a:br>
              <a:rPr lang="ar-SA" sz="2000" b="1" dirty="0" smtClean="0"/>
            </a:br>
            <a:r>
              <a:rPr lang="ar-SA" sz="2200" b="1" dirty="0" smtClean="0"/>
              <a:t>(ب) </a:t>
            </a:r>
            <a:r>
              <a:rPr lang="ar-SA" sz="2000" b="1" dirty="0" smtClean="0"/>
              <a:t>أذكر جمعأ من المفرد ثم أجعله في جملة مفيدة من عندك : رسول – حكمة – ألأدب –بيت –</a:t>
            </a:r>
            <a:br>
              <a:rPr lang="ar-SA" sz="2000" b="1" dirty="0" smtClean="0"/>
            </a:br>
            <a:r>
              <a:rPr lang="ar-SA" sz="2200" b="1" dirty="0" smtClean="0"/>
              <a:t>(ج) </a:t>
            </a:r>
            <a:r>
              <a:rPr lang="ar-SA" sz="2000" b="1" dirty="0" smtClean="0"/>
              <a:t>حقق ألألفأظ التالية : ولدت – نبى لم يىكل  -تعلمت -</a:t>
            </a:r>
            <a:endParaRPr lang="en-US" sz="2000" b="1" dirty="0"/>
          </a:p>
        </p:txBody>
      </p:sp>
    </p:spTree>
    <p:extLst>
      <p:ext uri="{BB962C8B-B14F-4D97-AF65-F5344CB8AC3E}">
        <p14:creationId xmlns:p14="http://schemas.microsoft.com/office/powerpoint/2010/main" val="3781878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4" y="121024"/>
            <a:ext cx="11379750" cy="6592597"/>
          </a:xfrm>
          <a:solidFill>
            <a:schemeClr val="accent4">
              <a:lumMod val="40000"/>
              <a:lumOff val="60000"/>
            </a:schemeClr>
          </a:solidFill>
        </p:spPr>
        <p:txBody>
          <a:bodyPr>
            <a:normAutofit fontScale="90000"/>
          </a:bodyPr>
          <a:lstStyle/>
          <a:p>
            <a:pPr algn="r" rtl="1"/>
            <a:r>
              <a:rPr lang="ar-SA" sz="2800" b="1" dirty="0" smtClean="0"/>
              <a:t>                                    </a:t>
            </a:r>
            <a:r>
              <a:rPr lang="ar-SA" sz="2800" b="1" u="sng" dirty="0" smtClean="0"/>
              <a:t>(ج)ألنظم –ألدرجأت –١٠ </a:t>
            </a:r>
            <a:r>
              <a:rPr lang="en-US" sz="2800" b="1" u="sng" dirty="0" smtClean="0"/>
              <a:t/>
            </a:r>
            <a:br>
              <a:rPr lang="en-US" sz="2800" b="1" u="sng" dirty="0" smtClean="0"/>
            </a:br>
            <a:r>
              <a:rPr lang="en-US" u="sng" dirty="0" smtClean="0"/>
              <a:t/>
            </a:r>
            <a:br>
              <a:rPr lang="en-US" u="sng" dirty="0" smtClean="0"/>
            </a:br>
            <a:r>
              <a:rPr lang="ar-SA" sz="2800" dirty="0" smtClean="0"/>
              <a:t>٥ –</a:t>
            </a:r>
            <a:r>
              <a:rPr lang="ar-SA" sz="2800" b="1" dirty="0" smtClean="0"/>
              <a:t>أجب عن وأحد من ألأسيلة التالية بالعربية مفصلأ :--   ١٠ </a:t>
            </a:r>
            <a:r>
              <a:rPr lang="ar-SA" sz="2000" b="1" dirty="0" smtClean="0"/>
              <a:t/>
            </a:r>
            <a:br>
              <a:rPr lang="ar-SA" sz="2000" b="1" dirty="0" smtClean="0"/>
            </a:br>
            <a:r>
              <a:rPr lang="ar-SA" sz="2000" b="1" dirty="0" smtClean="0"/>
              <a:t>(ألف) أكتب خلاصة القصيدة  «ألا سلام ديننا ،،؟</a:t>
            </a:r>
            <a:br>
              <a:rPr lang="ar-SA" sz="2000" b="1" dirty="0" smtClean="0"/>
            </a:br>
            <a:r>
              <a:rPr lang="ar-SA" sz="2000" b="1" dirty="0" smtClean="0"/>
              <a:t>(ب)  أكتب حياة الشاعر علي (رضي) ؟</a:t>
            </a:r>
            <a:r>
              <a:rPr lang="ar-SA" dirty="0" smtClean="0"/>
              <a:t/>
            </a:r>
            <a:br>
              <a:rPr lang="ar-SA" dirty="0" smtClean="0"/>
            </a:br>
            <a:r>
              <a:rPr lang="ar-SA" dirty="0" smtClean="0"/>
              <a:t>٦</a:t>
            </a:r>
            <a:r>
              <a:rPr lang="ar-SA" sz="2800" dirty="0" smtClean="0"/>
              <a:t> –</a:t>
            </a:r>
            <a:r>
              <a:rPr lang="ar-SA" sz="2800" b="1" dirty="0" smtClean="0"/>
              <a:t>أجب عن وأحد من ألا سيلة التالية بالعربية –٥</a:t>
            </a:r>
            <a:r>
              <a:rPr lang="ar-SA" sz="2400" b="1" dirty="0" smtClean="0"/>
              <a:t/>
            </a:r>
            <a:br>
              <a:rPr lang="ar-SA" sz="2400" b="1" dirty="0" smtClean="0"/>
            </a:br>
            <a:r>
              <a:rPr lang="ar-SA" sz="2400" b="1" dirty="0" smtClean="0"/>
              <a:t>(ألف) من بني الكعبة ولمأ سميت بهأ ؟ (ب ) بين حقوق الحيوان علي الناس ؟</a:t>
            </a:r>
            <a:br>
              <a:rPr lang="ar-SA" sz="2400" b="1" dirty="0" smtClean="0"/>
            </a:br>
            <a:r>
              <a:rPr lang="ar-SA" sz="2800" b="1" dirty="0" smtClean="0"/>
              <a:t>٧ </a:t>
            </a:r>
            <a:r>
              <a:rPr lang="ar-SA" sz="2400" b="1" dirty="0" smtClean="0"/>
              <a:t>–أشرح بالعربية وأحدأ من ألابيات التالية -٥ </a:t>
            </a:r>
            <a:br>
              <a:rPr lang="ar-SA" sz="2400" b="1" dirty="0" smtClean="0"/>
            </a:br>
            <a:r>
              <a:rPr lang="ar-SA" sz="2400" b="1" dirty="0" smtClean="0"/>
              <a:t>(ألف ) الكون يزول ولا تمحي +في الدهر صحاء ف سود دنا ؟</a:t>
            </a:r>
            <a:br>
              <a:rPr lang="ar-SA" sz="2400" b="1" dirty="0" smtClean="0"/>
            </a:br>
            <a:r>
              <a:rPr lang="ar-SA" sz="2400" b="1" dirty="0" smtClean="0"/>
              <a:t>(ب) لا مك حق لو لوعلمت كبير +كثيرك باهذأ لديه يسير ؟</a:t>
            </a:r>
            <a:br>
              <a:rPr lang="ar-SA" sz="2400" b="1" dirty="0" smtClean="0"/>
            </a:br>
            <a:r>
              <a:rPr lang="ar-SA" sz="2400" b="1" dirty="0" smtClean="0"/>
              <a:t/>
            </a:r>
            <a:br>
              <a:rPr lang="ar-SA" sz="2400" b="1" dirty="0" smtClean="0"/>
            </a:br>
            <a:r>
              <a:rPr lang="ar-SA" sz="2800" b="1" dirty="0" smtClean="0"/>
              <a:t>                                      (د ) ا</a:t>
            </a:r>
            <a:r>
              <a:rPr lang="ar-SA" sz="2800" b="1" u="sng" dirty="0" smtClean="0"/>
              <a:t>ختبار المفردات –الدرجات – ٢٠ </a:t>
            </a:r>
            <a:br>
              <a:rPr lang="ar-SA" sz="2800" b="1" u="sng" dirty="0" smtClean="0"/>
            </a:br>
            <a:r>
              <a:rPr lang="en-US" sz="2800" b="1" u="sng" dirty="0" smtClean="0"/>
              <a:t/>
            </a:r>
            <a:br>
              <a:rPr lang="en-US" sz="2800" b="1" u="sng" dirty="0" smtClean="0"/>
            </a:br>
            <a:r>
              <a:rPr lang="ar-SA" sz="2800" b="1" dirty="0" smtClean="0"/>
              <a:t>٨ –أملأ ء ألفرغأت في الفقرة ألاتية كلمة مناسبة من الصندوق -١٠ </a:t>
            </a:r>
            <a:r>
              <a:rPr lang="ar-SA" sz="2400" b="1" dirty="0" smtClean="0"/>
              <a:t/>
            </a:r>
            <a:br>
              <a:rPr lang="ar-SA" sz="2400" b="1" dirty="0" smtClean="0"/>
            </a:br>
            <a:r>
              <a:rPr lang="ar-SA" sz="2400" b="1" u="sng" dirty="0" smtClean="0"/>
              <a:t/>
            </a:r>
            <a:br>
              <a:rPr lang="ar-SA" sz="2400" b="1" u="sng" dirty="0" smtClean="0"/>
            </a:br>
            <a:r>
              <a:rPr lang="ar-SA" sz="2400" b="1" u="sng" dirty="0" smtClean="0"/>
              <a:t/>
            </a:r>
            <a:br>
              <a:rPr lang="ar-SA" sz="2400" b="1" u="sng" dirty="0" smtClean="0"/>
            </a:br>
            <a:r>
              <a:rPr lang="ar-SA" sz="2400" b="1" dirty="0" smtClean="0"/>
              <a:t>لقد كأن ألفأروق رجلأ .....بحق لأيخشي ألالله فكأن ....الحق علي لسأنه وقلبه ودأءمأ ....معه وألرائ ....له انهم رجأل رباهم ألرسول عليه الصلوة وألسلأم علي .....إلأسلأم إلعألية -</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544134823"/>
              </p:ext>
            </p:extLst>
          </p:nvPr>
        </p:nvGraphicFramePr>
        <p:xfrm>
          <a:off x="2031997" y="5271247"/>
          <a:ext cx="8846673" cy="640080"/>
        </p:xfrm>
        <a:graphic>
          <a:graphicData uri="http://schemas.openxmlformats.org/drawingml/2006/table">
            <a:tbl>
              <a:tblPr firstRow="1" bandRow="1">
                <a:tableStyleId>{5C22544A-7EE6-4342-B048-85BDC9FD1C3A}</a:tableStyleId>
              </a:tblPr>
              <a:tblGrid>
                <a:gridCol w="1800782"/>
                <a:gridCol w="1800782"/>
                <a:gridCol w="1800782"/>
                <a:gridCol w="1800782"/>
                <a:gridCol w="1643545"/>
              </a:tblGrid>
              <a:tr h="443753">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dirty="0" smtClean="0"/>
                        <a:t>ألرأ جع </a:t>
                      </a:r>
                      <a:endParaRPr lang="en-US" dirty="0" smtClean="0"/>
                    </a:p>
                    <a:p>
                      <a:pPr algn="ctr" rtl="1"/>
                      <a:endParaRPr lang="en-US" dirty="0"/>
                    </a:p>
                  </a:txBody>
                  <a:tcPr>
                    <a:solidFill>
                      <a:schemeClr val="tx1">
                        <a:lumMod val="65000"/>
                        <a:lumOff val="35000"/>
                      </a:schemeClr>
                    </a:solidFill>
                  </a:tcPr>
                </a:tc>
                <a:tc>
                  <a:txBody>
                    <a:bodyPr/>
                    <a:lstStyle/>
                    <a:p>
                      <a:pPr algn="ctr" rtl="1"/>
                      <a:r>
                        <a:rPr lang="ar-SA" dirty="0" smtClean="0"/>
                        <a:t>ألصوأب </a:t>
                      </a:r>
                      <a:endParaRPr lang="en-US" dirty="0"/>
                    </a:p>
                  </a:txBody>
                  <a:tcPr>
                    <a:solidFill>
                      <a:schemeClr val="tx1">
                        <a:lumMod val="65000"/>
                        <a:lumOff val="35000"/>
                      </a:schemeClr>
                    </a:solidFill>
                  </a:tcPr>
                </a:tc>
                <a:tc>
                  <a:txBody>
                    <a:bodyPr/>
                    <a:lstStyle/>
                    <a:p>
                      <a:pPr algn="ctr" rtl="1"/>
                      <a:r>
                        <a:rPr lang="ar-SA" dirty="0" smtClean="0"/>
                        <a:t>ربأنيأ </a:t>
                      </a:r>
                      <a:endParaRPr lang="en-US" dirty="0"/>
                    </a:p>
                  </a:txBody>
                  <a:tcPr>
                    <a:solidFill>
                      <a:schemeClr val="tx1">
                        <a:lumMod val="65000"/>
                        <a:lumOff val="35000"/>
                      </a:schemeClr>
                    </a:solidFill>
                  </a:tcPr>
                </a:tc>
                <a:tc>
                  <a:txBody>
                    <a:bodyPr/>
                    <a:lstStyle/>
                    <a:p>
                      <a:pPr algn="ctr"/>
                      <a:r>
                        <a:rPr lang="ar-SA" dirty="0" smtClean="0"/>
                        <a:t>مبأدي </a:t>
                      </a:r>
                      <a:endParaRPr lang="en-US" dirty="0"/>
                    </a:p>
                  </a:txBody>
                  <a:tcPr>
                    <a:solidFill>
                      <a:schemeClr val="tx1">
                        <a:lumMod val="65000"/>
                        <a:lumOff val="35000"/>
                      </a:schemeClr>
                    </a:solidFill>
                  </a:tcPr>
                </a:tc>
                <a:tc>
                  <a:txBody>
                    <a:bodyPr/>
                    <a:lstStyle/>
                    <a:p>
                      <a:pPr algn="ctr" rtl="1"/>
                      <a:r>
                        <a:rPr lang="ar-SA" dirty="0" smtClean="0"/>
                        <a:t>دأءمأ </a:t>
                      </a:r>
                      <a:endParaRPr lang="en-US" dirty="0"/>
                    </a:p>
                  </a:txBody>
                  <a:tcPr>
                    <a:solidFill>
                      <a:schemeClr val="tx1">
                        <a:lumMod val="65000"/>
                        <a:lumOff val="35000"/>
                      </a:schemeClr>
                    </a:solidFill>
                  </a:tcPr>
                </a:tc>
              </a:tr>
            </a:tbl>
          </a:graphicData>
        </a:graphic>
      </p:graphicFrame>
    </p:spTree>
    <p:extLst>
      <p:ext uri="{BB962C8B-B14F-4D97-AF65-F5344CB8AC3E}">
        <p14:creationId xmlns:p14="http://schemas.microsoft.com/office/powerpoint/2010/main" val="53986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97" y="220746"/>
            <a:ext cx="10515600" cy="6492875"/>
          </a:xfrm>
          <a:solidFill>
            <a:srgbClr val="FFFF00"/>
          </a:solidFill>
        </p:spPr>
        <p:txBody>
          <a:bodyPr>
            <a:normAutofit/>
          </a:bodyPr>
          <a:lstStyle/>
          <a:p>
            <a:pPr algn="r" rtl="1"/>
            <a:r>
              <a:rPr lang="ar-SA" sz="2800" b="1" dirty="0" smtClean="0"/>
              <a:t>٨ –أملأ الفراغات في الفقرة ألاتية بكلمة مناسبة</a:t>
            </a:r>
            <a:r>
              <a:rPr lang="en-US" sz="2800" b="1" dirty="0" smtClean="0"/>
              <a:t>-</a:t>
            </a:r>
            <a:r>
              <a:rPr lang="ar-SA" sz="2800" b="1" dirty="0" smtClean="0"/>
              <a:t>٢ ٥ =١٠ </a:t>
            </a:r>
            <a:r>
              <a:rPr lang="ar-SA" sz="2400" b="1" dirty="0" smtClean="0"/>
              <a:t/>
            </a:r>
            <a:br>
              <a:rPr lang="ar-SA" sz="2400" b="1" dirty="0" smtClean="0"/>
            </a:br>
            <a:r>
              <a:rPr lang="ar-SA" sz="2400" b="1" dirty="0" smtClean="0"/>
              <a:t>أمك هي التي .....عليك أكثر من شفقتهأ علي نفسها و تعتنى بك .....زأءدأ لآ يمكن ان يصدر عن .....غيرهأ انهأ ......من نومك صباحأكى ......جسمك و تلبسك وتجهز لك ماتفطربه –</a:t>
            </a:r>
            <a:br>
              <a:rPr lang="ar-SA" sz="2400" b="1" dirty="0" smtClean="0"/>
            </a:br>
            <a:r>
              <a:rPr lang="ar-SA" sz="2400" b="1" dirty="0" smtClean="0"/>
              <a:t/>
            </a:r>
            <a:br>
              <a:rPr lang="ar-SA" sz="2400" b="1" dirty="0" smtClean="0"/>
            </a:br>
            <a:r>
              <a:rPr lang="ar-SA" sz="2400" b="1" dirty="0" smtClean="0"/>
              <a:t>                                               </a:t>
            </a:r>
            <a:r>
              <a:rPr lang="ar-SA" sz="2800" b="1" u="sng" dirty="0" smtClean="0"/>
              <a:t>(ه )ختبار الكتابة :الدرجأت -</a:t>
            </a:r>
            <a:r>
              <a:rPr lang="ar-SA" sz="2400" b="1" u="sng" dirty="0" smtClean="0"/>
              <a:t>٢٠ </a:t>
            </a:r>
            <a:r>
              <a:rPr lang="ar-SA" sz="2400" b="1" dirty="0" smtClean="0"/>
              <a:t/>
            </a:r>
            <a:br>
              <a:rPr lang="ar-SA" sz="2400" b="1" dirty="0" smtClean="0"/>
            </a:br>
            <a:r>
              <a:rPr lang="ar-SA" sz="2400" b="1" dirty="0"/>
              <a:t> </a:t>
            </a:r>
            <a:r>
              <a:rPr lang="ar-SA" sz="2400" b="1" dirty="0" smtClean="0"/>
              <a:t/>
            </a:r>
            <a:br>
              <a:rPr lang="ar-SA" sz="2400" b="1" dirty="0" smtClean="0"/>
            </a:br>
            <a:r>
              <a:rPr lang="ar-SA" sz="2800" b="1" dirty="0" smtClean="0"/>
              <a:t>١٠ –أكتب حوأ را واحدأ بست جمل على الاقل من الموضوع التالي -١٠ </a:t>
            </a:r>
            <a:br>
              <a:rPr lang="ar-SA" sz="2800" b="1" dirty="0" smtClean="0"/>
            </a:br>
            <a:r>
              <a:rPr lang="ar-SA" sz="2400" b="1" dirty="0" smtClean="0"/>
              <a:t>(ألف)-الحوارمع الاجنبى –(ب)-الحوار بين الطإلب والمدرس فى الصفة –</a:t>
            </a:r>
            <a:r>
              <a:rPr lang="en-US" sz="2400" b="1" dirty="0" smtClean="0"/>
              <a:t/>
            </a:r>
            <a:br>
              <a:rPr lang="en-US" sz="2400" b="1" dirty="0" smtClean="0"/>
            </a:br>
            <a:r>
              <a:rPr lang="en-US" sz="2400" b="1" dirty="0" smtClean="0"/>
              <a:t/>
            </a:r>
            <a:br>
              <a:rPr lang="en-US" sz="2400" b="1" dirty="0" smtClean="0"/>
            </a:br>
            <a:r>
              <a:rPr lang="ar-SA" sz="2800" b="1" dirty="0" smtClean="0"/>
              <a:t>١١ –أكتب فكرأ ة علي أساس ألاجوبة من ألاسيلة التالية -١٠ </a:t>
            </a:r>
            <a:r>
              <a:rPr lang="ar-SA" sz="2400" b="1" dirty="0" smtClean="0"/>
              <a:t/>
            </a:r>
            <a:br>
              <a:rPr lang="ar-SA" sz="2400" b="1" dirty="0" smtClean="0"/>
            </a:br>
            <a:r>
              <a:rPr lang="ar-SA" sz="2400" b="1" dirty="0" smtClean="0"/>
              <a:t>(ألف) ما هي أول مدرسة في الاسلام ؟</a:t>
            </a:r>
            <a:br>
              <a:rPr lang="ar-SA" sz="2400" b="1" dirty="0" smtClean="0"/>
            </a:br>
            <a:r>
              <a:rPr lang="ar-SA" sz="2400" b="1" dirty="0" smtClean="0"/>
              <a:t>(ب) ما معني برالوالدين ؟ </a:t>
            </a:r>
            <a:endParaRPr lang="en-US" sz="2400" b="1" dirty="0"/>
          </a:p>
        </p:txBody>
      </p:sp>
    </p:spTree>
    <p:extLst>
      <p:ext uri="{BB962C8B-B14F-4D97-AF65-F5344CB8AC3E}">
        <p14:creationId xmlns:p14="http://schemas.microsoft.com/office/powerpoint/2010/main" val="179897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TotalTime>
  <Words>187</Words>
  <Application>Microsoft Office PowerPoint</Application>
  <PresentationFormat>Widescreen</PresentationFormat>
  <Paragraphs>35</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Vrinda</vt:lpstr>
      <vt:lpstr>Office Theme</vt:lpstr>
      <vt:lpstr>স্বাগতম </vt:lpstr>
      <vt:lpstr>শিক্ষক পরিচিতি   দাখিল মাদ্রাসা                                                ধামইরহাট ,নওগাঁ |   </vt:lpstr>
      <vt:lpstr>পাঠ পরিচিতি  ৯ম শ্রেণী- আরবি সাহিত্য </vt:lpstr>
      <vt:lpstr>PowerPoint Presentation</vt:lpstr>
      <vt:lpstr>PowerPoint Presentation</vt:lpstr>
      <vt:lpstr>  ৯ম.শ্রেণী প্রশ্ন প্রনয়ন পদ্ধতি , বিষয় : আরবি `১মপত্র I সময় : ৩ ঘন্টা    পূর্ণমান ১০০, (ألف)النص المدرس :أ الدرجات -٢٠  أقرا النص التالي ثم أجب عن ألاسيلة الملحقة: أن عمر بن الخطاب رضي الله عنه هو الفاروق ثاني الخلفاء الرشدين و أحد العشرة بالجنة –كان مثل الشجاعت و الشهأمة وألعدل و ألانصاف و ألزهد و ألتقشف و ألا ستمأتة في أصأل ألخير ألي كل فرد من أفراد ألرعية و حياته قدوة للرعأة و ألعلمأء وألسياسين ورجل ألفكر و قأدة ألجيوش و حكام ألأ مة و طلأ ب ألعلم و عأمة ألناس –ألعلهم يستفدون بها في حياتهم و يقتدون بها في أعمالهم فيكرمهم الله بالفوز في الدرأ ين –لقد كان الفروق رجلا ربانيا بحق لا يخشي ألا الله  فكان دأءما الحق علي لسنانه و قلبه و دأءما الصوأب معه و الرأي الراجع له –  </vt:lpstr>
      <vt:lpstr>(ب) استخرج ألافعأل ألمضأرعة من الفقرة ثم أجعلها جملة مفيدة من عندك : (ج ) أكتب ألالفأظ ألمتضأ دة التالية ثم أجعلها جملة مفيدة من عندك :– فاروق – رضي – الجنة – ألعدل –                                                    (ب)النص غير المدروس : الدرجة -     ٢٠              أقرا ء النص التالي ثم أجب عن ألا سيلة الملحقة :  عأءشة بنت أبي بكر أم المؤمنين أحدي زوجات رسول الله (ص) و من أمهات المؤمنين –ولوت قبل البعثه بأربعة سنين تقريبا لقد ولدت في بنت مليء أيما نا و علمأ و حكمة وكرمأ وشرفأ ونبلأ –فنشأت مع أختهأ أسمأء بين أبوين كريمين فتربت على ألأدب وإلخلف الرفيع –وتعلمت من أبيهأ أشعأر ألعرب وأيأمهم فى طفو لتهأ منذ نعومة أظفأرهأ قبل أن تنتقل ألي بيت النبوة –تزوجها رسول الله (ص) بعد وفأة أم ألمومنين خديجة بنت خويلد وزوأجه من أم المؤمنين سودة بنت زمعة –ورد أن عمر ها كان ست سنين - حين تزوجهأ ألرسول وتسع سنين حين نبي بهأ وقد عأشت مع ألرسول (ص ) ألي آخر أيامه – روت عأءشة ألعديد من آلأحأديث ألنبوية بلغ عددهأ ٣٢١٠ –قال رسول الله (ص) عنهأ –كمل من ألرجأل كثير –ولم يكمل من ألنسأء ألمر يم بنت عمرأن –وأسية أمرأة فرعون –وفضل عأءشة علي النساء كفضل آلثريد على سءر ألطعأم –توفيت سنة ٥٨ ه – ٣ –أجب عن ألا سيلة ألاتية :           - ٨  (ألف) من هي عأءشة ومتى ولدت ؟ (ب ) متى نزوج ألرسول عأءشة ومتى بنأبهأ ؟ (ج ) ماذا تعلمت عأءشة من أبىهأ ومتى ؟ (د ) كيف كأن أسرة أبي بكر(رضي) ؟ ٤ –أجب عن ألا سيلة ألملحقة بألنص :٤ x  ٣ =١٢  (ألف ) أملة الفراغ بكلمة منا سبة : (١) روت عأءشة ........حديثأ –(٢) كأنت عأءشة .....(٣) نبي ألرسول (ص)بعأءشة وهى بنت ....سنين –(٤) توفيت عأءشة (رض )سنة ...........ه  (ب) أذكر جمعأ من المفرد ثم أجعله في جملة مفيدة من عندك : رسول – حكمة – ألأدب –بيت – (ج) حقق ألألفأظ التالية : ولدت – نبى لم يىكل  -تعلمت -</vt:lpstr>
      <vt:lpstr>                                    (ج)ألنظم –ألدرجأت –١٠   ٥ –أجب عن وأحد من ألأسيلة التالية بالعربية مفصلأ :--   ١٠  (ألف) أكتب خلاصة القصيدة  «ألا سلام ديننا ،،؟ (ب)  أكتب حياة الشاعر علي (رضي) ؟ ٦ –أجب عن وأحد من ألا سيلة التالية بالعربية –٥ (ألف) من بني الكعبة ولمأ سميت بهأ ؟ (ب ) بين حقوق الحيوان علي الناس ؟ ٧ –أشرح بالعربية وأحدأ من ألابيات التالية -٥  (ألف ) الكون يزول ولا تمحي +في الدهر صحاء ف سود دنا ؟ (ب) لا مك حق لو لوعلمت كبير +كثيرك باهذأ لديه يسير ؟                                        (د ) اختبار المفردات –الدرجات – ٢٠   ٨ –أملأ ء ألفرغأت في الفقرة ألاتية كلمة مناسبة من الصندوق -١٠    لقد كأن ألفأروق رجلأ .....بحق لأيخشي ألالله فكأن ....الحق علي لسأنه وقلبه ودأءمأ ....معه وألرائ ....له انهم رجأل رباهم ألرسول عليه الصلوة وألسلأم علي .....إلأسلأم إلعألية -</vt:lpstr>
      <vt:lpstr>٨ –أملأ الفراغات في الفقرة ألاتية بكلمة مناسبة-٢ ٥ =١٠  أمك هي التي .....عليك أكثر من شفقتهأ علي نفسها و تعتنى بك .....زأءدأ لآ يمكن ان يصدر عن .....غيرهأ انهأ ......من نومك صباحأكى ......جسمك و تلبسك وتجهز لك ماتفطربه –                                                 (ه )ختبار الكتابة :الدرجأت -٢٠    ١٠ –أكتب حوأ را واحدأ بست جمل على الاقل من الموضوع التالي -١٠  (ألف)-الحوارمع الاجنبى –(ب)-الحوار بين الطإلب والمدرس فى الصفة –  ١١ –أكتب فكرأ ة علي أساس ألاجوبة من ألاسيلة التالية -١٠  (ألف) ما هي أول مدرسة في الاسلام ؟ (ب) ما معني برالوالدين ؟ </vt:lpstr>
      <vt:lpstr>একক কাজ ١- مأ معنى ألمدروس ؟ ٢- كم سوأل عن ألمدروس ؟  </vt:lpstr>
      <vt:lpstr>দলীয় কাজ  ١- مأهو غير ألمدروس ؟ ٢ – كم سوأل عن غير ألمدروس ؟ </vt:lpstr>
      <vt:lpstr>বাড়ির কাজ   ١٠ –أكتب حوأ را واحدأ بست جمل على الاقل من الموضوع التالي -١٠  (ألف)-الحوارمع الاجنبى –(ب)-الحوار بين الطإلب والمدرس فى الصفة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বড়শিবপুর ইসলামিয়া দ্বিমূখী দাখিল মাদ্রাসা  বার্ষিক পরীক্ষা -২০১৭ ইং  ৯ম.শ্রেণী</dc:title>
  <dc:creator>PC</dc:creator>
  <cp:lastModifiedBy>PC</cp:lastModifiedBy>
  <cp:revision>100</cp:revision>
  <cp:lastPrinted>2017-11-25T03:53:08Z</cp:lastPrinted>
  <dcterms:created xsi:type="dcterms:W3CDTF">2017-11-20T05:31:23Z</dcterms:created>
  <dcterms:modified xsi:type="dcterms:W3CDTF">2020-06-05T19:23:48Z</dcterms:modified>
  <cp:contentStatus/>
</cp:coreProperties>
</file>