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62" r:id="rId8"/>
    <p:sldMasterId id="2147483774" r:id="rId9"/>
    <p:sldMasterId id="2147483786" r:id="rId10"/>
  </p:sldMasterIdLst>
  <p:sldIdLst>
    <p:sldId id="257" r:id="rId11"/>
    <p:sldId id="271" r:id="rId12"/>
    <p:sldId id="256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43A"/>
    <a:srgbClr val="E3DC4D"/>
    <a:srgbClr val="FA3665"/>
    <a:srgbClr val="D55BBE"/>
    <a:srgbClr val="FFCC99"/>
    <a:srgbClr val="FF3399"/>
    <a:srgbClr val="80ED43"/>
    <a:srgbClr val="C838C8"/>
    <a:srgbClr val="E14F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216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582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031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514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137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32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691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535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10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59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583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28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72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309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135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888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272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57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778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34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167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78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55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608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236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03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6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1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9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8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18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89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438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89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7545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20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50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64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61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91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51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8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8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9021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85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3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53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82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0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01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81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0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330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40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1645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7252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5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5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8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4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34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7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574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17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2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083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22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81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17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8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41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9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788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726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60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30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867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70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2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546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1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6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1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58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608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874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199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000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08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014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49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515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7362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9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5312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346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926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602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056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70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48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36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776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591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9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969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05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070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800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162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631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545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312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6554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89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6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221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7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6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3757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3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0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9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69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3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CC06230-9E7A-4B97-849A-837FA3D0B480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84396B2-070A-4C72-82B7-6BCE0270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8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rmamunurrashid393@gmai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Terminator 10"/>
          <p:cNvSpPr/>
          <p:nvPr/>
        </p:nvSpPr>
        <p:spPr>
          <a:xfrm flipH="1">
            <a:off x="-1" y="-47314"/>
            <a:ext cx="162232" cy="6905314"/>
          </a:xfrm>
          <a:prstGeom prst="flowChartTerminator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Terminator 11"/>
          <p:cNvSpPr/>
          <p:nvPr/>
        </p:nvSpPr>
        <p:spPr>
          <a:xfrm>
            <a:off x="12002505" y="-1"/>
            <a:ext cx="189495" cy="6902245"/>
          </a:xfrm>
          <a:prstGeom prst="flowChartTerminator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 rot="5400000" flipH="1">
            <a:off x="5991226" y="-6038542"/>
            <a:ext cx="209545" cy="12192000"/>
          </a:xfrm>
          <a:prstGeom prst="flowChartTerminator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Terminator 13"/>
          <p:cNvSpPr/>
          <p:nvPr/>
        </p:nvSpPr>
        <p:spPr>
          <a:xfrm rot="5400000" flipH="1">
            <a:off x="5905388" y="760884"/>
            <a:ext cx="191729" cy="12002504"/>
          </a:xfrm>
          <a:prstGeom prst="flowChartTerminator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91" y="2454417"/>
            <a:ext cx="5568766" cy="36143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7168" y="432172"/>
            <a:ext cx="4600986" cy="1116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আজকের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পাঠে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সবাইকে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স্বাগতম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6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72" y="808716"/>
            <a:ext cx="3651191" cy="2198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61468" y="3625421"/>
            <a:ext cx="753687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এ </a:t>
            </a:r>
            <a:r>
              <a:rPr lang="en-US" sz="2400" dirty="0" err="1" smtClean="0"/>
              <a:t>প্রসঙ্গে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কাজী</a:t>
            </a:r>
            <a:r>
              <a:rPr lang="en-US" sz="2400" dirty="0" smtClean="0"/>
              <a:t> </a:t>
            </a:r>
            <a:r>
              <a:rPr lang="en-US" sz="2400" dirty="0" err="1" smtClean="0"/>
              <a:t>নজ্রুল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বলেছেন</a:t>
            </a:r>
            <a:r>
              <a:rPr lang="en-US" sz="2400" dirty="0" smtClean="0"/>
              <a:t>---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বিশ্বে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কল্যাণকর</a:t>
            </a:r>
            <a:endParaRPr lang="en-US" sz="2400" dirty="0" smtClean="0"/>
          </a:p>
          <a:p>
            <a:r>
              <a:rPr lang="en-US" sz="2400" dirty="0" err="1" smtClean="0"/>
              <a:t>অর্ধেক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করিয়াছে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</a:t>
            </a:r>
            <a:r>
              <a:rPr lang="en-US" sz="2400" dirty="0" smtClean="0"/>
              <a:t>, </a:t>
            </a:r>
            <a:r>
              <a:rPr lang="en-US" sz="2400" dirty="0" err="1" smtClean="0"/>
              <a:t>অর্ধেক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নর</a:t>
            </a:r>
            <a:r>
              <a:rPr lang="en-US" sz="2400" dirty="0" smtClean="0"/>
              <a:t>।” </a:t>
            </a:r>
            <a:endParaRPr lang="en-US" sz="2400" dirty="0"/>
          </a:p>
        </p:txBody>
      </p:sp>
      <p:sp>
        <p:nvSpPr>
          <p:cNvPr id="7" name="Flowchart: Terminator 6"/>
          <p:cNvSpPr/>
          <p:nvPr/>
        </p:nvSpPr>
        <p:spPr>
          <a:xfrm>
            <a:off x="0" y="0"/>
            <a:ext cx="132735" cy="6858000"/>
          </a:xfrm>
          <a:prstGeom prst="flowChartTerminator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2059265" y="0"/>
            <a:ext cx="132735" cy="6858000"/>
          </a:xfrm>
          <a:prstGeom prst="flowChartTerminator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 rot="5400000">
            <a:off x="6000845" y="-6000847"/>
            <a:ext cx="190305" cy="12192002"/>
          </a:xfrm>
          <a:prstGeom prst="flowChartTerminator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rot="5400000">
            <a:off x="5934481" y="755880"/>
            <a:ext cx="190305" cy="12059267"/>
          </a:xfrm>
          <a:prstGeom prst="flowChartTerminator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210918" y="2835550"/>
            <a:ext cx="1691228" cy="1323267"/>
          </a:xfrm>
          <a:prstGeom prst="ellipse">
            <a:avLst/>
          </a:prstGeom>
          <a:solidFill>
            <a:srgbClr val="C838C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447950" y="688273"/>
            <a:ext cx="984739" cy="916520"/>
          </a:xfrm>
          <a:custGeom>
            <a:avLst/>
            <a:gdLst>
              <a:gd name="connsiteX0" fmla="*/ 0 w 1208784"/>
              <a:gd name="connsiteY0" fmla="*/ 824687 h 1649374"/>
              <a:gd name="connsiteX1" fmla="*/ 604392 w 1208784"/>
              <a:gd name="connsiteY1" fmla="*/ 0 h 1649374"/>
              <a:gd name="connsiteX2" fmla="*/ 1208784 w 1208784"/>
              <a:gd name="connsiteY2" fmla="*/ 824687 h 1649374"/>
              <a:gd name="connsiteX3" fmla="*/ 604392 w 1208784"/>
              <a:gd name="connsiteY3" fmla="*/ 1649374 h 1649374"/>
              <a:gd name="connsiteX4" fmla="*/ 0 w 1208784"/>
              <a:gd name="connsiteY4" fmla="*/ 824687 h 16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784" h="1649374">
                <a:moveTo>
                  <a:pt x="0" y="824687"/>
                </a:moveTo>
                <a:cubicBezTo>
                  <a:pt x="0" y="369225"/>
                  <a:pt x="270596" y="0"/>
                  <a:pt x="604392" y="0"/>
                </a:cubicBezTo>
                <a:cubicBezTo>
                  <a:pt x="938188" y="0"/>
                  <a:pt x="1208784" y="369225"/>
                  <a:pt x="1208784" y="824687"/>
                </a:cubicBezTo>
                <a:cubicBezTo>
                  <a:pt x="1208784" y="1280149"/>
                  <a:pt x="938188" y="1649374"/>
                  <a:pt x="604392" y="1649374"/>
                </a:cubicBezTo>
                <a:cubicBezTo>
                  <a:pt x="270596" y="1649374"/>
                  <a:pt x="0" y="1280149"/>
                  <a:pt x="0" y="824687"/>
                </a:cubicBezTo>
                <a:close/>
              </a:path>
            </a:pathLst>
          </a:custGeom>
          <a:solidFill>
            <a:srgbClr val="E14F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342" tIns="261865" rIns="197342" bIns="2618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</a:rPr>
              <a:t>জন্ম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544158" y="4920018"/>
            <a:ext cx="1332313" cy="1237622"/>
          </a:xfrm>
          <a:custGeom>
            <a:avLst/>
            <a:gdLst>
              <a:gd name="connsiteX0" fmla="*/ 0 w 1562100"/>
              <a:gd name="connsiteY0" fmla="*/ 781050 h 1562100"/>
              <a:gd name="connsiteX1" fmla="*/ 781050 w 1562100"/>
              <a:gd name="connsiteY1" fmla="*/ 0 h 1562100"/>
              <a:gd name="connsiteX2" fmla="*/ 1562100 w 1562100"/>
              <a:gd name="connsiteY2" fmla="*/ 781050 h 1562100"/>
              <a:gd name="connsiteX3" fmla="*/ 781050 w 1562100"/>
              <a:gd name="connsiteY3" fmla="*/ 1562100 h 1562100"/>
              <a:gd name="connsiteX4" fmla="*/ 0 w 1562100"/>
              <a:gd name="connsiteY4" fmla="*/ 7810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562100">
                <a:moveTo>
                  <a:pt x="0" y="781050"/>
                </a:moveTo>
                <a:cubicBezTo>
                  <a:pt x="0" y="349688"/>
                  <a:pt x="349688" y="0"/>
                  <a:pt x="781050" y="0"/>
                </a:cubicBezTo>
                <a:cubicBezTo>
                  <a:pt x="1212412" y="0"/>
                  <a:pt x="1562100" y="349688"/>
                  <a:pt x="1562100" y="781050"/>
                </a:cubicBezTo>
                <a:cubicBezTo>
                  <a:pt x="1562100" y="1212412"/>
                  <a:pt x="1212412" y="1562100"/>
                  <a:pt x="781050" y="1562100"/>
                </a:cubicBezTo>
                <a:cubicBezTo>
                  <a:pt x="349688" y="1562100"/>
                  <a:pt x="0" y="1212412"/>
                  <a:pt x="0" y="781050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084" tIns="249084" rIns="249084" bIns="2490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err="1" smtClean="0">
                <a:solidFill>
                  <a:schemeClr val="tx1"/>
                </a:solidFill>
              </a:rPr>
              <a:t>মৃত্য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46253" y="1280160"/>
            <a:ext cx="1330218" cy="970671"/>
          </a:xfrm>
          <a:custGeom>
            <a:avLst/>
            <a:gdLst>
              <a:gd name="connsiteX0" fmla="*/ 0 w 1562100"/>
              <a:gd name="connsiteY0" fmla="*/ 781050 h 1562100"/>
              <a:gd name="connsiteX1" fmla="*/ 781050 w 1562100"/>
              <a:gd name="connsiteY1" fmla="*/ 0 h 1562100"/>
              <a:gd name="connsiteX2" fmla="*/ 1562100 w 1562100"/>
              <a:gd name="connsiteY2" fmla="*/ 781050 h 1562100"/>
              <a:gd name="connsiteX3" fmla="*/ 781050 w 1562100"/>
              <a:gd name="connsiteY3" fmla="*/ 1562100 h 1562100"/>
              <a:gd name="connsiteX4" fmla="*/ 0 w 1562100"/>
              <a:gd name="connsiteY4" fmla="*/ 7810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562100">
                <a:moveTo>
                  <a:pt x="0" y="781050"/>
                </a:moveTo>
                <a:cubicBezTo>
                  <a:pt x="0" y="349688"/>
                  <a:pt x="349688" y="0"/>
                  <a:pt x="781050" y="0"/>
                </a:cubicBezTo>
                <a:cubicBezTo>
                  <a:pt x="1212412" y="0"/>
                  <a:pt x="1562100" y="349688"/>
                  <a:pt x="1562100" y="781050"/>
                </a:cubicBezTo>
                <a:cubicBezTo>
                  <a:pt x="1562100" y="1212412"/>
                  <a:pt x="1212412" y="1562100"/>
                  <a:pt x="781050" y="1562100"/>
                </a:cubicBezTo>
                <a:cubicBezTo>
                  <a:pt x="349688" y="1562100"/>
                  <a:pt x="0" y="1212412"/>
                  <a:pt x="0" y="781050"/>
                </a:cubicBezTo>
                <a:close/>
              </a:path>
            </a:pathLst>
          </a:custGeom>
          <a:solidFill>
            <a:srgbClr val="FF33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004" tIns="244004" rIns="244004" bIns="244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err="1" smtClean="0">
                <a:solidFill>
                  <a:schemeClr val="tx1"/>
                </a:solidFill>
              </a:rPr>
              <a:t>রোকেয়া</a:t>
            </a:r>
            <a:r>
              <a:rPr lang="en-US" sz="1600" kern="1200" dirty="0" smtClean="0">
                <a:solidFill>
                  <a:schemeClr val="tx1"/>
                </a:solidFill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</a:rPr>
              <a:t>দিবস</a:t>
            </a:r>
            <a:r>
              <a:rPr lang="en-US" sz="1600" kern="1200" dirty="0" smtClean="0">
                <a:solidFill>
                  <a:schemeClr val="tx1"/>
                </a:solidFill>
              </a:rPr>
              <a:t> </a:t>
            </a:r>
            <a:endParaRPr lang="en-US" sz="1600" kern="12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32896" y="483859"/>
            <a:ext cx="1576430" cy="674088"/>
          </a:xfrm>
          <a:custGeom>
            <a:avLst/>
            <a:gdLst>
              <a:gd name="connsiteX0" fmla="*/ 0 w 2343150"/>
              <a:gd name="connsiteY0" fmla="*/ 0 h 1562100"/>
              <a:gd name="connsiteX1" fmla="*/ 2343150 w 2343150"/>
              <a:gd name="connsiteY1" fmla="*/ 0 h 1562100"/>
              <a:gd name="connsiteX2" fmla="*/ 2343150 w 2343150"/>
              <a:gd name="connsiteY2" fmla="*/ 1562100 h 1562100"/>
              <a:gd name="connsiteX3" fmla="*/ 0 w 2343150"/>
              <a:gd name="connsiteY3" fmla="*/ 1562100 h 1562100"/>
              <a:gd name="connsiteX4" fmla="*/ 0 w 2343150"/>
              <a:gd name="connsiteY4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150" h="1562100">
                <a:moveTo>
                  <a:pt x="0" y="0"/>
                </a:moveTo>
                <a:lnTo>
                  <a:pt x="2343150" y="0"/>
                </a:lnTo>
                <a:lnTo>
                  <a:pt x="2343150" y="1562100"/>
                </a:lnTo>
                <a:lnTo>
                  <a:pt x="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s-IN" sz="1800" kern="1200" dirty="0" smtClean="0"/>
              <a:t>৯ডিসেম্বর রোকেয়া দিবস</a:t>
            </a:r>
            <a:endParaRPr lang="en-US" sz="1800" kern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39751" y="3128786"/>
            <a:ext cx="1349919" cy="842809"/>
            <a:chOff x="4174422" y="3055845"/>
            <a:chExt cx="1349919" cy="842809"/>
          </a:xfrm>
        </p:grpSpPr>
        <p:sp>
          <p:nvSpPr>
            <p:cNvPr id="7" name="Freeform 6"/>
            <p:cNvSpPr/>
            <p:nvPr/>
          </p:nvSpPr>
          <p:spPr>
            <a:xfrm>
              <a:off x="4174422" y="3182199"/>
              <a:ext cx="914439" cy="576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8828"/>
                  </a:moveTo>
                  <a:lnTo>
                    <a:pt x="914439" y="288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8" r="22849"/>
            <a:stretch/>
          </p:blipFill>
          <p:spPr>
            <a:xfrm>
              <a:off x="4692477" y="3055845"/>
              <a:ext cx="831864" cy="84280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8" name="Freeform 17"/>
          <p:cNvSpPr/>
          <p:nvPr/>
        </p:nvSpPr>
        <p:spPr>
          <a:xfrm>
            <a:off x="6222693" y="4577351"/>
            <a:ext cx="1203115" cy="1383416"/>
          </a:xfrm>
          <a:custGeom>
            <a:avLst/>
            <a:gdLst>
              <a:gd name="connsiteX0" fmla="*/ 0 w 1562100"/>
              <a:gd name="connsiteY0" fmla="*/ 781050 h 1562100"/>
              <a:gd name="connsiteX1" fmla="*/ 781050 w 1562100"/>
              <a:gd name="connsiteY1" fmla="*/ 0 h 1562100"/>
              <a:gd name="connsiteX2" fmla="*/ 1562100 w 1562100"/>
              <a:gd name="connsiteY2" fmla="*/ 781050 h 1562100"/>
              <a:gd name="connsiteX3" fmla="*/ 781050 w 1562100"/>
              <a:gd name="connsiteY3" fmla="*/ 1562100 h 1562100"/>
              <a:gd name="connsiteX4" fmla="*/ 0 w 1562100"/>
              <a:gd name="connsiteY4" fmla="*/ 7810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562100">
                <a:moveTo>
                  <a:pt x="0" y="781050"/>
                </a:moveTo>
                <a:cubicBezTo>
                  <a:pt x="0" y="349688"/>
                  <a:pt x="349688" y="0"/>
                  <a:pt x="781050" y="0"/>
                </a:cubicBezTo>
                <a:cubicBezTo>
                  <a:pt x="1212412" y="0"/>
                  <a:pt x="1562100" y="349688"/>
                  <a:pt x="1562100" y="781050"/>
                </a:cubicBezTo>
                <a:cubicBezTo>
                  <a:pt x="1562100" y="1212412"/>
                  <a:pt x="1212412" y="1562100"/>
                  <a:pt x="781050" y="1562100"/>
                </a:cubicBezTo>
                <a:cubicBezTo>
                  <a:pt x="349688" y="1562100"/>
                  <a:pt x="0" y="1212412"/>
                  <a:pt x="0" y="781050"/>
                </a:cubicBezTo>
                <a:close/>
              </a:path>
            </a:pathLst>
          </a:custGeom>
          <a:solidFill>
            <a:srgbClr val="E3DC4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4004" tIns="244004" rIns="244004" bIns="2440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 smtClean="0">
                <a:solidFill>
                  <a:schemeClr val="tx1"/>
                </a:solidFill>
              </a:rPr>
              <a:t>বিদ্যালয়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প্রতিষ্ঠা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endParaRPr lang="en-US" sz="1600" kern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10486" y="4698599"/>
            <a:ext cx="2687662" cy="840230"/>
          </a:xfrm>
          <a:prstGeom prst="rect">
            <a:avLst/>
          </a:prstGeom>
          <a:solidFill>
            <a:srgbClr val="E3DC4D"/>
          </a:solidFill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dirty="0"/>
              <a:t>১৯০৯ সালে ভাগল্পুরে  একটি  বালিকা বিদ্যালয় প্রতিষ্ঠা করেন</a:t>
            </a:r>
          </a:p>
        </p:txBody>
      </p:sp>
      <p:sp>
        <p:nvSpPr>
          <p:cNvPr id="21" name="Freeform 20"/>
          <p:cNvSpPr/>
          <p:nvPr/>
        </p:nvSpPr>
        <p:spPr>
          <a:xfrm>
            <a:off x="7070065" y="2467622"/>
            <a:ext cx="1201186" cy="1275410"/>
          </a:xfrm>
          <a:custGeom>
            <a:avLst/>
            <a:gdLst>
              <a:gd name="connsiteX0" fmla="*/ 0 w 1208784"/>
              <a:gd name="connsiteY0" fmla="*/ 824687 h 1649374"/>
              <a:gd name="connsiteX1" fmla="*/ 604392 w 1208784"/>
              <a:gd name="connsiteY1" fmla="*/ 0 h 1649374"/>
              <a:gd name="connsiteX2" fmla="*/ 1208784 w 1208784"/>
              <a:gd name="connsiteY2" fmla="*/ 824687 h 1649374"/>
              <a:gd name="connsiteX3" fmla="*/ 604392 w 1208784"/>
              <a:gd name="connsiteY3" fmla="*/ 1649374 h 1649374"/>
              <a:gd name="connsiteX4" fmla="*/ 0 w 1208784"/>
              <a:gd name="connsiteY4" fmla="*/ 824687 h 16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784" h="1649374">
                <a:moveTo>
                  <a:pt x="0" y="824687"/>
                </a:moveTo>
                <a:cubicBezTo>
                  <a:pt x="0" y="369225"/>
                  <a:pt x="270596" y="0"/>
                  <a:pt x="604392" y="0"/>
                </a:cubicBezTo>
                <a:cubicBezTo>
                  <a:pt x="938188" y="0"/>
                  <a:pt x="1208784" y="369225"/>
                  <a:pt x="1208784" y="824687"/>
                </a:cubicBezTo>
                <a:cubicBezTo>
                  <a:pt x="1208784" y="1280149"/>
                  <a:pt x="938188" y="1649374"/>
                  <a:pt x="604392" y="1649374"/>
                </a:cubicBezTo>
                <a:cubicBezTo>
                  <a:pt x="270596" y="1649374"/>
                  <a:pt x="0" y="1280149"/>
                  <a:pt x="0" y="824687"/>
                </a:cubicBezTo>
                <a:close/>
              </a:path>
            </a:pathLst>
          </a:custGeom>
          <a:solidFill>
            <a:srgbClr val="80ED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342" tIns="261865" rIns="197342" bIns="2618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err="1" smtClean="0">
                <a:solidFill>
                  <a:schemeClr val="tx1"/>
                </a:solidFill>
              </a:rPr>
              <a:t>জন্মস্থান</a:t>
            </a:r>
            <a:r>
              <a:rPr lang="en-US" kern="1200" dirty="0" smtClean="0">
                <a:solidFill>
                  <a:schemeClr val="tx1"/>
                </a:solidFill>
              </a:rPr>
              <a:t> 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05909" y="2818823"/>
            <a:ext cx="2092239" cy="3416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 err="1"/>
              <a:t>রংপুরের</a:t>
            </a:r>
            <a:r>
              <a:rPr lang="en-US" dirty="0"/>
              <a:t> </a:t>
            </a:r>
            <a:r>
              <a:rPr lang="en-US" dirty="0" err="1"/>
              <a:t>পায়রাবন্দ</a:t>
            </a:r>
            <a:r>
              <a:rPr lang="en-US" dirty="0"/>
              <a:t>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7022" y="905729"/>
            <a:ext cx="1759520" cy="5909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/>
              <a:t>১৮৮০সালের ৯ডিসেম্বর </a:t>
            </a:r>
          </a:p>
        </p:txBody>
      </p:sp>
      <p:sp>
        <p:nvSpPr>
          <p:cNvPr id="24" name="Right Arrow 23"/>
          <p:cNvSpPr/>
          <p:nvPr/>
        </p:nvSpPr>
        <p:spPr>
          <a:xfrm rot="17203380">
            <a:off x="4984064" y="194189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625884" y="950968"/>
            <a:ext cx="1251450" cy="3291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1242580">
            <a:off x="5901522" y="3003452"/>
            <a:ext cx="1047343" cy="497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8312855" y="2818823"/>
            <a:ext cx="1251450" cy="329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2764055">
            <a:off x="5531703" y="419763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722662" y="4954118"/>
            <a:ext cx="1251450" cy="3291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7975212">
            <a:off x="3358614" y="4295665"/>
            <a:ext cx="1293046" cy="5437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0555" y="3494714"/>
            <a:ext cx="1635483" cy="5724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/>
              <a:t>১৯৩২ </a:t>
            </a:r>
            <a:r>
              <a:rPr lang="en-US" sz="1600" dirty="0" err="1" smtClean="0"/>
              <a:t>সালের</a:t>
            </a:r>
            <a:endParaRPr lang="en-US" sz="1600" dirty="0" smtClean="0"/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 smtClean="0"/>
              <a:t> </a:t>
            </a:r>
            <a:r>
              <a:rPr lang="en-US" sz="1600" dirty="0"/>
              <a:t>৯ </a:t>
            </a:r>
            <a:r>
              <a:rPr lang="en-US" sz="1600" dirty="0" err="1"/>
              <a:t>ডিসেম্বর</a:t>
            </a:r>
            <a:endParaRPr lang="en-US" sz="1600" dirty="0"/>
          </a:p>
        </p:txBody>
      </p:sp>
      <p:sp>
        <p:nvSpPr>
          <p:cNvPr id="33" name="Right Arrow 32"/>
          <p:cNvSpPr/>
          <p:nvPr/>
        </p:nvSpPr>
        <p:spPr>
          <a:xfrm rot="13586110">
            <a:off x="1506132" y="4600052"/>
            <a:ext cx="1227933" cy="3966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3241602">
            <a:off x="3545701" y="2267464"/>
            <a:ext cx="1021877" cy="5101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2330215">
            <a:off x="1889815" y="1092944"/>
            <a:ext cx="753857" cy="3715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210314" y="324069"/>
            <a:ext cx="2140241" cy="461665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বেগম</a:t>
            </a:r>
            <a:r>
              <a:rPr lang="en-US" sz="2400" dirty="0" smtClean="0"/>
              <a:t> </a:t>
            </a:r>
            <a:r>
              <a:rPr lang="en-US" sz="2400" dirty="0" err="1" smtClean="0"/>
              <a:t>রোকেয়া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Flowchart: Terminator 1"/>
          <p:cNvSpPr/>
          <p:nvPr/>
        </p:nvSpPr>
        <p:spPr>
          <a:xfrm>
            <a:off x="-31351" y="0"/>
            <a:ext cx="74560" cy="685800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Terminator 30"/>
          <p:cNvSpPr/>
          <p:nvPr/>
        </p:nvSpPr>
        <p:spPr>
          <a:xfrm>
            <a:off x="12117442" y="0"/>
            <a:ext cx="74558" cy="685800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 rot="5400000" flipH="1">
            <a:off x="6036069" y="-5963387"/>
            <a:ext cx="88513" cy="12074233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Terminator 37"/>
          <p:cNvSpPr/>
          <p:nvPr/>
        </p:nvSpPr>
        <p:spPr>
          <a:xfrm rot="5400000" flipH="1">
            <a:off x="6027755" y="761492"/>
            <a:ext cx="45719" cy="12133652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062196" y="102292"/>
            <a:ext cx="1854797" cy="1751784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20" tIns="389211" rIns="348520" bIns="38921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তিনি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নারী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বিষয়ে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সমাজে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অসামান্য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অবদান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রাখেন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endParaRPr lang="en-US" sz="14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63677" y="4862469"/>
            <a:ext cx="1657827" cy="1803501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স্বামীর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মৃত্যুর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পর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তার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রেখে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যাওয়া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সম্পত্তি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নারি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শিক্ষার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পেছনে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ব্যয়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করেন</a:t>
            </a:r>
            <a:r>
              <a:rPr lang="en-US" sz="1400" kern="1200" dirty="0" smtClean="0"/>
              <a:t>। </a:t>
            </a:r>
            <a:endParaRPr lang="en-US" sz="1400" kern="1200" dirty="0"/>
          </a:p>
        </p:txBody>
      </p:sp>
      <p:sp>
        <p:nvSpPr>
          <p:cNvPr id="8" name="Freeform 7"/>
          <p:cNvSpPr/>
          <p:nvPr/>
        </p:nvSpPr>
        <p:spPr>
          <a:xfrm>
            <a:off x="3802137" y="2645261"/>
            <a:ext cx="1916972" cy="1622891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20" tIns="389211" rIns="348520" bIns="38921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নারী</a:t>
            </a:r>
            <a:r>
              <a:rPr lang="en-US" sz="2000" kern="1200" dirty="0" smtClean="0"/>
              <a:t> </a:t>
            </a:r>
            <a:r>
              <a:rPr lang="en-US" sz="2000" dirty="0" err="1" smtClean="0"/>
              <a:t>শিক্ষায়</a:t>
            </a:r>
            <a:r>
              <a:rPr lang="en-US" sz="2000" dirty="0" smtClean="0"/>
              <a:t> 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রোকেয়ার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অবদান</a:t>
            </a:r>
            <a:r>
              <a:rPr lang="en-US" sz="2000" kern="1200" dirty="0" smtClean="0"/>
              <a:t> </a:t>
            </a:r>
            <a:endParaRPr lang="en-US" sz="2000" kern="1200" dirty="0"/>
          </a:p>
        </p:txBody>
      </p:sp>
      <p:sp>
        <p:nvSpPr>
          <p:cNvPr id="9" name="Freeform 8"/>
          <p:cNvSpPr/>
          <p:nvPr/>
        </p:nvSpPr>
        <p:spPr>
          <a:xfrm>
            <a:off x="2591305" y="2854119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10" name="Freeform 9"/>
          <p:cNvSpPr/>
          <p:nvPr/>
        </p:nvSpPr>
        <p:spPr>
          <a:xfrm>
            <a:off x="7689156" y="2379953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E14F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1400" dirty="0">
                <a:solidFill>
                  <a:schemeClr val="bg1"/>
                </a:solidFill>
              </a:rPr>
              <a:t>১৯০৯ সালে ভাগল্পুরে  একটি  বালিকা বিদ্যালয় প্রতিষ্ঠা করেন</a:t>
            </a:r>
          </a:p>
        </p:txBody>
      </p:sp>
      <p:sp>
        <p:nvSpPr>
          <p:cNvPr id="11" name="Freeform 10"/>
          <p:cNvSpPr/>
          <p:nvPr/>
        </p:nvSpPr>
        <p:spPr>
          <a:xfrm>
            <a:off x="6433960" y="4835238"/>
            <a:ext cx="1647577" cy="1787047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E3DC4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520" tIns="389211" rIns="348520" bIns="38921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>
                <a:solidFill>
                  <a:srgbClr val="FF0000"/>
                </a:solidFill>
              </a:rPr>
              <a:t>তিনি</a:t>
            </a:r>
            <a:r>
              <a:rPr lang="en-US" sz="1400" kern="1200" dirty="0" smtClean="0">
                <a:solidFill>
                  <a:srgbClr val="FF0000"/>
                </a:solidFill>
              </a:rPr>
              <a:t> </a:t>
            </a:r>
            <a:r>
              <a:rPr lang="en-US" sz="1400" kern="1200" dirty="0" err="1" smtClean="0">
                <a:solidFill>
                  <a:srgbClr val="FF0000"/>
                </a:solidFill>
              </a:rPr>
              <a:t>বাড়ি</a:t>
            </a:r>
            <a:r>
              <a:rPr lang="en-US" sz="1400" kern="1200" dirty="0" smtClean="0">
                <a:solidFill>
                  <a:srgbClr val="FF0000"/>
                </a:solidFill>
              </a:rPr>
              <a:t> </a:t>
            </a:r>
            <a:r>
              <a:rPr lang="en-US" sz="1400" kern="1200" dirty="0" err="1" smtClean="0">
                <a:solidFill>
                  <a:srgbClr val="FF0000"/>
                </a:solidFill>
              </a:rPr>
              <a:t>বাড়ি</a:t>
            </a:r>
            <a:r>
              <a:rPr lang="en-US" sz="1400" kern="1200" dirty="0" smtClean="0">
                <a:solidFill>
                  <a:srgbClr val="FF0000"/>
                </a:solidFill>
              </a:rPr>
              <a:t> </a:t>
            </a:r>
            <a:r>
              <a:rPr lang="en-US" sz="1400" kern="1200" dirty="0" err="1" smtClean="0">
                <a:solidFill>
                  <a:srgbClr val="FF0000"/>
                </a:solidFill>
              </a:rPr>
              <a:t>ঘুরে</a:t>
            </a:r>
            <a:r>
              <a:rPr lang="en-US" sz="1400" kern="1200" dirty="0" smtClean="0">
                <a:solidFill>
                  <a:srgbClr val="FF0000"/>
                </a:solidFill>
              </a:rPr>
              <a:t> </a:t>
            </a:r>
            <a:r>
              <a:rPr lang="en-US" sz="1400" kern="1200" dirty="0" err="1" smtClean="0">
                <a:solidFill>
                  <a:srgbClr val="FF0000"/>
                </a:solidFill>
              </a:rPr>
              <a:t>শিক্ষার্থী</a:t>
            </a:r>
            <a:r>
              <a:rPr lang="en-US" sz="1400" kern="1200" dirty="0" smtClean="0">
                <a:solidFill>
                  <a:srgbClr val="FF0000"/>
                </a:solidFill>
              </a:rPr>
              <a:t> </a:t>
            </a:r>
            <a:r>
              <a:rPr lang="en-US" sz="1400" kern="1200" dirty="0" err="1" smtClean="0">
                <a:solidFill>
                  <a:srgbClr val="FF0000"/>
                </a:solidFill>
              </a:rPr>
              <a:t>সংগ্র</a:t>
            </a:r>
            <a:r>
              <a:rPr lang="en-US" sz="1400" dirty="0" err="1" smtClean="0">
                <a:solidFill>
                  <a:srgbClr val="FF0000"/>
                </a:solidFill>
              </a:rPr>
              <a:t>হ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করতেন</a:t>
            </a:r>
            <a:r>
              <a:rPr lang="en-US" sz="1400" dirty="0" smtClean="0">
                <a:solidFill>
                  <a:srgbClr val="FF0000"/>
                </a:solidFill>
              </a:rPr>
              <a:t>।</a:t>
            </a:r>
            <a:endParaRPr lang="en-US" sz="1400" kern="1200" dirty="0">
              <a:solidFill>
                <a:srgbClr val="FF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580738" y="4559043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/>
          </a:p>
        </p:txBody>
      </p:sp>
      <p:sp>
        <p:nvSpPr>
          <p:cNvPr id="13" name="Freeform 12"/>
          <p:cNvSpPr/>
          <p:nvPr/>
        </p:nvSpPr>
        <p:spPr>
          <a:xfrm>
            <a:off x="512996" y="1605458"/>
            <a:ext cx="1747506" cy="2008628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C838C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তিনি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সর্বপ্রথম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নারীদের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অধিকা</a:t>
            </a:r>
            <a:r>
              <a:rPr lang="en-US" sz="1400" dirty="0" err="1" smtClean="0"/>
              <a:t>র</a:t>
            </a:r>
            <a:r>
              <a:rPr lang="en-US" sz="1400" dirty="0" smtClean="0"/>
              <a:t> </a:t>
            </a:r>
            <a:r>
              <a:rPr lang="en-US" sz="1400" dirty="0" err="1" smtClean="0"/>
              <a:t>প্রতিষ্ঠার</a:t>
            </a:r>
            <a:r>
              <a:rPr lang="en-US" sz="1400" dirty="0" smtClean="0"/>
              <a:t> </a:t>
            </a:r>
            <a:r>
              <a:rPr lang="en-US" sz="1400" dirty="0" err="1" smtClean="0"/>
              <a:t>জন্য</a:t>
            </a:r>
            <a:r>
              <a:rPr lang="en-US" sz="1400" dirty="0" smtClean="0"/>
              <a:t> </a:t>
            </a:r>
            <a:r>
              <a:rPr lang="en-US" sz="1400" dirty="0" err="1" smtClean="0"/>
              <a:t>লড়াই</a:t>
            </a:r>
            <a:r>
              <a:rPr lang="en-US" sz="1400" dirty="0" smtClean="0"/>
              <a:t> </a:t>
            </a:r>
            <a:r>
              <a:rPr lang="en-US" sz="1400" dirty="0" err="1" smtClean="0"/>
              <a:t>করেন</a:t>
            </a:r>
            <a:r>
              <a:rPr lang="en-US" sz="1400" dirty="0" smtClean="0"/>
              <a:t>। </a:t>
            </a:r>
            <a:endParaRPr lang="en-US" sz="1400" kern="1200" dirty="0"/>
          </a:p>
        </p:txBody>
      </p:sp>
      <p:sp>
        <p:nvSpPr>
          <p:cNvPr id="14" name="Right Arrow 13"/>
          <p:cNvSpPr/>
          <p:nvPr/>
        </p:nvSpPr>
        <p:spPr>
          <a:xfrm>
            <a:off x="5831372" y="2987915"/>
            <a:ext cx="1749366" cy="4497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3052063">
            <a:off x="5175276" y="4364287"/>
            <a:ext cx="1319916" cy="4698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591173">
            <a:off x="4857818" y="1956492"/>
            <a:ext cx="996170" cy="4774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8057528">
            <a:off x="3058767" y="4332950"/>
            <a:ext cx="1284879" cy="4618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2243252" y="2818028"/>
            <a:ext cx="1435628" cy="4672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0" y="0"/>
            <a:ext cx="58994" cy="6768534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Terminator 18"/>
          <p:cNvSpPr/>
          <p:nvPr/>
        </p:nvSpPr>
        <p:spPr>
          <a:xfrm>
            <a:off x="12125323" y="0"/>
            <a:ext cx="58994" cy="6768534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Terminator 19"/>
          <p:cNvSpPr/>
          <p:nvPr/>
        </p:nvSpPr>
        <p:spPr>
          <a:xfrm rot="5400000" flipH="1">
            <a:off x="6029664" y="-6035842"/>
            <a:ext cx="95493" cy="12095827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Terminator 20"/>
          <p:cNvSpPr/>
          <p:nvPr/>
        </p:nvSpPr>
        <p:spPr>
          <a:xfrm rot="5400000" flipH="1">
            <a:off x="5977510" y="791022"/>
            <a:ext cx="80329" cy="12035352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8260273" y="434560"/>
            <a:ext cx="2867272" cy="1058844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FA366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নারী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অধিকার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প্রতিষ্ঠার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জন্য</a:t>
            </a:r>
            <a:r>
              <a:rPr lang="en-US" sz="2400" kern="1200" dirty="0" smtClean="0"/>
              <a:t>। </a:t>
            </a:r>
            <a:endParaRPr lang="en-US" sz="2400" kern="1200" dirty="0"/>
          </a:p>
        </p:txBody>
      </p:sp>
      <p:sp>
        <p:nvSpPr>
          <p:cNvPr id="10" name="Freeform 9"/>
          <p:cNvSpPr/>
          <p:nvPr/>
        </p:nvSpPr>
        <p:spPr>
          <a:xfrm rot="16200000">
            <a:off x="2356238" y="2980951"/>
            <a:ext cx="6165337" cy="1072555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নারী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শিক্ষার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প্রয়োজনীয়তা</a:t>
            </a:r>
            <a:r>
              <a:rPr lang="en-US" sz="2400" kern="1200" dirty="0" smtClean="0"/>
              <a:t>  </a:t>
            </a:r>
            <a:endParaRPr lang="en-US" sz="2400" kern="1200" dirty="0"/>
          </a:p>
        </p:txBody>
      </p:sp>
      <p:sp>
        <p:nvSpPr>
          <p:cNvPr id="14" name="Left Arrow 13"/>
          <p:cNvSpPr/>
          <p:nvPr/>
        </p:nvSpPr>
        <p:spPr>
          <a:xfrm rot="10800000">
            <a:off x="6216141" y="2188203"/>
            <a:ext cx="1990665" cy="67829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8299877" y="1708173"/>
            <a:ext cx="2867272" cy="1364268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D55BB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আগামী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প্রজন্মকে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তোলার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kern="1200" dirty="0" smtClean="0"/>
              <a:t> ।</a:t>
            </a:r>
            <a:endParaRPr lang="en-US" sz="24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8474954" y="3391436"/>
            <a:ext cx="3004283" cy="1138818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FFCC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নারী</a:t>
            </a:r>
            <a:r>
              <a:rPr lang="en-US" sz="2400" dirty="0" smtClean="0"/>
              <a:t>- </a:t>
            </a:r>
            <a:r>
              <a:rPr lang="en-US" sz="2400" dirty="0" err="1" smtClean="0"/>
              <a:t>পুরুষের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বৈষম্য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দূর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।</a:t>
            </a:r>
            <a:r>
              <a:rPr lang="en-US" sz="2400" kern="1200" dirty="0" smtClean="0"/>
              <a:t> </a:t>
            </a:r>
            <a:endParaRPr lang="en-US" sz="2400" kern="1200" dirty="0"/>
          </a:p>
        </p:txBody>
      </p:sp>
      <p:sp>
        <p:nvSpPr>
          <p:cNvPr id="17" name="Left Arrow 16"/>
          <p:cNvSpPr/>
          <p:nvPr/>
        </p:nvSpPr>
        <p:spPr>
          <a:xfrm rot="10800000">
            <a:off x="6186536" y="713537"/>
            <a:ext cx="1990665" cy="678294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Left Arrow 17"/>
          <p:cNvSpPr/>
          <p:nvPr/>
        </p:nvSpPr>
        <p:spPr>
          <a:xfrm rot="10800000">
            <a:off x="6309212" y="4954539"/>
            <a:ext cx="1990665" cy="67829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339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8712471" y="4901897"/>
            <a:ext cx="2867272" cy="1058844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সমাজ</a:t>
            </a:r>
            <a:r>
              <a:rPr lang="en-US" sz="2400" dirty="0" smtClean="0"/>
              <a:t> ও </a:t>
            </a:r>
            <a:r>
              <a:rPr lang="en-US" sz="2400" dirty="0" err="1" smtClean="0"/>
              <a:t>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উন্নয়নের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endParaRPr lang="en-US" sz="2400" kern="1200" dirty="0"/>
          </a:p>
        </p:txBody>
      </p:sp>
      <p:sp>
        <p:nvSpPr>
          <p:cNvPr id="20" name="Left Arrow 19"/>
          <p:cNvSpPr/>
          <p:nvPr/>
        </p:nvSpPr>
        <p:spPr>
          <a:xfrm rot="10800000">
            <a:off x="6269608" y="3507243"/>
            <a:ext cx="1990665" cy="67829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/>
          <p:cNvSpPr/>
          <p:nvPr/>
        </p:nvSpPr>
        <p:spPr>
          <a:xfrm>
            <a:off x="160634" y="434560"/>
            <a:ext cx="2417302" cy="1058844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FF33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সামাজিক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মর্যাদা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kern="1200" dirty="0" smtClean="0"/>
              <a:t> </a:t>
            </a:r>
            <a:endParaRPr lang="en-US" sz="2400" kern="1200" dirty="0"/>
          </a:p>
        </p:txBody>
      </p:sp>
      <p:sp>
        <p:nvSpPr>
          <p:cNvPr id="22" name="Left Arrow 21"/>
          <p:cNvSpPr/>
          <p:nvPr/>
        </p:nvSpPr>
        <p:spPr>
          <a:xfrm>
            <a:off x="2752050" y="602691"/>
            <a:ext cx="1990665" cy="678294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334748" y="2082858"/>
            <a:ext cx="2417302" cy="1058844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/>
              <a:t>আত্মনির্ভরশীল</a:t>
            </a:r>
            <a:r>
              <a:rPr lang="en-US" sz="2400" dirty="0" smtClean="0"/>
              <a:t> </a:t>
            </a:r>
            <a:r>
              <a:rPr lang="en-US" sz="2400" dirty="0" err="1" smtClean="0"/>
              <a:t>হওয়ার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endParaRPr lang="en-US" sz="2400" kern="1200" dirty="0"/>
          </a:p>
        </p:txBody>
      </p:sp>
      <p:sp>
        <p:nvSpPr>
          <p:cNvPr id="24" name="Left Arrow 23"/>
          <p:cNvSpPr/>
          <p:nvPr/>
        </p:nvSpPr>
        <p:spPr>
          <a:xfrm>
            <a:off x="2832007" y="2293548"/>
            <a:ext cx="1990665" cy="67829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7030A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reeform 24"/>
          <p:cNvSpPr/>
          <p:nvPr/>
        </p:nvSpPr>
        <p:spPr>
          <a:xfrm>
            <a:off x="66751" y="3766822"/>
            <a:ext cx="2854169" cy="1526864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80ED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 </a:t>
            </a:r>
            <a:r>
              <a:rPr lang="en-US" sz="2400" dirty="0" err="1" smtClean="0"/>
              <a:t>পরিবার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সমাজে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সিদ্ধান্ত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গ্রহণে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অংশগ্রণের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endParaRPr lang="en-US" sz="2400" kern="1200" dirty="0"/>
          </a:p>
        </p:txBody>
      </p:sp>
      <p:sp>
        <p:nvSpPr>
          <p:cNvPr id="26" name="Left Arrow 25"/>
          <p:cNvSpPr/>
          <p:nvPr/>
        </p:nvSpPr>
        <p:spPr>
          <a:xfrm>
            <a:off x="2940065" y="4223603"/>
            <a:ext cx="1882607" cy="67829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55BBE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Flowchart: Terminator 1"/>
          <p:cNvSpPr/>
          <p:nvPr/>
        </p:nvSpPr>
        <p:spPr>
          <a:xfrm flipH="1">
            <a:off x="-36688" y="0"/>
            <a:ext cx="45719" cy="6858000"/>
          </a:xfrm>
          <a:prstGeom prst="flowChartTerminator">
            <a:avLst/>
          </a:prstGeom>
          <a:solidFill>
            <a:srgbClr val="FA36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 flipH="1">
            <a:off x="12169140" y="0"/>
            <a:ext cx="45719" cy="6858000"/>
          </a:xfrm>
          <a:prstGeom prst="flowChartTerminator">
            <a:avLst/>
          </a:prstGeom>
          <a:solidFill>
            <a:srgbClr val="FA36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Terminator 27"/>
          <p:cNvSpPr/>
          <p:nvPr/>
        </p:nvSpPr>
        <p:spPr>
          <a:xfrm rot="5400000">
            <a:off x="6060012" y="-6096699"/>
            <a:ext cx="58149" cy="12251547"/>
          </a:xfrm>
          <a:prstGeom prst="flowChartTerminator">
            <a:avLst/>
          </a:prstGeom>
          <a:solidFill>
            <a:srgbClr val="FA36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Terminator 28"/>
          <p:cNvSpPr/>
          <p:nvPr/>
        </p:nvSpPr>
        <p:spPr>
          <a:xfrm rot="5400000">
            <a:off x="6096699" y="699513"/>
            <a:ext cx="58149" cy="12251547"/>
          </a:xfrm>
          <a:prstGeom prst="flowChartTerminator">
            <a:avLst/>
          </a:prstGeom>
          <a:solidFill>
            <a:srgbClr val="FA36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6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5272" y="422339"/>
            <a:ext cx="5237018" cy="135774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নিচের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প্রশ্নগুলোর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উত্তর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দাও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1636176" y="2034829"/>
            <a:ext cx="8024017" cy="2360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/>
          </a:p>
          <a:p>
            <a:r>
              <a:rPr lang="en-US" sz="2400" dirty="0" smtClean="0"/>
              <a:t>১। </a:t>
            </a:r>
            <a:r>
              <a:rPr lang="en-US" sz="2400" dirty="0" err="1" smtClean="0"/>
              <a:t>বেগম</a:t>
            </a:r>
            <a:r>
              <a:rPr lang="en-US" sz="2400" dirty="0" smtClean="0"/>
              <a:t> </a:t>
            </a:r>
            <a:r>
              <a:rPr lang="en-US" sz="2400" dirty="0" err="1" smtClean="0"/>
              <a:t>রোকেয়া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কখন</a:t>
            </a:r>
            <a:r>
              <a:rPr lang="en-US" sz="2400" dirty="0" smtClean="0"/>
              <a:t> , </a:t>
            </a:r>
            <a:r>
              <a:rPr lang="en-US" sz="2400" dirty="0" err="1" smtClean="0"/>
              <a:t>কোথায়</a:t>
            </a:r>
            <a:r>
              <a:rPr lang="en-US" sz="2400" dirty="0" smtClean="0"/>
              <a:t>  </a:t>
            </a:r>
            <a:r>
              <a:rPr lang="en-US" sz="2400" dirty="0" err="1" smtClean="0"/>
              <a:t>জন্মগ্রহণ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২ । </a:t>
            </a:r>
            <a:r>
              <a:rPr lang="en-US" sz="2400" dirty="0" err="1" smtClean="0"/>
              <a:t>বেগম</a:t>
            </a:r>
            <a:r>
              <a:rPr lang="en-US" sz="2400" dirty="0" smtClean="0"/>
              <a:t> </a:t>
            </a:r>
            <a:r>
              <a:rPr lang="en-US" sz="2400" dirty="0" err="1" smtClean="0"/>
              <a:t>রোকেয়াকে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জাগরনের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অগ্রদূত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? </a:t>
            </a:r>
          </a:p>
          <a:p>
            <a:r>
              <a:rPr lang="en-US" sz="2400" dirty="0" smtClean="0"/>
              <a:t>৩। </a:t>
            </a:r>
            <a:r>
              <a:rPr lang="en-US" sz="2400" dirty="0" err="1" smtClean="0"/>
              <a:t>নারীদের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উন্নয়নে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বেগম</a:t>
            </a:r>
            <a:r>
              <a:rPr lang="en-US" sz="2400" dirty="0" smtClean="0"/>
              <a:t> </a:t>
            </a:r>
            <a:r>
              <a:rPr lang="en-US" sz="2400" dirty="0" err="1" smtClean="0"/>
              <a:t>রোকেয়ার</a:t>
            </a:r>
            <a:r>
              <a:rPr lang="en-US" sz="2400" dirty="0" smtClean="0"/>
              <a:t> ৪টি </a:t>
            </a:r>
            <a:r>
              <a:rPr lang="en-US" sz="2400" dirty="0" err="1" smtClean="0"/>
              <a:t>অবদান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11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2263" y="474248"/>
            <a:ext cx="5098473" cy="1302327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তোমাদের</a:t>
            </a:r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sz="2400" dirty="0" err="1" smtClean="0">
                <a:solidFill>
                  <a:srgbClr val="002060"/>
                </a:solidFill>
              </a:rPr>
              <a:t>পাঠ্য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বইয়ের</a:t>
            </a:r>
            <a:r>
              <a:rPr lang="en-US" sz="2400" dirty="0" smtClean="0">
                <a:solidFill>
                  <a:srgbClr val="002060"/>
                </a:solidFill>
              </a:rPr>
              <a:t> ৬৪-৬৫ </a:t>
            </a:r>
            <a:r>
              <a:rPr lang="en-US" sz="2400" dirty="0" err="1" smtClean="0">
                <a:solidFill>
                  <a:srgbClr val="002060"/>
                </a:solidFill>
              </a:rPr>
              <a:t>পৃষ্ঠা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মনোযোগ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সহকারে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পড়ো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1600" y="2555492"/>
            <a:ext cx="7142245" cy="2370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নিচের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প্রশ্নগুলোর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উত্তর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দাও</a:t>
            </a:r>
            <a:endParaRPr lang="en-US" sz="2000" dirty="0" smtClean="0"/>
          </a:p>
          <a:p>
            <a:r>
              <a:rPr lang="en-US" sz="2000" dirty="0" smtClean="0"/>
              <a:t>১। </a:t>
            </a:r>
            <a:r>
              <a:rPr lang="en-US" sz="2000" dirty="0" err="1" smtClean="0"/>
              <a:t>নারীদের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প্রাথমিক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শিক্ষার</a:t>
            </a:r>
            <a:r>
              <a:rPr lang="en-US" sz="2000" dirty="0" smtClean="0"/>
              <a:t>  </a:t>
            </a:r>
            <a:r>
              <a:rPr lang="en-US" sz="2000" dirty="0" err="1" smtClean="0"/>
              <a:t>প্রয়োজনীতা</a:t>
            </a:r>
            <a:r>
              <a:rPr lang="en-US" sz="2000" dirty="0" smtClean="0"/>
              <a:t> ৫টি </a:t>
            </a:r>
            <a:r>
              <a:rPr lang="en-US" sz="2000" dirty="0" err="1" smtClean="0"/>
              <a:t>বাক্যে</a:t>
            </a:r>
            <a:r>
              <a:rPr lang="en-US" sz="2000" dirty="0" smtClean="0"/>
              <a:t>  </a:t>
            </a:r>
            <a:r>
              <a:rPr lang="en-US" sz="2000" dirty="0" err="1" smtClean="0"/>
              <a:t>লেখ</a:t>
            </a:r>
            <a:r>
              <a:rPr lang="en-US" sz="2000" dirty="0" smtClean="0"/>
              <a:t>।</a:t>
            </a:r>
          </a:p>
          <a:p>
            <a:r>
              <a:rPr lang="en-US" sz="2000" dirty="0" smtClean="0"/>
              <a:t>২। </a:t>
            </a:r>
            <a:r>
              <a:rPr lang="en-US" sz="2000" dirty="0" err="1" smtClean="0"/>
              <a:t>বেগম</a:t>
            </a:r>
            <a:r>
              <a:rPr lang="en-US" sz="2000" dirty="0" smtClean="0"/>
              <a:t> </a:t>
            </a:r>
            <a:r>
              <a:rPr lang="en-US" sz="2000" dirty="0" err="1" smtClean="0"/>
              <a:t>রোকেয়ার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মতো</a:t>
            </a:r>
            <a:r>
              <a:rPr lang="en-US" sz="2000" dirty="0" smtClean="0"/>
              <a:t> </a:t>
            </a:r>
            <a:r>
              <a:rPr lang="en-US" sz="2000" dirty="0" err="1" smtClean="0"/>
              <a:t>বড়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নারীদের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উন্নয়নের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তুমি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কীকী</a:t>
            </a:r>
            <a:r>
              <a:rPr lang="en-US" sz="2000" dirty="0" smtClean="0"/>
              <a:t> </a:t>
            </a:r>
            <a:r>
              <a:rPr lang="en-US" sz="2000" dirty="0" err="1" smtClean="0"/>
              <a:t>পদক্ষেপ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গ্রহণ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</a:t>
            </a:r>
            <a:r>
              <a:rPr lang="en-US" sz="2000" dirty="0" smtClean="0"/>
              <a:t> ৫টি </a:t>
            </a:r>
            <a:r>
              <a:rPr lang="en-US" sz="2000" dirty="0" err="1" smtClean="0"/>
              <a:t>বাক্যে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লেখ</a:t>
            </a:r>
            <a:r>
              <a:rPr lang="en-US" sz="2000" dirty="0" smtClean="0"/>
              <a:t>। 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64" y="898566"/>
            <a:ext cx="2486891" cy="28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31000">
              <a:srgbClr val="D55BBE"/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2734706" y="663230"/>
            <a:ext cx="5996338" cy="3097608"/>
          </a:xfrm>
          <a:prstGeom prst="heart">
            <a:avLst/>
          </a:prstGeom>
          <a:solidFill>
            <a:srgbClr val="E3DC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ভালো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থেকো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  <a:p>
            <a:pPr algn="ctr"/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নিরাপদে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থেকো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  <a:p>
            <a:pPr algn="ctr"/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আবার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দেখা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হবে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 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2064181" y="0"/>
            <a:ext cx="127819" cy="68580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 flipH="1">
            <a:off x="-52849" y="0"/>
            <a:ext cx="105697" cy="68580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 rot="5400000">
            <a:off x="6037005" y="-5965721"/>
            <a:ext cx="117990" cy="1204943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 rot="5400000">
            <a:off x="5984774" y="722058"/>
            <a:ext cx="147482" cy="1212440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01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9242" y="2385725"/>
            <a:ext cx="8215746" cy="3283527"/>
          </a:xfrm>
          <a:prstGeom prst="rect">
            <a:avLst/>
          </a:prstGeom>
          <a:solidFill>
            <a:srgbClr val="FFFFFF"/>
          </a:solidFill>
          <a:ln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মোঃ</a:t>
            </a:r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en-US" sz="24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মামুনুর</a:t>
            </a:r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en-US" sz="24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রশীদ</a:t>
            </a:r>
            <a:endParaRPr lang="en-US" sz="2400" dirty="0" smtClean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60000" dist="60007" dir="5400000" sy="-100000" algn="bl" rotWithShape="0"/>
              </a:effectLst>
            </a:endParaRPr>
          </a:p>
          <a:p>
            <a:pPr algn="ctr"/>
            <a:r>
              <a:rPr lang="en-US" sz="24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প্রধান</a:t>
            </a:r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en-US" sz="24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শিক্ষক</a:t>
            </a:r>
            <a:endParaRPr lang="en-US" sz="2400" dirty="0" smtClean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60000" dist="60007" dir="5400000" sy="-100000" algn="bl" rotWithShape="0"/>
              </a:effectLst>
            </a:endParaRPr>
          </a:p>
          <a:p>
            <a:pPr algn="ctr"/>
            <a:r>
              <a:rPr lang="en-US" sz="24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বিরামপুর</a:t>
            </a:r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en-US" sz="24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রেল</a:t>
            </a:r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en-US" sz="24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কলোনী</a:t>
            </a:r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en-US" sz="24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সরকারি</a:t>
            </a:r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en-US" sz="24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প্রাথমিক</a:t>
            </a:r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en-US" sz="24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বিদ্যালয়</a:t>
            </a:r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</a:p>
          <a:p>
            <a:pPr algn="ctr"/>
            <a:r>
              <a:rPr lang="en-US" sz="24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বিরামপুর</a:t>
            </a:r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, </a:t>
            </a:r>
            <a:r>
              <a:rPr lang="en-US" sz="24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দিনাজপুর</a:t>
            </a:r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।</a:t>
            </a:r>
          </a:p>
          <a:p>
            <a:pPr algn="ctr"/>
            <a:r>
              <a:rPr lang="en-US" sz="2400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মোবাঃ</a:t>
            </a:r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 ০১৭২১৯১৬৫৫৫ </a:t>
            </a:r>
          </a:p>
          <a:p>
            <a:pPr algn="ctr"/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Email: </a:t>
            </a:r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hlinkClick r:id="rId3"/>
              </a:rPr>
              <a:t>mrmamunurrashid393@gmail.com</a:t>
            </a:r>
            <a:r>
              <a:rPr lang="en-US" sz="2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43" y="456754"/>
            <a:ext cx="1787237" cy="1634448"/>
          </a:xfrm>
          <a:prstGeom prst="rect">
            <a:avLst/>
          </a:prstGeom>
        </p:spPr>
      </p:pic>
      <p:sp>
        <p:nvSpPr>
          <p:cNvPr id="11" name="Flowchart: Terminator 10"/>
          <p:cNvSpPr/>
          <p:nvPr/>
        </p:nvSpPr>
        <p:spPr>
          <a:xfrm flipH="1">
            <a:off x="-1" y="-47314"/>
            <a:ext cx="162232" cy="6905314"/>
          </a:xfrm>
          <a:prstGeom prst="flowChartTerminator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Terminator 11"/>
          <p:cNvSpPr/>
          <p:nvPr/>
        </p:nvSpPr>
        <p:spPr>
          <a:xfrm>
            <a:off x="12002505" y="-1"/>
            <a:ext cx="189495" cy="6902245"/>
          </a:xfrm>
          <a:prstGeom prst="flowChartTerminator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 rot="5400000" flipH="1">
            <a:off x="5991226" y="-6038542"/>
            <a:ext cx="209545" cy="12192000"/>
          </a:xfrm>
          <a:prstGeom prst="flowChartTerminator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Terminator 13"/>
          <p:cNvSpPr/>
          <p:nvPr/>
        </p:nvSpPr>
        <p:spPr>
          <a:xfrm rot="5400000" flipH="1">
            <a:off x="5905388" y="760884"/>
            <a:ext cx="191729" cy="12002504"/>
          </a:xfrm>
          <a:prstGeom prst="flowChartTerminator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907958" y="0"/>
            <a:ext cx="4525228" cy="88959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আজকের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সবাইকে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স্বাগতম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61" y="2388189"/>
            <a:ext cx="27527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3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8388" y="1410687"/>
            <a:ext cx="5014451" cy="2507036"/>
          </a:xfrm>
          <a:prstGeom prst="roundRect">
            <a:avLst/>
          </a:prstGeom>
          <a:solidFill>
            <a:srgbClr val="D55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বাংলাদেশ</a:t>
            </a:r>
            <a:r>
              <a:rPr lang="en-US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ও </a:t>
            </a:r>
            <a:r>
              <a:rPr lang="en-US" sz="2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বিশ্বপরিচয়</a:t>
            </a:r>
            <a:endParaRPr lang="en-US" sz="24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অধ্যায়ঃ৮</a:t>
            </a:r>
          </a:p>
          <a:p>
            <a:pPr algn="ctr"/>
            <a:r>
              <a:rPr lang="en-US" sz="2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পাঠের</a:t>
            </a:r>
            <a:r>
              <a:rPr lang="en-US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শিরোনামঃ</a:t>
            </a:r>
            <a:r>
              <a:rPr lang="en-US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নারী-পুরুষ</a:t>
            </a:r>
            <a:r>
              <a:rPr lang="en-US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সমতা</a:t>
            </a:r>
            <a:endParaRPr lang="en-US" sz="24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2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পাঠ্যাংশঃ</a:t>
            </a:r>
            <a:r>
              <a:rPr lang="en-US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১.নারী </a:t>
            </a:r>
            <a:r>
              <a:rPr lang="en-US" sz="2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জাগরণের</a:t>
            </a:r>
            <a:r>
              <a:rPr lang="en-US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অগ্রদূত</a:t>
            </a:r>
            <a:endParaRPr lang="en-US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316" y="1586217"/>
            <a:ext cx="2486891" cy="28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5164" y="221673"/>
            <a:ext cx="6082145" cy="14131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এসো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ভিডিও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দেখি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390775"/>
            <a:ext cx="20955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1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7718" y="404015"/>
            <a:ext cx="4433454" cy="1440873"/>
          </a:xfrm>
          <a:prstGeom prst="rect">
            <a:avLst/>
          </a:prstGeom>
          <a:solidFill>
            <a:srgbClr val="E14FAD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শিখনফল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31813" y="2469686"/>
            <a:ext cx="7315200" cy="234141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এই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পাঠ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শেষে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শিক্ষার্থীরা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যা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শিখবে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</a:p>
          <a:p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৮। 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নৈতিক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ও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সামাজিক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গুণাবলি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অর্জনের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মাধ্যমে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ভালো-মন্দের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পার্থক্য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নিরূপণ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করতে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পারা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এবং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তা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বাস্তব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জীবনে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প্রয়োগ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করা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। 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0" y="0"/>
            <a:ext cx="929148" cy="6754761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9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59637" y="303457"/>
            <a:ext cx="6515711" cy="13041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গুলো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মনোযোগ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দিয়ে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দেখ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ও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চিন্তা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53" y="1835003"/>
            <a:ext cx="2474545" cy="1385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50" y="1835003"/>
            <a:ext cx="2429218" cy="1547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30" y="3998409"/>
            <a:ext cx="2454214" cy="1427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50" y="3998409"/>
            <a:ext cx="2447285" cy="13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31000">
              <a:srgbClr val="D55BBE"/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1536" y="1241769"/>
            <a:ext cx="7492180" cy="2113489"/>
          </a:xfrm>
          <a:prstGeom prst="roundRect">
            <a:avLst/>
          </a:prstGeom>
          <a:solidFill>
            <a:srgbClr val="E3DC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আজকের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পাঠ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নারী-পুরুষ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সমতা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(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নারী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জাগরণের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অগ্রদূত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0" y="0"/>
            <a:ext cx="103239" cy="6858000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12088761" y="7372"/>
            <a:ext cx="103239" cy="6858000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5400000">
            <a:off x="6025943" y="-5915333"/>
            <a:ext cx="140112" cy="11985522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5400000">
            <a:off x="6048065" y="765689"/>
            <a:ext cx="147483" cy="12037140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3000">
              <a:schemeClr val="accent3">
                <a:lumMod val="89000"/>
              </a:schemeClr>
            </a:gs>
            <a:gs pos="51000">
              <a:srgbClr val="80ED43"/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5280" y="2709796"/>
            <a:ext cx="7706202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সমাজের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প্রকৃত</a:t>
            </a:r>
            <a:r>
              <a:rPr lang="en-US" sz="2000" dirty="0" smtClean="0"/>
              <a:t> </a:t>
            </a:r>
            <a:r>
              <a:rPr lang="en-US" sz="2000" dirty="0" err="1" smtClean="0"/>
              <a:t>উন্নয়নের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নারী</a:t>
            </a:r>
            <a:r>
              <a:rPr lang="en-US" sz="2000" dirty="0" smtClean="0"/>
              <a:t>- </a:t>
            </a:r>
            <a:r>
              <a:rPr lang="en-US" sz="2000" dirty="0" err="1" smtClean="0"/>
              <a:t>পুরুষ</a:t>
            </a:r>
            <a:r>
              <a:rPr lang="en-US" sz="2000" dirty="0" smtClean="0"/>
              <a:t> </a:t>
            </a:r>
            <a:r>
              <a:rPr lang="en-US" sz="2000" dirty="0" err="1" smtClean="0"/>
              <a:t>উভয়ের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ভূমিকা</a:t>
            </a:r>
            <a:r>
              <a:rPr lang="en-US" sz="2000" dirty="0" smtClean="0"/>
              <a:t> </a:t>
            </a:r>
            <a:r>
              <a:rPr lang="en-US" sz="2000" dirty="0" err="1" smtClean="0"/>
              <a:t>গুরুত্বপূর্ণ</a:t>
            </a:r>
            <a:r>
              <a:rPr lang="en-US" sz="2000" dirty="0" smtClean="0"/>
              <a:t>।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1051" y="5548095"/>
            <a:ext cx="10722077" cy="400110"/>
          </a:xfrm>
          <a:prstGeom prst="rect">
            <a:avLst/>
          </a:prstGeom>
          <a:solidFill>
            <a:srgbClr val="E3DC4D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নারী</a:t>
            </a:r>
            <a:r>
              <a:rPr lang="en-US" sz="2000" dirty="0" smtClean="0"/>
              <a:t>- </a:t>
            </a:r>
            <a:r>
              <a:rPr lang="en-US" sz="2000" dirty="0" err="1" smtClean="0"/>
              <a:t>পুরুষ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অংশগ্রহণ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অধিকার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ভোগ</a:t>
            </a:r>
            <a:r>
              <a:rPr lang="en-US" sz="2000" dirty="0" smtClean="0"/>
              <a:t> 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উন্নয়ন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বাধাগ্রস্ত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 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47" y="3309605"/>
            <a:ext cx="2980043" cy="2232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80" y="520887"/>
            <a:ext cx="3043500" cy="1938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58" y="393332"/>
            <a:ext cx="3254766" cy="1822669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0" y="0"/>
            <a:ext cx="152400" cy="685800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>
            <a:off x="12028660" y="0"/>
            <a:ext cx="152400" cy="685800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 rot="5400000">
            <a:off x="6032171" y="-6045650"/>
            <a:ext cx="116719" cy="12181061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 rot="5400000">
            <a:off x="6032170" y="722589"/>
            <a:ext cx="116719" cy="12181061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10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Madi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4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8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9.xml><?xml version="1.0" encoding="utf-8"?>
<a:theme xmlns:a="http://schemas.openxmlformats.org/drawingml/2006/main" name="1_Basis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359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40" baseType="lpstr">
      <vt:lpstr>Arial</vt:lpstr>
      <vt:lpstr>Bookman Old Style</vt:lpstr>
      <vt:lpstr>Calibri</vt:lpstr>
      <vt:lpstr>Calibri Light</vt:lpstr>
      <vt:lpstr>Century Gothic</vt:lpstr>
      <vt:lpstr>Corbel</vt:lpstr>
      <vt:lpstr>Garamond</vt:lpstr>
      <vt:lpstr>Gill Sans MT</vt:lpstr>
      <vt:lpstr>Impact</vt:lpstr>
      <vt:lpstr>MS Shell Dlg 2</vt:lpstr>
      <vt:lpstr>Rockwell</vt:lpstr>
      <vt:lpstr>Vrinda</vt:lpstr>
      <vt:lpstr>Wingdings</vt:lpstr>
      <vt:lpstr>Wingdings 3</vt:lpstr>
      <vt:lpstr>Badge</vt:lpstr>
      <vt:lpstr>Savon</vt:lpstr>
      <vt:lpstr>Madison</vt:lpstr>
      <vt:lpstr>1_Savon</vt:lpstr>
      <vt:lpstr>Office Theme</vt:lpstr>
      <vt:lpstr>1_Office Theme</vt:lpstr>
      <vt:lpstr>Damask</vt:lpstr>
      <vt:lpstr>Basis</vt:lpstr>
      <vt:lpstr>1_Basis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IT-PARK</dc:creator>
  <cp:lastModifiedBy>IT-PARK</cp:lastModifiedBy>
  <cp:revision>54</cp:revision>
  <dcterms:created xsi:type="dcterms:W3CDTF">2020-05-23T05:48:34Z</dcterms:created>
  <dcterms:modified xsi:type="dcterms:W3CDTF">2020-06-06T10:10:37Z</dcterms:modified>
</cp:coreProperties>
</file>