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1" r:id="rId4"/>
    <p:sldId id="259" r:id="rId5"/>
    <p:sldId id="260" r:id="rId6"/>
    <p:sldId id="263" r:id="rId7"/>
    <p:sldId id="264" r:id="rId8"/>
    <p:sldId id="267" r:id="rId9"/>
    <p:sldId id="266" r:id="rId10"/>
    <p:sldId id="276" r:id="rId11"/>
    <p:sldId id="262" r:id="rId12"/>
    <p:sldId id="277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2478-155F-44E9-A65D-6BCA3CB6E3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52800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চেয়ে-যেসব-দেশের-টাকার-মূল্য-কম-1909020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Patharghata News - মঠবাড়িয়া কেন্দ্রী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AutoShape 12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AutoShape 18" descr="Bangladesh Krishi Bank - 100% government owned specialized Bank 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38400" y="228600"/>
            <a:ext cx="4038600" cy="609600"/>
          </a:xfrm>
          <a:prstGeom prst="roundRect">
            <a:avLst>
              <a:gd name="adj" fmla="val 120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সিদ্বান্ত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066800"/>
            <a:ext cx="67056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কী পরিমান কাঁচামাল ক্রয় বা প্রতিষ্ঠানের জন্য উপযোগী এবং সেই অর্থ কোথা থেকে সংগ্রহ করা হবে – এ  সংক্রান্তকে চলতি বিনিয়োগ সিদ্বান্ত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4800600"/>
            <a:ext cx="67056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যেসব উৎস থেকে তহবিল সংগ্রহ করা হয়েছে,তাদের প্রাপ্য প্রদান করা আরেকটি সিদ্বান্ত।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971800"/>
            <a:ext cx="6705600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দৈনন্দিন প্রয়োজন নির্বাহ করার জন্য কী পরিমান নগদ          	অর্থ রাখা উচিত, সেটাও একটা গুরুত্ব সিদ্বান্ত।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6" name="AutoShape 2" descr="Raw Materials Used in Garment Industry - Clothing Indu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Raw Materials Used in Garment Industry - Clothing Industry"/>
          <p:cNvPicPr>
            <a:picLocks noChangeAspect="1" noChangeArrowheads="1"/>
          </p:cNvPicPr>
          <p:nvPr/>
        </p:nvPicPr>
        <p:blipFill>
          <a:blip r:embed="rId2"/>
          <a:srcRect l="7407" r="3704" b="5556"/>
          <a:stretch>
            <a:fillRect/>
          </a:stretch>
        </p:blipFill>
        <p:spPr bwMode="auto">
          <a:xfrm>
            <a:off x="7086600" y="1143000"/>
            <a:ext cx="1828800" cy="1219200"/>
          </a:xfrm>
          <a:prstGeom prst="rect">
            <a:avLst/>
          </a:prstGeom>
          <a:noFill/>
        </p:spPr>
      </p:pic>
      <p:pic>
        <p:nvPicPr>
          <p:cNvPr id="6152" name="Picture 8" descr="কমলগঞ্জে বেকার শ্রমজীবির মধ্যে অর্থ ..."/>
          <p:cNvPicPr>
            <a:picLocks noChangeAspect="1" noChangeArrowheads="1"/>
          </p:cNvPicPr>
          <p:nvPr/>
        </p:nvPicPr>
        <p:blipFill>
          <a:blip r:embed="rId3"/>
          <a:srcRect l="22300" t="27273" b="9091"/>
          <a:stretch>
            <a:fillRect/>
          </a:stretch>
        </p:blipFill>
        <p:spPr bwMode="auto">
          <a:xfrm>
            <a:off x="7010400" y="4800600"/>
            <a:ext cx="1981200" cy="1295400"/>
          </a:xfrm>
          <a:prstGeom prst="rect">
            <a:avLst/>
          </a:prstGeom>
          <a:noFill/>
        </p:spPr>
      </p:pic>
      <p:pic>
        <p:nvPicPr>
          <p:cNvPr id="6154" name="Picture 10" descr="৫০ লাখ পরিবার নগদ অর্থ পাবে ১২ মে"/>
          <p:cNvPicPr>
            <a:picLocks noChangeAspect="1" noChangeArrowheads="1"/>
          </p:cNvPicPr>
          <p:nvPr/>
        </p:nvPicPr>
        <p:blipFill>
          <a:blip r:embed="rId4" cstate="print"/>
          <a:srcRect l="5031" t="3809" r="5409" b="6667"/>
          <a:stretch>
            <a:fillRect/>
          </a:stretch>
        </p:blipFill>
        <p:spPr bwMode="auto">
          <a:xfrm>
            <a:off x="7086600" y="2971800"/>
            <a:ext cx="19050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0"/>
            <a:ext cx="822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অর্থায়নের ক্রমোন্নয়নের ধারা পর্যায়ক্রমিকভাবে উপস্থাপনঃ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685800"/>
            <a:ext cx="8153400" cy="12192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সপ্তদশ শতাব্দীর শিল্পবিপ্লবের পরেই উৎপাদন কৌশল জটিলতর হয় এবং বিশেষায়িত বিভাজিত  প্রক্রিয়ার মাধ্যমে  উৎপাদন প্রক্রিয়া উৎকর্ষ লাভ করে।  প্রতিযোগিতায় টিকে থাকতে হলে অর্থায়ন সংক্রান্ত ধারণ ও ব্যবহার অত্যাবশ্যক হয়ে যায়। 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133600"/>
            <a:ext cx="8305800" cy="1066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১৯৩০ এর পূর্ববর্তী দশকঃ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আর্থিক বিবরণী  বিশ্লেষণ করে কোন প্রতিষ্ঠানের সাথে কোন প্রতিষ্ঠান একত্রীকরণ হওয়া উচিত এই সংক্রান্ত রুপরেখা দিতে আর্থিক ব্যবস্থাপকদের দায়িত্ব পালন করতে হয়।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429000"/>
            <a:ext cx="83820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১৯৩০ এর দশকঃ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একত্রীকুরণ প্রবণতা  যুক্তরাষ্ট্র  যথেষ্ঠ সফলতা পায়নি। সেমতাস্থায় কারবার গুলো  পূর্ণ গঠণ করার ব্যাপারে আর্থিক ব্যবস্থাপকদের বিশেষ দায়িত্ব পালন করতে হয়।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4724400"/>
            <a:ext cx="83058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১৯৪০ এর  দশকঃ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 অর্থপ্রবাহের বাজেট করে সুপরিকল্পিত নগদ প্রবাহের মাধ্যমে অর্থায়ন সেই দায়িত্ব পালন করে।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5791200"/>
            <a:ext cx="8382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১৯৫০ এর  দশকঃ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সুদুরপ্রসারী প্রাক্কলনের মাধ্যমে উপযুক্ত দীর্ঘ মেয়াদী বিনিয়োগ করে বিক্রয় বৃদ্বি ও ব্যয় হ্রাস করে মুনাফা সর্বোচ্চকরণ করাই তখন প্রধান কাজে পরিণত।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28600"/>
            <a:ext cx="8077200" cy="1219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১৯৬০ এর দশকঃ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সময় থেকেই আধুনিক অর্থায়নের যাত্রা শুরু হয়। শেয়ার হোল্ডারা প্রতিষ্ঠানের মালিক ফলে শেয়ার হোল্ডাদের সম্পদ বা শেয়ার বাজারদর  সর্বাধিকরনই ছিল এই সময়ের উদ্যেশ্য।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1752600"/>
            <a:ext cx="8153400" cy="1447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১৯৭০ এর দশকঃ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দশকে  কম্পিউটার  অধ্যায়ের  শুরু যা শুধু উৎপাদন কৌশল নয়,কারবারি অর্থায়নকে ও পাল্টিয়ে দেয়। অর্থায়ন এখন অংকনির্ভর হয়ে উঠেছে। বেশির ভাগ আর্থিক সিদ্বান্ত  মূলত জটিল অংকনির্ভর এবং কম্পিউটারের মাধ্যমে  সুচারুরূপে সম্পাদন করার প্রবণতা এই সময়ে বিশেষ জনপ্রিয়তা পায়।  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3581400"/>
            <a:ext cx="8229600" cy="1676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১৯৮০ এর  দশকঃ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সম্প্রসারণ ও প্রতিযোগিমূলক বাজার ব্যবস্থায় টিকে থাকার জন্য অর্থায়ন তার সনাতনী দায়িত্ব্বের পরিবর্তন করে নতুন রুপে আর্বিভুত হয়।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5486400"/>
            <a:ext cx="8382000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১৯৯০ এর দশক ও আধুনিক অর্থায়নের সুচনাঃ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দশকে বিশ্ব বানিজ্য সংস্থা (world Trade  Organization)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আত্মপ্রকাশ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আমদানি-রপ্তানি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প্রতিবন্দকতা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আন্তর্জাতিকতা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0386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181600"/>
            <a:ext cx="6781800" cy="1524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১।অর্থায়ন কি?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দেশে মোট কত টাকা আছ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429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5029200"/>
            <a:ext cx="8839200" cy="1600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অর্থায়নের আর্থিক ব্যবস্থাপকের কার্যাবলী গুলো লিখ।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যৌথ পরিবারের একাল-সেকা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419600" cy="3124200"/>
          </a:xfrm>
          <a:prstGeom prst="rect">
            <a:avLst/>
          </a:prstGeom>
          <a:noFill/>
        </p:spPr>
      </p:pic>
      <p:sp>
        <p:nvSpPr>
          <p:cNvPr id="5124" name="AutoShape 4" descr="লকডাউনে সিলেটে খোলা থাকবে সক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লকডাউনে সিলেটে খোলা থাকবে সকল ..."/>
          <p:cNvPicPr>
            <a:picLocks noChangeAspect="1" noChangeArrowheads="1"/>
          </p:cNvPicPr>
          <p:nvPr/>
        </p:nvPicPr>
        <p:blipFill>
          <a:blip r:embed="rId3"/>
          <a:srcRect l="3111" t="5818" r="2667" b="5455"/>
          <a:stretch>
            <a:fillRect/>
          </a:stretch>
        </p:blipFill>
        <p:spPr bwMode="auto">
          <a:xfrm>
            <a:off x="4876800" y="1524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181600" y="304800"/>
            <a:ext cx="3581400" cy="2209800"/>
          </a:xfrm>
          <a:prstGeom prst="cloudCallout">
            <a:avLst>
              <a:gd name="adj1" fmla="val -45317"/>
              <a:gd name="adj2" fmla="val 12085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4267200"/>
            <a:ext cx="8534400" cy="22098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দর্জি দোকানের সেলাই মেশিন ক্রয় কোন সিদ্বান্তের অর্ন্তভূক্ত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/>
              </a:rPr>
              <a:t>?</a:t>
            </a:r>
            <a:endParaRPr lang="bn-BD" sz="3600" b="1" dirty="0" smtClean="0">
              <a:solidFill>
                <a:srgbClr val="FF0000"/>
              </a:solidFill>
              <a:latin typeface="NikoshBAN"/>
              <a:cs typeface="NikoshBAN"/>
            </a:endParaRPr>
          </a:p>
          <a:p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4038600" cy="2971800"/>
          </a:xfrm>
          <a:prstGeom prst="roundRect">
            <a:avLst>
              <a:gd name="adj" fmla="val 921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57200" y="5650468"/>
            <a:ext cx="19812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আয় সিদ্বান্ত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638800"/>
            <a:ext cx="17526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(খ)ব্যয় সিদ্বান্ত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638800"/>
            <a:ext cx="1752600" cy="531674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(গ) অন্যান্য সিদ্বান্ত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640526"/>
            <a:ext cx="1905000" cy="531674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(ঘ)বিনিয়োগ সিদ্বান্ত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9400" y="5715000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800600"/>
            <a:ext cx="86868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ক্রমোন্নয়নের ধারা বিশ্লেষণ কর।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igif_enhanced-buzz-17756-1381958219-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1"/>
            <a:ext cx="8381999" cy="41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2362200" cy="25908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304800" y="3657600"/>
            <a:ext cx="4114800" cy="2438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সজীব চন্দ্র দাস 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চকতাতারদী আলহাজ্ব লায়ন এম. এ বাতেন উচ্চ বিদ্যালয়।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মনোহরদী, নরসিংদী।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০১৭২৬-৬৮৬৮৬৭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নবমঃ দশম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ফিন্যান্স ও ব্যাকিং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sajibchandradas28@gmail.com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2018-04-10_072936.286259E0A6ABE0A6A8E0A6AFE0A6A8E0A6B8_E0A693_E0A6ACE0A6AFE0A695__E0A6A8_7NENA2d.jpg"/>
          <p:cNvPicPr>
            <a:picLocks noChangeAspect="1"/>
          </p:cNvPicPr>
          <p:nvPr/>
        </p:nvPicPr>
        <p:blipFill>
          <a:blip r:embed="rId3" cstate="print"/>
          <a:srcRect l="17778" t="5556" r="16667" b="5556"/>
          <a:stretch>
            <a:fillRect/>
          </a:stretch>
        </p:blipFill>
        <p:spPr>
          <a:xfrm>
            <a:off x="6324600" y="381000"/>
            <a:ext cx="2438400" cy="26670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Salesken: Salesken secures $8 million Series A funding fro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222286" cy="2971800"/>
          </a:xfrm>
          <a:prstGeom prst="rect">
            <a:avLst/>
          </a:prstGeom>
          <a:noFill/>
        </p:spPr>
      </p:pic>
      <p:pic>
        <p:nvPicPr>
          <p:cNvPr id="13322" name="Picture 10" descr="Private equity, venture capital funding drops from $9.2bn to $5.9 ..."/>
          <p:cNvPicPr>
            <a:picLocks noChangeAspect="1" noChangeArrowheads="1"/>
          </p:cNvPicPr>
          <p:nvPr/>
        </p:nvPicPr>
        <p:blipFill>
          <a:blip r:embed="rId3"/>
          <a:srcRect l="22078" r="21818" b="3480"/>
          <a:stretch>
            <a:fillRect/>
          </a:stretch>
        </p:blipFill>
        <p:spPr bwMode="auto">
          <a:xfrm>
            <a:off x="4648200" y="3429000"/>
            <a:ext cx="4267200" cy="3200400"/>
          </a:xfrm>
          <a:prstGeom prst="rect">
            <a:avLst/>
          </a:prstGeom>
          <a:noFill/>
        </p:spPr>
      </p:pic>
      <p:pic>
        <p:nvPicPr>
          <p:cNvPr id="13324" name="Picture 12" descr="Britto Commerce Care: একাদশ- দ্বাদশ শ্রেনি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4191000" cy="3200400"/>
          </a:xfrm>
          <a:prstGeom prst="rect">
            <a:avLst/>
          </a:prstGeom>
          <a:noFill/>
        </p:spPr>
      </p:pic>
      <p:pic>
        <p:nvPicPr>
          <p:cNvPr id="13326" name="Picture 14" descr="অর্থ নিয়ে প্রচলিত যত ভুল ধারণ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4191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অর্থায়ন    </a:t>
            </a:r>
            <a:endParaRPr lang="en-US" sz="23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667000"/>
            <a:ext cx="8839200" cy="35052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সর্ম্পকে বলতে 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আর্থিক ব্যবস্থাপকের কার্যবলী ব্যাখ্যা  করতে 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ক্রমোউন্নয়নের ধারা বর্ণনা করতে পারবে। 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1219200"/>
            <a:ext cx="37338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52400"/>
            <a:ext cx="5257800" cy="1219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অর্থায়ন  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495800"/>
            <a:ext cx="8610600" cy="21336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অর্থায়ন বলতে তহবিল সংগ্রহ ও ব্যবহার-সংক্রান্ত এই প্রক্রিয়াকে বুঝায়। </a:t>
            </a:r>
          </a:p>
        </p:txBody>
      </p:sp>
      <p:pic>
        <p:nvPicPr>
          <p:cNvPr id="13314" name="Picture 2" descr="চট্টগ্রামে বেহাল শিল্প খাত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029450" cy="294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685800"/>
            <a:ext cx="5105400" cy="9144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আর্থিক ব্যবস্থাপকের কার্যাবলী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200" y="2743200"/>
            <a:ext cx="5867400" cy="1588"/>
          </a:xfrm>
          <a:prstGeom prst="line">
            <a:avLst/>
          </a:prstGeom>
          <a:ln w="1174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4267200" y="1676400"/>
            <a:ext cx="533400" cy="990600"/>
          </a:xfrm>
          <a:prstGeom prst="down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" y="3810000"/>
            <a:ext cx="3276600" cy="12192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আয় সিদ্বান্ত বা অর্থায়ন সিদ্বান্ত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15000" y="3810000"/>
            <a:ext cx="3276600" cy="12192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ব্যয় সিদ্বান্ত বা বিনিয়োগ সিদ্বান্ত </a:t>
            </a:r>
            <a:endParaRPr lang="en-US" sz="3600" dirty="0"/>
          </a:p>
        </p:txBody>
      </p:sp>
      <p:sp>
        <p:nvSpPr>
          <p:cNvPr id="16" name="Down Arrow 15"/>
          <p:cNvSpPr/>
          <p:nvPr/>
        </p:nvSpPr>
        <p:spPr>
          <a:xfrm>
            <a:off x="1524000" y="2819400"/>
            <a:ext cx="457200" cy="990600"/>
          </a:xfrm>
          <a:prstGeom prst="down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086600" y="2819400"/>
            <a:ext cx="457200" cy="990600"/>
          </a:xfrm>
          <a:prstGeom prst="down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আদর্শ পরিবার-আলোকিত বাংলাদেশ | Aloki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8600"/>
            <a:ext cx="3962400" cy="2667000"/>
          </a:xfrm>
          <a:prstGeom prst="rect">
            <a:avLst/>
          </a:prstGeom>
          <a:noFill/>
        </p:spPr>
      </p:pic>
      <p:pic>
        <p:nvPicPr>
          <p:cNvPr id="7174" name="Picture 6" descr="ভীতিকর না হয়ে যৌথ পরিবার হোক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1"/>
            <a:ext cx="4419600" cy="2819400"/>
          </a:xfrm>
          <a:prstGeom prst="rect">
            <a:avLst/>
          </a:prstGeom>
          <a:noFill/>
        </p:spPr>
      </p:pic>
      <p:pic>
        <p:nvPicPr>
          <p:cNvPr id="6" name="Picture 22" descr="বাংলাদেশ ডেভেলপমেন্ট ব্যাংকে এমডি ..."/>
          <p:cNvPicPr>
            <a:picLocks noChangeAspect="1" noChangeArrowheads="1"/>
          </p:cNvPicPr>
          <p:nvPr/>
        </p:nvPicPr>
        <p:blipFill>
          <a:blip r:embed="rId4"/>
          <a:srcRect t="14000" b="34000"/>
          <a:stretch>
            <a:fillRect/>
          </a:stretch>
        </p:blipFill>
        <p:spPr bwMode="auto">
          <a:xfrm>
            <a:off x="304800" y="3200400"/>
            <a:ext cx="4419600" cy="2362200"/>
          </a:xfrm>
          <a:prstGeom prst="rect">
            <a:avLst/>
          </a:prstGeom>
          <a:noFill/>
        </p:spPr>
      </p:pic>
      <p:pic>
        <p:nvPicPr>
          <p:cNvPr id="7" name="Picture 10" descr="সিলেটে ডাচ-বাংলা ব্যাংক থেকে টাকা ..."/>
          <p:cNvPicPr>
            <a:picLocks noChangeAspect="1" noChangeArrowheads="1"/>
          </p:cNvPicPr>
          <p:nvPr/>
        </p:nvPicPr>
        <p:blipFill>
          <a:blip r:embed="rId5"/>
          <a:srcRect l="9375" t="9480" r="9375" b="4893"/>
          <a:stretch>
            <a:fillRect/>
          </a:stretch>
        </p:blipFill>
        <p:spPr bwMode="auto">
          <a:xfrm>
            <a:off x="4953000" y="3200400"/>
            <a:ext cx="3962400" cy="23622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28600" y="5791200"/>
            <a:ext cx="8763000" cy="7620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 সিদ্বান্ত বলতে মুলত তহবিল সংগ্রহের প্রক্রিয়াকে বুঝায়।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ওভার লক এবং লক ষ্টিচ মেশিন - TEXTILE LAB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638800" cy="2514600"/>
          </a:xfrm>
          <a:prstGeom prst="rect">
            <a:avLst/>
          </a:prstGeom>
          <a:noFill/>
        </p:spPr>
      </p:pic>
      <p:pic>
        <p:nvPicPr>
          <p:cNvPr id="8196" name="Picture 4" descr="দোকান কাউন্টার টেবিল মুদ্রা ..."/>
          <p:cNvPicPr>
            <a:picLocks noChangeAspect="1" noChangeArrowheads="1"/>
          </p:cNvPicPr>
          <p:nvPr/>
        </p:nvPicPr>
        <p:blipFill>
          <a:blip r:embed="rId4"/>
          <a:srcRect l="3125" t="18750" r="1563" b="14063"/>
          <a:stretch>
            <a:fillRect/>
          </a:stretch>
        </p:blipFill>
        <p:spPr bwMode="auto">
          <a:xfrm>
            <a:off x="152400" y="2895600"/>
            <a:ext cx="5638800" cy="2514600"/>
          </a:xfrm>
          <a:prstGeom prst="rect">
            <a:avLst/>
          </a:prstGeom>
          <a:noFill/>
        </p:spPr>
      </p:pic>
      <p:pic>
        <p:nvPicPr>
          <p:cNvPr id="8198" name="Picture 6" descr="Godrej RD EDGE DUO 255 PD INV 4.2 Refrigerator-Erica Wine"/>
          <p:cNvPicPr>
            <a:picLocks noChangeAspect="1" noChangeArrowheads="1"/>
          </p:cNvPicPr>
          <p:nvPr/>
        </p:nvPicPr>
        <p:blipFill>
          <a:blip r:embed="rId5"/>
          <a:srcRect l="32000" t="2000" r="33000" b="2000"/>
          <a:stretch>
            <a:fillRect/>
          </a:stretch>
        </p:blipFill>
        <p:spPr bwMode="auto">
          <a:xfrm>
            <a:off x="6019800" y="0"/>
            <a:ext cx="2971800" cy="65532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304800" y="5715000"/>
            <a:ext cx="5562600" cy="9906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উৎপাদনমূখী প্রতিষ্ঠানের মেশিন ক্রয় ও কারখানা নির্মান খরচের সিদ্বান্তকে বিনিয়োগ সিদ্বান্ত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483</Words>
  <Application>Microsoft Office PowerPoint</Application>
  <PresentationFormat>On-screen Show (4:3)</PresentationFormat>
  <Paragraphs>56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234</cp:revision>
  <dcterms:created xsi:type="dcterms:W3CDTF">2006-08-16T00:00:00Z</dcterms:created>
  <dcterms:modified xsi:type="dcterms:W3CDTF">2020-06-06T13:05:23Z</dcterms:modified>
</cp:coreProperties>
</file>