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handoutMasterIdLst>
    <p:handoutMasterId r:id="rId30"/>
  </p:handoutMasterIdLst>
  <p:sldIdLst>
    <p:sldId id="518" r:id="rId2"/>
    <p:sldId id="517" r:id="rId3"/>
    <p:sldId id="529" r:id="rId4"/>
    <p:sldId id="415" r:id="rId5"/>
    <p:sldId id="419" r:id="rId6"/>
    <p:sldId id="420" r:id="rId7"/>
    <p:sldId id="512" r:id="rId8"/>
    <p:sldId id="421" r:id="rId9"/>
    <p:sldId id="513" r:id="rId10"/>
    <p:sldId id="523" r:id="rId11"/>
    <p:sldId id="501" r:id="rId12"/>
    <p:sldId id="441" r:id="rId13"/>
    <p:sldId id="511" r:id="rId14"/>
    <p:sldId id="524" r:id="rId15"/>
    <p:sldId id="525" r:id="rId16"/>
    <p:sldId id="456" r:id="rId17"/>
    <p:sldId id="531" r:id="rId18"/>
    <p:sldId id="508" r:id="rId19"/>
    <p:sldId id="532" r:id="rId20"/>
    <p:sldId id="510" r:id="rId21"/>
    <p:sldId id="526" r:id="rId22"/>
    <p:sldId id="527" r:id="rId23"/>
    <p:sldId id="528" r:id="rId24"/>
    <p:sldId id="471" r:id="rId25"/>
    <p:sldId id="473" r:id="rId26"/>
    <p:sldId id="533" r:id="rId27"/>
    <p:sldId id="530" r:id="rId28"/>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660"/>
  </p:normalViewPr>
  <p:slideViewPr>
    <p:cSldViewPr snapToGrid="0">
      <p:cViewPr varScale="1">
        <p:scale>
          <a:sx n="61" d="100"/>
          <a:sy n="61" d="100"/>
        </p:scale>
        <p:origin x="10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B16AD511-C9D4-41AA-B49D-A5C0AF41BBEB}" type="datetime2">
              <a:rPr lang="en-US" smtClean="0"/>
              <a:t>Saturday, June 6,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152726A-6EA5-4377-A0BE-9835B5176113}" type="datetime2">
              <a:rPr lang="en-US" smtClean="0"/>
              <a:t>Saturday, June 6,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6/6/2020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4.jp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f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08" y="315310"/>
            <a:ext cx="13132676" cy="7488621"/>
          </a:xfrm>
          <a:prstGeom prst="rect">
            <a:avLst/>
          </a:prstGeom>
        </p:spPr>
      </p:pic>
      <p:sp>
        <p:nvSpPr>
          <p:cNvPr id="4" name="TextBox 1">
            <a:extLst>
              <a:ext uri="{FF2B5EF4-FFF2-40B4-BE49-F238E27FC236}">
                <a16:creationId xmlns:a16="http://schemas.microsoft.com/office/drawing/2014/main" id="{8E457F3A-3CDA-42B0-B036-2A898D239837}"/>
              </a:ext>
            </a:extLst>
          </p:cNvPr>
          <p:cNvSpPr txBox="1"/>
          <p:nvPr/>
        </p:nvSpPr>
        <p:spPr>
          <a:xfrm>
            <a:off x="7509654" y="254878"/>
            <a:ext cx="606446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مرحباً بكم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7571833"/>
      </p:ext>
    </p:extLst>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35294E-6 -2.59259E-6 L 2.35294E-6 -0.07214 " pathEditMode="relative" rAng="0" ptsTypes="AA">
                                      <p:cBhvr>
                                        <p:cTn id="6" dur="250" accel="50000" decel="50000" autoRev="1" fill="hold">
                                          <p:stCondLst>
                                            <p:cond delay="0"/>
                                          </p:stCondLst>
                                        </p:cTn>
                                        <p:tgtEl>
                                          <p:spTgt spid="4"/>
                                        </p:tgtEl>
                                        <p:attrNameLst>
                                          <p:attrName>ppt_x</p:attrName>
                                          <p:attrName>ppt_y</p:attrName>
                                        </p:attrNameLst>
                                      </p:cBhvr>
                                      <p:rCtr x="0" y="-3607"/>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القضاء</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الحكم</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لشريح مواقف عظيمة في تاريخ القضاء الإسلامي</a:t>
            </a:r>
            <a:endParaRPr lang="en-US" sz="26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عهد</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وعد</a:t>
            </a:r>
            <a:endParaRPr lang="en-US" sz="3200" b="1" dirty="0">
              <a:solidFill>
                <a:schemeClr val="tx1"/>
              </a:solidFill>
              <a:effectLst>
                <a:outerShdw blurRad="38100" dist="38100" dir="2700000" algn="tl">
                  <a:srgbClr val="000000">
                    <a:alpha val="43137"/>
                  </a:srgbClr>
                </a:outerShdw>
              </a:effectLst>
            </a:endParaRPr>
          </a:p>
        </p:txBody>
      </p:sp>
      <p:sp>
        <p:nvSpPr>
          <p:cNvPr id="14" name="Rounded Rectangle 13"/>
          <p:cNvSpPr/>
          <p:nvPr/>
        </p:nvSpPr>
        <p:spPr>
          <a:xfrm>
            <a:off x="7104989"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على المسلم أن ينفذ العهد والوعد</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طلب</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سئل</a:t>
            </a:r>
            <a:endParaRPr lang="en-US" sz="32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3731174"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طلب الولد من أمه الدعاء والحب </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ولاية</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خلافة</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600" b="1" dirty="0" smtClean="0"/>
              <a:t>كان شريح قاضيا في ولاية علي رضي الله عنه</a:t>
            </a:r>
            <a:endParaRPr lang="en-US" sz="2600" b="1" dirty="0"/>
          </a:p>
        </p:txBody>
      </p:sp>
      <p:pic>
        <p:nvPicPr>
          <p:cNvPr id="21" name="Picture 2" descr="تفسير رؤية القاضي والمحكمة في المنام لابن سيرين | معلومة ثقاف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4069" y="2711669"/>
            <a:ext cx="2985022" cy="3597142"/>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755" y="2711670"/>
            <a:ext cx="2975116" cy="3597142"/>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659" y="2688505"/>
            <a:ext cx="2945397" cy="3620306"/>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4" name="Picture 8" descr="يوم الولاية | ذمار نيو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26" y="2723145"/>
            <a:ext cx="2964615" cy="3585666"/>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4185785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amond(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5" dur="500" fill="hold"/>
                                        <p:tgtEl>
                                          <p:spTgt spid="13"/>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32"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ircle(out)">
                                      <p:cBhvr>
                                        <p:cTn id="71" dur="2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7" dur="500" fill="hold"/>
                                        <p:tgtEl>
                                          <p:spTgt spid="16"/>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anim calcmode="lin" valueType="num">
                                      <p:cBhvr>
                                        <p:cTn id="97" dur="500" fill="hold"/>
                                        <p:tgtEl>
                                          <p:spTgt spid="17"/>
                                        </p:tgtEl>
                                        <p:attrNameLst>
                                          <p:attrName>ppt_x</p:attrName>
                                        </p:attrNameLst>
                                      </p:cBhvr>
                                      <p:tavLst>
                                        <p:tav tm="0">
                                          <p:val>
                                            <p:strVal val="#ppt_x"/>
                                          </p:val>
                                        </p:tav>
                                        <p:tav tm="100000">
                                          <p:val>
                                            <p:strVal val="#ppt_x"/>
                                          </p:val>
                                        </p:tav>
                                      </p:tavLst>
                                    </p:anim>
                                    <p:anim calcmode="lin" valueType="num">
                                      <p:cBhvr>
                                        <p:cTn id="9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0" presetClass="entr" presetSubtype="0"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edge">
                                      <p:cBhvr>
                                        <p:cTn id="103" dur="20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p:cTn id="116"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7"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8"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9" dur="500" fill="hold"/>
                                        <p:tgtEl>
                                          <p:spTgt spid="19"/>
                                        </p:tgtEl>
                                        <p:attrNameLst>
                                          <p:attrName>ppt_h</p:attrName>
                                        </p:attrNameLst>
                                      </p:cBhvr>
                                      <p:tavLst>
                                        <p:tav tm="0">
                                          <p:val>
                                            <p:strVal val="#ppt_h"/>
                                          </p:val>
                                        </p:tav>
                                        <p:tav tm="100000">
                                          <p:val>
                                            <p:strVal val="#ppt_h"/>
                                          </p:val>
                                        </p:tav>
                                      </p:tavLst>
                                    </p:anim>
                                    <p:anim calcmode="lin" valueType="num">
                                      <p:cBhvr>
                                        <p:cTn id="120"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1"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2"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3" dur="500" decel="50000">
                                          <p:stCondLst>
                                            <p:cond delay="0"/>
                                          </p:stCondLst>
                                        </p:cTn>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anim calcmode="lin" valueType="num">
                                      <p:cBhvr>
                                        <p:cTn id="129" dur="500" fill="hold"/>
                                        <p:tgtEl>
                                          <p:spTgt spid="20"/>
                                        </p:tgtEl>
                                        <p:attrNameLst>
                                          <p:attrName>ppt_x</p:attrName>
                                        </p:attrNameLst>
                                      </p:cBhvr>
                                      <p:tavLst>
                                        <p:tav tm="0">
                                          <p:val>
                                            <p:strVal val="#ppt_x"/>
                                          </p:val>
                                        </p:tav>
                                        <p:tav tm="100000">
                                          <p:val>
                                            <p:strVal val="#ppt_x"/>
                                          </p:val>
                                        </p:tav>
                                      </p:tavLst>
                                    </p:anim>
                                    <p:anim calcmode="lin" valueType="num">
                                      <p:cBhvr>
                                        <p:cTn id="13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 presetClass="entr" presetSubtype="32" fill="hold" nodeType="click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box(out)">
                                      <p:cBhvr>
                                        <p:cTn id="1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MA" sz="3600" b="1" dirty="0">
                <a:solidFill>
                  <a:schemeClr val="tx1"/>
                </a:solidFill>
              </a:rPr>
              <a:t>خمس  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600" dirty="0"/>
          </a:p>
        </p:txBody>
      </p:sp>
      <p:sp>
        <p:nvSpPr>
          <p:cNvPr id="8" name="Rectangle 7"/>
          <p:cNvSpPr/>
          <p:nvPr/>
        </p:nvSpPr>
        <p:spPr>
          <a:xfrm>
            <a:off x="5218388" y="446415"/>
            <a:ext cx="3237764"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الوحدي</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633948" y="2209800"/>
            <a:ext cx="4572004" cy="4801581"/>
          </a:xfrm>
          <a:prstGeom prst="verticalScroll">
            <a:avLst/>
          </a:prstGeom>
          <a:ln w="38100">
            <a:solidFill>
              <a:srgbClr val="002060"/>
            </a:solidFill>
          </a:ln>
          <a:effectLst>
            <a:glow rad="1397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lIns="78365" tIns="39183" rIns="78365" bIns="39183" rtlCol="0" anchor="ctr"/>
          <a:lstStyle/>
          <a:p>
            <a:pPr algn="ctr" rtl="1"/>
            <a:r>
              <a:rPr lang="ar-MA" sz="3600" b="1" dirty="0">
                <a:solidFill>
                  <a:schemeClr val="tx1"/>
                </a:solidFill>
              </a:rPr>
              <a:t>اكتب معاني الكلمات</a:t>
            </a:r>
            <a:r>
              <a:rPr lang="en-US" sz="3600" b="1" dirty="0">
                <a:solidFill>
                  <a:schemeClr val="tx1"/>
                </a:solidFill>
              </a:rPr>
              <a:t> </a:t>
            </a:r>
            <a:r>
              <a:rPr lang="ar-MA" sz="3600" b="1" dirty="0">
                <a:solidFill>
                  <a:schemeClr val="tx1"/>
                </a:solidFill>
              </a:rPr>
              <a:t>الأتية ثم اجعلها في جملة مفيدة</a:t>
            </a:r>
            <a:r>
              <a:rPr lang="en-US" sz="3600" b="1" dirty="0">
                <a:solidFill>
                  <a:schemeClr val="tx1"/>
                </a:solidFill>
              </a:rPr>
              <a:t> </a:t>
            </a:r>
            <a:r>
              <a:rPr lang="ar-MA" sz="3600" b="1" dirty="0">
                <a:solidFill>
                  <a:schemeClr val="tx1"/>
                </a:solidFill>
              </a:rPr>
              <a:t>من عندك:</a:t>
            </a:r>
          </a:p>
          <a:p>
            <a:pPr algn="ctr" rtl="1"/>
            <a:r>
              <a:rPr lang="ar-MA" sz="3600" b="1" dirty="0" smtClean="0">
                <a:solidFill>
                  <a:schemeClr val="tx1"/>
                </a:solidFill>
              </a:rPr>
              <a:t>رضي، القضاء، عهد، طلب، ولاية.</a:t>
            </a:r>
            <a:endParaRPr lang="en-US" sz="3600" b="1"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696030" y="1973161"/>
            <a:ext cx="6049040" cy="5391806"/>
          </a:xfrm>
          <a:prstGeom prst="ellipse">
            <a:avLst/>
          </a:prstGeom>
          <a:ln>
            <a:noFill/>
          </a:ln>
          <a:effectLst>
            <a:softEdge rad="112500"/>
          </a:effectLst>
        </p:spPr>
      </p:pic>
    </p:spTree>
    <p:extLst>
      <p:ext uri="{BB962C8B-B14F-4D97-AF65-F5344CB8AC3E}">
        <p14:creationId xmlns:p14="http://schemas.microsoft.com/office/powerpoint/2010/main" val="37151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style.rotation</p:attrName>
                                        </p:attrNameLst>
                                      </p:cBhvr>
                                      <p:tavLst>
                                        <p:tav tm="0">
                                          <p:val>
                                            <p:fltVal val="720"/>
                                          </p:val>
                                        </p:tav>
                                        <p:tav tm="100000">
                                          <p:val>
                                            <p:fltVal val="0"/>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by="(-#ppt_w*2)" calcmode="lin" valueType="num">
                                      <p:cBhvr rctx="PPT">
                                        <p:cTn id="43" dur="250" autoRev="1" fill="hold">
                                          <p:stCondLst>
                                            <p:cond delay="0"/>
                                          </p:stCondLst>
                                        </p:cTn>
                                        <p:tgtEl>
                                          <p:spTgt spid="12"/>
                                        </p:tgtEl>
                                        <p:attrNameLst>
                                          <p:attrName>ppt_w</p:attrName>
                                        </p:attrNameLst>
                                      </p:cBhvr>
                                    </p:anim>
                                    <p:anim by="(#ppt_w*0.50)" calcmode="lin" valueType="num">
                                      <p:cBhvr>
                                        <p:cTn id="44" dur="250" decel="50000" autoRev="1" fill="hold">
                                          <p:stCondLst>
                                            <p:cond delay="0"/>
                                          </p:stCondLst>
                                        </p:cTn>
                                        <p:tgtEl>
                                          <p:spTgt spid="12"/>
                                        </p:tgtEl>
                                        <p:attrNameLst>
                                          <p:attrName>ppt_x</p:attrName>
                                        </p:attrNameLst>
                                      </p:cBhvr>
                                    </p:anim>
                                    <p:anim from="(-#ppt_h/2)" to="(#ppt_y)" calcmode="lin" valueType="num">
                                      <p:cBhvr>
                                        <p:cTn id="45" dur="500" fill="hold">
                                          <p:stCondLst>
                                            <p:cond delay="0"/>
                                          </p:stCondLst>
                                        </p:cTn>
                                        <p:tgtEl>
                                          <p:spTgt spid="12"/>
                                        </p:tgtEl>
                                        <p:attrNameLst>
                                          <p:attrName>ppt_y</p:attrName>
                                        </p:attrNameLst>
                                      </p:cBhvr>
                                    </p:anim>
                                    <p:animRot by="21600000">
                                      <p:cBhvr>
                                        <p:cTn id="46"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إذ ظل شريح يقضي بين المسلمين نحواً من ....</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ستين عاماً</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وقد أقره في منصبه كل من عمر و .... وعلي ومعاوية</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عثمان رضي الله عنه</a:t>
            </a:r>
            <a:endParaRPr lang="en-US" sz="3200" b="1" dirty="0">
              <a:solidFill>
                <a:schemeClr val="tx1"/>
              </a:solidFill>
            </a:endParaRPr>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كما أقره من جاء بعد .... من أمراء بين أمية</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معاوية</a:t>
            </a:r>
            <a:endParaRPr lang="en-US" sz="3200" b="1" dirty="0"/>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b="1" dirty="0" smtClean="0">
                <a:solidFill>
                  <a:schemeClr val="tx1"/>
                </a:solidFill>
              </a:rPr>
              <a:t>4</a:t>
            </a:r>
            <a:r>
              <a:rPr lang="ar-MA" sz="2900" b="1" dirty="0" smtClean="0">
                <a:solidFill>
                  <a:schemeClr val="tx1"/>
                </a:solidFill>
              </a:rPr>
              <a:t>. طلب شريح إعفاءه من منصبه خلال .... وكان قد بلغ السابعة بعد المائة</a:t>
            </a:r>
            <a:endParaRPr lang="en-US" sz="2900" b="1" dirty="0">
              <a:solidFill>
                <a:schemeClr val="tx1"/>
              </a:solidFill>
            </a:endParaRPr>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smtClean="0"/>
              <a:t>ولاية الحجاج</a:t>
            </a:r>
            <a:endParaRPr lang="en-US" sz="32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كانت لشريح مواقف عظيمة في تاريخ ....</a:t>
            </a:r>
            <a:endParaRPr lang="en-US" sz="32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القضاء الإسلامي</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ومن ذلك أن .... فقد درعاً له كانت عزيزة عليه</a:t>
            </a:r>
            <a:endParaRPr lang="en-US" sz="32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t>علي رضي الله عنه</a:t>
            </a:r>
            <a:endParaRPr lang="en-US" sz="3200" b="1" dirty="0"/>
          </a:p>
        </p:txBody>
      </p:sp>
      <p:sp>
        <p:nvSpPr>
          <p:cNvPr id="21" name="Rectangle 20"/>
          <p:cNvSpPr/>
          <p:nvPr/>
        </p:nvSpPr>
        <p:spPr>
          <a:xfrm>
            <a:off x="1669473" y="467711"/>
            <a:ext cx="10406913" cy="769441"/>
          </a:xfrm>
          <a:prstGeom prst="rect">
            <a:avLst/>
          </a:prstGeom>
          <a:noFill/>
        </p:spPr>
        <p:txBody>
          <a:bodyPr wrap="square" lIns="91440" tIns="45720" rIns="91440" bIns="45720">
            <a:spAutoFit/>
          </a:bodyPr>
          <a:lstStyle/>
          <a:p>
            <a:pPr algn="ctr"/>
            <a:r>
              <a:rPr lang="ar-MA"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rPr>
              <a:t>املأ الفراغات في الجملة بكلمة مناسبة من عندك</a:t>
            </a:r>
            <a:endParaRPr lang="en-US"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39136165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 calcmode="lin" valueType="num">
                                      <p:cBhvr>
                                        <p:cTn id="6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
                                        </p:tgtEl>
                                        <p:attrNameLst>
                                          <p:attrName>ppt_y</p:attrName>
                                        </p:attrNameLst>
                                      </p:cBhvr>
                                      <p:tavLst>
                                        <p:tav tm="0">
                                          <p:val>
                                            <p:strVal val="#ppt_y"/>
                                          </p:val>
                                        </p:tav>
                                        <p:tav tm="100000">
                                          <p:val>
                                            <p:strVal val="#ppt_y"/>
                                          </p:val>
                                        </p:tav>
                                      </p:tavLst>
                                    </p:anim>
                                    <p:anim calcmode="lin" valueType="num">
                                      <p:cBhvr>
                                        <p:cTn id="6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2"/>
                                        </p:tgtEl>
                                        <p:attrNameLst>
                                          <p:attrName>ppt_y</p:attrName>
                                        </p:attrNameLst>
                                      </p:cBhvr>
                                      <p:tavLst>
                                        <p:tav tm="0">
                                          <p:val>
                                            <p:strVal val="#ppt_y"/>
                                          </p:val>
                                        </p:tav>
                                        <p:tav tm="100000">
                                          <p:val>
                                            <p:strVal val="#ppt_y"/>
                                          </p:val>
                                        </p:tav>
                                      </p:tavLst>
                                    </p:anim>
                                    <p:anim calcmode="lin" valueType="num">
                                      <p:cBhvr>
                                        <p:cTn id="7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8"/>
                                        </p:tgtEl>
                                        <p:attrNameLst>
                                          <p:attrName>ppt_y</p:attrName>
                                        </p:attrNameLst>
                                      </p:cBhvr>
                                      <p:tavLst>
                                        <p:tav tm="0">
                                          <p:val>
                                            <p:strVal val="#ppt_y"/>
                                          </p:val>
                                        </p:tav>
                                        <p:tav tm="100000">
                                          <p:val>
                                            <p:strVal val="#ppt_y"/>
                                          </p:val>
                                        </p:tav>
                                      </p:tavLst>
                                    </p:anim>
                                    <p:anim calcmode="lin" valueType="num">
                                      <p:cBhvr>
                                        <p:cTn id="8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4"/>
                                        </p:tgtEl>
                                        <p:attrNameLst>
                                          <p:attrName>style.visibility</p:attrName>
                                        </p:attrNameLst>
                                      </p:cBhvr>
                                      <p:to>
                                        <p:strVal val="visible"/>
                                      </p:to>
                                    </p:set>
                                    <p:anim calcmode="lin" valueType="num">
                                      <p:cBhvr>
                                        <p:cTn id="9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4"/>
                                        </p:tgtEl>
                                        <p:attrNameLst>
                                          <p:attrName>ppt_y</p:attrName>
                                        </p:attrNameLst>
                                      </p:cBhvr>
                                      <p:tavLst>
                                        <p:tav tm="0">
                                          <p:val>
                                            <p:strVal val="#ppt_y"/>
                                          </p:val>
                                        </p:tav>
                                        <p:tav tm="100000">
                                          <p:val>
                                            <p:strVal val="#ppt_y"/>
                                          </p:val>
                                        </p:tav>
                                      </p:tavLst>
                                    </p:anim>
                                    <p:anim calcmode="lin" valueType="num">
                                      <p:cBhvr>
                                        <p:cTn id="9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16"/>
                                        </p:tgtEl>
                                        <p:attrNameLst>
                                          <p:attrName>ppt_y</p:attrName>
                                        </p:attrNameLst>
                                      </p:cBhvr>
                                      <p:tavLst>
                                        <p:tav tm="0">
                                          <p:val>
                                            <p:strVal val="#ppt_y"/>
                                          </p:val>
                                        </p:tav>
                                        <p:tav tm="100000">
                                          <p:val>
                                            <p:strVal val="#ppt_y"/>
                                          </p:val>
                                        </p:tav>
                                      </p:tavLst>
                                    </p:anim>
                                    <p:anim calcmode="lin" valueType="num">
                                      <p:cBhvr>
                                        <p:cTn id="10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إذ ظل شريح يقضي بين المسلمين نحواً من خمسين عاماً. </a:t>
            </a:r>
            <a:endParaRPr lang="en-US" sz="3200" b="1" dirty="0">
              <a:solidFill>
                <a:schemeClr val="tx1"/>
              </a:solidFill>
            </a:endParaRPr>
          </a:p>
        </p:txBody>
      </p:sp>
      <p:sp>
        <p:nvSpPr>
          <p:cNvPr id="24" name="Rectangle 23"/>
          <p:cNvSpPr/>
          <p:nvPr/>
        </p:nvSpPr>
        <p:spPr>
          <a:xfrm>
            <a:off x="7260035" y="2761307"/>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وقد أقره في منصبه كل من عمر وعثمان وعلى ومعاوية.</a:t>
            </a:r>
            <a:endParaRPr lang="en-US" sz="3200" b="1" dirty="0">
              <a:solidFill>
                <a:schemeClr val="tx1"/>
              </a:solidFill>
            </a:endParaRPr>
          </a:p>
        </p:txBody>
      </p:sp>
      <p:sp>
        <p:nvSpPr>
          <p:cNvPr id="25" name="Rectangle 24"/>
          <p:cNvSpPr/>
          <p:nvPr/>
        </p:nvSpPr>
        <p:spPr>
          <a:xfrm>
            <a:off x="7283666" y="406598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ولكن ما أقره من جاء بعد معاوية من أمراء بني أمية.</a:t>
            </a:r>
            <a:endParaRPr lang="en-US" sz="3200" b="1" dirty="0">
              <a:solidFill>
                <a:schemeClr val="tx1"/>
              </a:solidFill>
            </a:endParaRPr>
          </a:p>
        </p:txBody>
      </p:sp>
      <p:sp>
        <p:nvSpPr>
          <p:cNvPr id="26" name="Rectangle 25"/>
          <p:cNvSpPr/>
          <p:nvPr/>
        </p:nvSpPr>
        <p:spPr>
          <a:xfrm>
            <a:off x="7283667" y="5322458"/>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طلب شريح إعفاءه من منصبه خلال ولاية الحجاج بن يوسف لكبر سنه.</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ما كانت لشريح مواقف عظيمة في تاريخ القضاء الإسلامي.</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إذ ظل شريح يقضي بين المسلمين نحواً من </a:t>
            </a:r>
            <a:r>
              <a:rPr lang="ar-MA" sz="3200" b="1" dirty="0" smtClean="0">
                <a:solidFill>
                  <a:schemeClr val="tx1"/>
                </a:solidFill>
              </a:rPr>
              <a:t>ستين عاماً.</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a:solidFill>
                  <a:schemeClr val="tx1"/>
                </a:solidFill>
              </a:rPr>
              <a:t>وقد أقره في منصبه كل من عمر وعثمان وعلى </a:t>
            </a:r>
            <a:r>
              <a:rPr lang="ar-MA" sz="3200" b="1" dirty="0" smtClean="0">
                <a:solidFill>
                  <a:schemeClr val="tx1"/>
                </a:solidFill>
              </a:rPr>
              <a:t>ومعاوية.</a:t>
            </a:r>
            <a:endParaRPr lang="en-US" sz="3200" b="1" dirty="0">
              <a:solidFill>
                <a:schemeClr val="tx1"/>
              </a:solidFill>
            </a:endParaRPr>
          </a:p>
        </p:txBody>
      </p:sp>
      <p:sp>
        <p:nvSpPr>
          <p:cNvPr id="31" name="Rectangle 30"/>
          <p:cNvSpPr/>
          <p:nvPr/>
        </p:nvSpPr>
        <p:spPr>
          <a:xfrm>
            <a:off x="299541" y="406598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كما </a:t>
            </a:r>
            <a:r>
              <a:rPr lang="ar-MA" sz="3200" b="1" dirty="0">
                <a:solidFill>
                  <a:schemeClr val="tx1"/>
                </a:solidFill>
              </a:rPr>
              <a:t>أقره من جاء بعد معاوية من أمراء بني أمية</a:t>
            </a:r>
            <a:endParaRPr lang="en-US" sz="3200" b="1" dirty="0">
              <a:solidFill>
                <a:schemeClr val="tx1"/>
              </a:solidFill>
            </a:endParaRPr>
          </a:p>
        </p:txBody>
      </p:sp>
      <p:sp>
        <p:nvSpPr>
          <p:cNvPr id="32" name="Rectangle 31"/>
          <p:cNvSpPr/>
          <p:nvPr/>
        </p:nvSpPr>
        <p:spPr>
          <a:xfrm>
            <a:off x="299541" y="5319910"/>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a:solidFill>
                  <a:schemeClr val="tx1"/>
                </a:solidFill>
              </a:rPr>
              <a:t>طلب شريح إعفاءه من منصبه خلال ولاية الحجاج بن يوسف لكبر سنه.</a:t>
            </a:r>
            <a:endParaRPr lang="en-US" sz="3200" b="1" dirty="0">
              <a:solidFill>
                <a:schemeClr val="tx1"/>
              </a:solidFill>
            </a:endParaRPr>
          </a:p>
        </p:txBody>
      </p:sp>
      <p:sp>
        <p:nvSpPr>
          <p:cNvPr id="33" name="Rectangle 32"/>
          <p:cNvSpPr/>
          <p:nvPr/>
        </p:nvSpPr>
        <p:spPr>
          <a:xfrm>
            <a:off x="5548542" y="2766650"/>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65800"/>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كانت </a:t>
            </a:r>
            <a:r>
              <a:rPr lang="ar-MA" sz="3200" b="1" dirty="0">
                <a:solidFill>
                  <a:schemeClr val="tx1"/>
                </a:solidFill>
              </a:rPr>
              <a:t>لشريح مواقف عظيمة في تاريخ القضاء الإسلامي.</a:t>
            </a:r>
            <a:endParaRPr lang="en-US" sz="3200" b="1" dirty="0">
              <a:solidFill>
                <a:schemeClr val="tx1"/>
              </a:solidFill>
            </a:endParaRPr>
          </a:p>
        </p:txBody>
      </p:sp>
      <p:sp>
        <p:nvSpPr>
          <p:cNvPr id="35" name="Rectangle 34"/>
          <p:cNvSpPr/>
          <p:nvPr/>
        </p:nvSpPr>
        <p:spPr>
          <a:xfrm>
            <a:off x="5533705" y="407675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312131"/>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709456" y="451940"/>
            <a:ext cx="12360166" cy="707886"/>
          </a:xfrm>
          <a:prstGeom prst="rect">
            <a:avLst/>
          </a:prstGeom>
          <a:noFill/>
        </p:spPr>
        <p:txBody>
          <a:bodyPr wrap="square" lIns="91440" tIns="45720" rIns="91440" bIns="45720">
            <a:spAutoFit/>
          </a:bodyPr>
          <a:lstStyle/>
          <a:p>
            <a:pPr algn="ctr" rtl="1"/>
            <a:r>
              <a:rPr lang="ar-MA" sz="4000" b="1" dirty="0">
                <a:ln>
                  <a:solidFill>
                    <a:schemeClr val="bg1"/>
                  </a:solidFill>
                </a:ln>
                <a:latin typeface="SutonnyMJ" pitchFamily="2" charset="0"/>
              </a:rPr>
              <a:t>كتابة الصحيح  أو الخطأ مع تصحيح الخطأ في </a:t>
            </a:r>
            <a:r>
              <a:rPr lang="ar-MA" sz="4000" b="1" dirty="0" smtClean="0">
                <a:ln>
                  <a:solidFill>
                    <a:schemeClr val="bg1"/>
                  </a:solidFill>
                </a:ln>
                <a:latin typeface="SutonnyMJ" pitchFamily="2" charset="0"/>
              </a:rPr>
              <a:t>الجمل التالية من النص</a:t>
            </a:r>
            <a:endParaRPr lang="en-US" sz="40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3133018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373" y="2202269"/>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أسواق</a:t>
            </a:r>
            <a:endParaRPr lang="en-US" sz="3200" b="1" dirty="0">
              <a:solidFill>
                <a:schemeClr val="tx1"/>
              </a:solidFill>
            </a:endParaRPr>
          </a:p>
        </p:txBody>
      </p:sp>
      <p:sp>
        <p:nvSpPr>
          <p:cNvPr id="6" name="Rectangular Callout 5"/>
          <p:cNvSpPr/>
          <p:nvPr/>
        </p:nvSpPr>
        <p:spPr>
          <a:xfrm>
            <a:off x="378373" y="1097614"/>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سوق</a:t>
            </a:r>
            <a:endParaRPr lang="en-US" sz="3200" b="1" dirty="0">
              <a:solidFill>
                <a:schemeClr val="tx1"/>
              </a:solidFill>
            </a:endParaRPr>
          </a:p>
        </p:txBody>
      </p:sp>
      <p:sp>
        <p:nvSpPr>
          <p:cNvPr id="7" name="Rectangle 6"/>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تحويل الكلمات التالية من المفرد إلى الجمع من النص</a:t>
            </a:r>
            <a:endParaRPr lang="en-US" sz="40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sp>
        <p:nvSpPr>
          <p:cNvPr id="8" name="Rounded Rectangle 7"/>
          <p:cNvSpPr/>
          <p:nvPr/>
        </p:nvSpPr>
        <p:spPr>
          <a:xfrm>
            <a:off x="3699671"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مواقف</a:t>
            </a:r>
            <a:endParaRPr lang="en-US" sz="3200" b="1" dirty="0">
              <a:solidFill>
                <a:schemeClr val="tx1"/>
              </a:solidFill>
            </a:endParaRPr>
          </a:p>
        </p:txBody>
      </p:sp>
      <p:sp>
        <p:nvSpPr>
          <p:cNvPr id="12" name="Rectangular Callout 11"/>
          <p:cNvSpPr/>
          <p:nvPr/>
        </p:nvSpPr>
        <p:spPr>
          <a:xfrm>
            <a:off x="3699671"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موقف</a:t>
            </a:r>
            <a:endParaRPr lang="en-US" sz="3200" b="1" dirty="0">
              <a:solidFill>
                <a:schemeClr val="tx1"/>
              </a:solidFill>
            </a:endParaRPr>
          </a:p>
        </p:txBody>
      </p:sp>
      <p:sp>
        <p:nvSpPr>
          <p:cNvPr id="13" name="Rounded Rectangle 12"/>
          <p:cNvSpPr/>
          <p:nvPr/>
        </p:nvSpPr>
        <p:spPr>
          <a:xfrm>
            <a:off x="7120752"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أولاد</a:t>
            </a:r>
            <a:endParaRPr lang="en-US" sz="3200" b="1" dirty="0">
              <a:solidFill>
                <a:schemeClr val="tx1"/>
              </a:solidFill>
            </a:endParaRPr>
          </a:p>
        </p:txBody>
      </p:sp>
      <p:sp>
        <p:nvSpPr>
          <p:cNvPr id="14" name="Rectangular Callout 13"/>
          <p:cNvSpPr/>
          <p:nvPr/>
        </p:nvSpPr>
        <p:spPr>
          <a:xfrm>
            <a:off x="7120752"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ولد</a:t>
            </a:r>
            <a:endParaRPr lang="en-US" sz="3200" b="1" dirty="0">
              <a:solidFill>
                <a:schemeClr val="tx1"/>
              </a:solidFill>
            </a:endParaRPr>
          </a:p>
        </p:txBody>
      </p:sp>
      <p:sp>
        <p:nvSpPr>
          <p:cNvPr id="15" name="Rounded Rectangle 14"/>
          <p:cNvSpPr/>
          <p:nvPr/>
        </p:nvSpPr>
        <p:spPr>
          <a:xfrm>
            <a:off x="10520880" y="222328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شهداء</a:t>
            </a:r>
            <a:endParaRPr lang="en-US" sz="3200" b="1" dirty="0">
              <a:solidFill>
                <a:schemeClr val="tx1"/>
              </a:solidFill>
            </a:endParaRPr>
          </a:p>
        </p:txBody>
      </p:sp>
      <p:sp>
        <p:nvSpPr>
          <p:cNvPr id="16" name="Rectangular Callout 15"/>
          <p:cNvSpPr/>
          <p:nvPr/>
        </p:nvSpPr>
        <p:spPr>
          <a:xfrm>
            <a:off x="10520880" y="111862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شاهد</a:t>
            </a:r>
            <a:endParaRPr lang="en-US" sz="3200" b="1" dirty="0">
              <a:solidFill>
                <a:schemeClr val="tx1"/>
              </a:solidFill>
            </a:endParaRPr>
          </a:p>
        </p:txBody>
      </p:sp>
      <p:pic>
        <p:nvPicPr>
          <p:cNvPr id="17" name="Picture 2" descr="سقيفة بني ساعدة: بداية الخلاف السياسي وتشكيل المذاهب الإسلام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833" y="3355637"/>
            <a:ext cx="2864136" cy="4164513"/>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671" y="3355637"/>
            <a:ext cx="2885089" cy="4164513"/>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19" name="Picture 6" descr="انطلاق سوق عكاظ “ملتقى العرب” في دورته الثالثة عشر – مجلة فرقد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73" y="3334626"/>
            <a:ext cx="2885089" cy="4206537"/>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1547" y="3334626"/>
            <a:ext cx="2894293" cy="4206537"/>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443266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750" fill="hold"/>
                                        <p:tgtEl>
                                          <p:spTgt spid="15"/>
                                        </p:tgtEl>
                                        <p:attrNameLst>
                                          <p:attrName>ppt_w</p:attrName>
                                        </p:attrNameLst>
                                      </p:cBhvr>
                                      <p:tavLst>
                                        <p:tav tm="0">
                                          <p:val>
                                            <p:strVal val="#ppt_w*0.70"/>
                                          </p:val>
                                        </p:tav>
                                        <p:tav tm="100000">
                                          <p:val>
                                            <p:strVal val="#ppt_w"/>
                                          </p:val>
                                        </p:tav>
                                      </p:tavLst>
                                    </p:anim>
                                    <p:anim calcmode="lin" valueType="num">
                                      <p:cBhvr>
                                        <p:cTn id="19" dur="750" fill="hold"/>
                                        <p:tgtEl>
                                          <p:spTgt spid="15"/>
                                        </p:tgtEl>
                                        <p:attrNameLst>
                                          <p:attrName>ppt_h</p:attrName>
                                        </p:attrNameLst>
                                      </p:cBhvr>
                                      <p:tavLst>
                                        <p:tav tm="0">
                                          <p:val>
                                            <p:strVal val="#ppt_h"/>
                                          </p:val>
                                        </p:tav>
                                        <p:tav tm="100000">
                                          <p:val>
                                            <p:strVal val="#ppt_h"/>
                                          </p:val>
                                        </p:tav>
                                      </p:tavLst>
                                    </p:anim>
                                    <p:animEffect transition="in" filter="fade">
                                      <p:cBhvr>
                                        <p:cTn id="20" dur="75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750" fill="hold"/>
                                        <p:tgtEl>
                                          <p:spTgt spid="13"/>
                                        </p:tgtEl>
                                        <p:attrNameLst>
                                          <p:attrName>ppt_w</p:attrName>
                                        </p:attrNameLst>
                                      </p:cBhvr>
                                      <p:tavLst>
                                        <p:tav tm="0">
                                          <p:val>
                                            <p:strVal val="#ppt_w*0.70"/>
                                          </p:val>
                                        </p:tav>
                                        <p:tav tm="100000">
                                          <p:val>
                                            <p:strVal val="#ppt_w"/>
                                          </p:val>
                                        </p:tav>
                                      </p:tavLst>
                                    </p:anim>
                                    <p:anim calcmode="lin" valueType="num">
                                      <p:cBhvr>
                                        <p:cTn id="37" dur="750" fill="hold"/>
                                        <p:tgtEl>
                                          <p:spTgt spid="13"/>
                                        </p:tgtEl>
                                        <p:attrNameLst>
                                          <p:attrName>ppt_h</p:attrName>
                                        </p:attrNameLst>
                                      </p:cBhvr>
                                      <p:tavLst>
                                        <p:tav tm="0">
                                          <p:val>
                                            <p:strVal val="#ppt_h"/>
                                          </p:val>
                                        </p:tav>
                                        <p:tav tm="100000">
                                          <p:val>
                                            <p:strVal val="#ppt_h"/>
                                          </p:val>
                                        </p:tav>
                                      </p:tavLst>
                                    </p:anim>
                                    <p:animEffect transition="in" filter="fade">
                                      <p:cBhvr>
                                        <p:cTn id="38" dur="75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amond(in)">
                                      <p:cBhvr>
                                        <p:cTn id="43" dur="1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750" fill="hold"/>
                                        <p:tgtEl>
                                          <p:spTgt spid="8"/>
                                        </p:tgtEl>
                                        <p:attrNameLst>
                                          <p:attrName>ppt_w</p:attrName>
                                        </p:attrNameLst>
                                      </p:cBhvr>
                                      <p:tavLst>
                                        <p:tav tm="0">
                                          <p:val>
                                            <p:strVal val="#ppt_w*0.7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animEffect transition="in" filter="fade">
                                      <p:cBhvr>
                                        <p:cTn id="56" dur="75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fltVal val="0"/>
                                          </p:val>
                                        </p:tav>
                                        <p:tav tm="100000">
                                          <p:val>
                                            <p:strVal val="#ppt_w"/>
                                          </p:val>
                                        </p:tav>
                                      </p:tavLst>
                                    </p:anim>
                                    <p:anim calcmode="lin" valueType="num">
                                      <p:cBhvr>
                                        <p:cTn id="6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750" fill="hold"/>
                                        <p:tgtEl>
                                          <p:spTgt spid="5"/>
                                        </p:tgtEl>
                                        <p:attrNameLst>
                                          <p:attrName>ppt_w</p:attrName>
                                        </p:attrNameLst>
                                      </p:cBhvr>
                                      <p:tavLst>
                                        <p:tav tm="0">
                                          <p:val>
                                            <p:strVal val="#ppt_w*0.70"/>
                                          </p:val>
                                        </p:tav>
                                        <p:tav tm="100000">
                                          <p:val>
                                            <p:strVal val="#ppt_w"/>
                                          </p:val>
                                        </p:tav>
                                      </p:tavLst>
                                    </p:anim>
                                    <p:anim calcmode="lin" valueType="num">
                                      <p:cBhvr>
                                        <p:cTn id="73" dur="750" fill="hold"/>
                                        <p:tgtEl>
                                          <p:spTgt spid="5"/>
                                        </p:tgtEl>
                                        <p:attrNameLst>
                                          <p:attrName>ppt_h</p:attrName>
                                        </p:attrNameLst>
                                      </p:cBhvr>
                                      <p:tavLst>
                                        <p:tav tm="0">
                                          <p:val>
                                            <p:strVal val="#ppt_h"/>
                                          </p:val>
                                        </p:tav>
                                        <p:tav tm="100000">
                                          <p:val>
                                            <p:strVal val="#ppt_h"/>
                                          </p:val>
                                        </p:tav>
                                      </p:tavLst>
                                    </p:anim>
                                    <p:animEffect transition="in" filter="fade">
                                      <p:cBhvr>
                                        <p:cTn id="74" dur="75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20"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edge">
                                      <p:cBhvr>
                                        <p:cTn id="7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373" y="2202269"/>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رجال</a:t>
            </a:r>
            <a:endParaRPr lang="en-US" sz="3200" b="1" dirty="0">
              <a:solidFill>
                <a:schemeClr val="tx1"/>
              </a:solidFill>
            </a:endParaRPr>
          </a:p>
        </p:txBody>
      </p:sp>
      <p:sp>
        <p:nvSpPr>
          <p:cNvPr id="6" name="Rectangular Callout 5"/>
          <p:cNvSpPr/>
          <p:nvPr/>
        </p:nvSpPr>
        <p:spPr>
          <a:xfrm>
            <a:off x="378373" y="1097614"/>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رجل</a:t>
            </a:r>
            <a:endParaRPr lang="en-US" sz="3200" b="1" dirty="0">
              <a:solidFill>
                <a:schemeClr val="tx1"/>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8373" y="3334626"/>
            <a:ext cx="2885089" cy="4185525"/>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sp>
        <p:nvSpPr>
          <p:cNvPr id="8" name="Rectangle 7"/>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تحويل الكلمات التالية من المفرد إلى الجمع من النص</a:t>
            </a:r>
            <a:endParaRPr lang="en-US" sz="40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sp>
        <p:nvSpPr>
          <p:cNvPr id="12" name="Rounded Rectangle 11"/>
          <p:cNvSpPr/>
          <p:nvPr/>
        </p:nvSpPr>
        <p:spPr>
          <a:xfrm>
            <a:off x="3699671"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قضاة</a:t>
            </a:r>
            <a:endParaRPr lang="en-US" sz="3200" b="1" dirty="0">
              <a:solidFill>
                <a:schemeClr val="tx1"/>
              </a:solidFill>
            </a:endParaRPr>
          </a:p>
        </p:txBody>
      </p:sp>
      <p:sp>
        <p:nvSpPr>
          <p:cNvPr id="13" name="Rectangular Callout 12"/>
          <p:cNvSpPr/>
          <p:nvPr/>
        </p:nvSpPr>
        <p:spPr>
          <a:xfrm>
            <a:off x="3699671"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قاضي</a:t>
            </a:r>
            <a:endParaRPr lang="en-US" sz="3200" b="1" dirty="0">
              <a:solidFill>
                <a:schemeClr val="tx1"/>
              </a:solidFill>
            </a:endParaRPr>
          </a:p>
        </p:txBody>
      </p:sp>
      <p:sp>
        <p:nvSpPr>
          <p:cNvPr id="15" name="Rounded Rectangle 14"/>
          <p:cNvSpPr/>
          <p:nvPr/>
        </p:nvSpPr>
        <p:spPr>
          <a:xfrm>
            <a:off x="7120752"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المؤمنون</a:t>
            </a:r>
            <a:endParaRPr lang="en-US" sz="3200" b="1" dirty="0">
              <a:solidFill>
                <a:schemeClr val="tx1"/>
              </a:solidFill>
            </a:endParaRPr>
          </a:p>
        </p:txBody>
      </p:sp>
      <p:sp>
        <p:nvSpPr>
          <p:cNvPr id="16" name="Rectangular Callout 15"/>
          <p:cNvSpPr/>
          <p:nvPr/>
        </p:nvSpPr>
        <p:spPr>
          <a:xfrm>
            <a:off x="7120752"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المؤمن</a:t>
            </a:r>
            <a:endParaRPr lang="en-US" sz="3200" b="1" dirty="0">
              <a:solidFill>
                <a:schemeClr val="tx1"/>
              </a:solidFill>
            </a:endParaRPr>
          </a:p>
        </p:txBody>
      </p:sp>
      <p:sp>
        <p:nvSpPr>
          <p:cNvPr id="17" name="Rounded Rectangle 16"/>
          <p:cNvSpPr/>
          <p:nvPr/>
        </p:nvSpPr>
        <p:spPr>
          <a:xfrm>
            <a:off x="10520880" y="222328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ليالي</a:t>
            </a:r>
            <a:endParaRPr lang="en-US" sz="3200" b="1" dirty="0">
              <a:solidFill>
                <a:schemeClr val="tx1"/>
              </a:solidFill>
            </a:endParaRPr>
          </a:p>
        </p:txBody>
      </p:sp>
      <p:sp>
        <p:nvSpPr>
          <p:cNvPr id="18" name="Rectangular Callout 17"/>
          <p:cNvSpPr/>
          <p:nvPr/>
        </p:nvSpPr>
        <p:spPr>
          <a:xfrm>
            <a:off x="10520880" y="111862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ليلة</a:t>
            </a:r>
            <a:endParaRPr lang="en-US" sz="3200" b="1"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799" y="3345133"/>
            <a:ext cx="2906042" cy="4185524"/>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0" name="Picture 8" descr="اجمل كلام عن ليلة القدر 2020 خواطر جميلة عن ليلة القد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0880" y="3355638"/>
            <a:ext cx="2885089" cy="4185525"/>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670" y="3279700"/>
            <a:ext cx="2885089" cy="4337415"/>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9726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750" fill="hold"/>
                                        <p:tgtEl>
                                          <p:spTgt spid="17"/>
                                        </p:tgtEl>
                                        <p:attrNameLst>
                                          <p:attrName>ppt_w</p:attrName>
                                        </p:attrNameLst>
                                      </p:cBhvr>
                                      <p:tavLst>
                                        <p:tav tm="0">
                                          <p:val>
                                            <p:strVal val="#ppt_w*0.70"/>
                                          </p:val>
                                        </p:tav>
                                        <p:tav tm="100000">
                                          <p:val>
                                            <p:strVal val="#ppt_w"/>
                                          </p:val>
                                        </p:tav>
                                      </p:tavLst>
                                    </p:anim>
                                    <p:anim calcmode="lin" valueType="num">
                                      <p:cBhvr>
                                        <p:cTn id="19" dur="750" fill="hold"/>
                                        <p:tgtEl>
                                          <p:spTgt spid="17"/>
                                        </p:tgtEl>
                                        <p:attrNameLst>
                                          <p:attrName>ppt_h</p:attrName>
                                        </p:attrNameLst>
                                      </p:cBhvr>
                                      <p:tavLst>
                                        <p:tav tm="0">
                                          <p:val>
                                            <p:strVal val="#ppt_h"/>
                                          </p:val>
                                        </p:tav>
                                        <p:tav tm="100000">
                                          <p:val>
                                            <p:strVal val="#ppt_h"/>
                                          </p:val>
                                        </p:tav>
                                      </p:tavLst>
                                    </p:anim>
                                    <p:animEffect transition="in" filter="fade">
                                      <p:cBhvr>
                                        <p:cTn id="20" dur="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edge">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strVal val="#ppt_w*0.70"/>
                                          </p:val>
                                        </p:tav>
                                        <p:tav tm="100000">
                                          <p:val>
                                            <p:strVal val="#ppt_w"/>
                                          </p:val>
                                        </p:tav>
                                      </p:tavLst>
                                    </p:anim>
                                    <p:anim calcmode="lin" valueType="num">
                                      <p:cBhvr>
                                        <p:cTn id="37" dur="750" fill="hold"/>
                                        <p:tgtEl>
                                          <p:spTgt spid="15"/>
                                        </p:tgtEl>
                                        <p:attrNameLst>
                                          <p:attrName>ppt_h</p:attrName>
                                        </p:attrNameLst>
                                      </p:cBhvr>
                                      <p:tavLst>
                                        <p:tav tm="0">
                                          <p:val>
                                            <p:strVal val="#ppt_h"/>
                                          </p:val>
                                        </p:tav>
                                        <p:tav tm="100000">
                                          <p:val>
                                            <p:strVal val="#ppt_h"/>
                                          </p:val>
                                        </p:tav>
                                      </p:tavLst>
                                    </p:anim>
                                    <p:animEffect transition="in" filter="fade">
                                      <p:cBhvr>
                                        <p:cTn id="38" dur="75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750" fill="hold"/>
                                        <p:tgtEl>
                                          <p:spTgt spid="12"/>
                                        </p:tgtEl>
                                        <p:attrNameLst>
                                          <p:attrName>ppt_w</p:attrName>
                                        </p:attrNameLst>
                                      </p:cBhvr>
                                      <p:tavLst>
                                        <p:tav tm="0">
                                          <p:val>
                                            <p:strVal val="#ppt_w*0.70"/>
                                          </p:val>
                                        </p:tav>
                                        <p:tav tm="100000">
                                          <p:val>
                                            <p:strVal val="#ppt_w"/>
                                          </p:val>
                                        </p:tav>
                                      </p:tavLst>
                                    </p:anim>
                                    <p:anim calcmode="lin" valueType="num">
                                      <p:cBhvr>
                                        <p:cTn id="55" dur="750" fill="hold"/>
                                        <p:tgtEl>
                                          <p:spTgt spid="12"/>
                                        </p:tgtEl>
                                        <p:attrNameLst>
                                          <p:attrName>ppt_h</p:attrName>
                                        </p:attrNameLst>
                                      </p:cBhvr>
                                      <p:tavLst>
                                        <p:tav tm="0">
                                          <p:val>
                                            <p:strVal val="#ppt_h"/>
                                          </p:val>
                                        </p:tav>
                                        <p:tav tm="100000">
                                          <p:val>
                                            <p:strVal val="#ppt_h"/>
                                          </p:val>
                                        </p:tav>
                                      </p:tavLst>
                                    </p:anim>
                                    <p:animEffect transition="in" filter="fade">
                                      <p:cBhvr>
                                        <p:cTn id="56" dur="75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heckerboard(across)">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fltVal val="0"/>
                                          </p:val>
                                        </p:tav>
                                        <p:tav tm="100000">
                                          <p:val>
                                            <p:strVal val="#ppt_w"/>
                                          </p:val>
                                        </p:tav>
                                      </p:tavLst>
                                    </p:anim>
                                    <p:anim calcmode="lin" valueType="num">
                                      <p:cBhvr>
                                        <p:cTn id="6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750" fill="hold"/>
                                        <p:tgtEl>
                                          <p:spTgt spid="5"/>
                                        </p:tgtEl>
                                        <p:attrNameLst>
                                          <p:attrName>ppt_w</p:attrName>
                                        </p:attrNameLst>
                                      </p:cBhvr>
                                      <p:tavLst>
                                        <p:tav tm="0">
                                          <p:val>
                                            <p:strVal val="#ppt_w*0.70"/>
                                          </p:val>
                                        </p:tav>
                                        <p:tav tm="100000">
                                          <p:val>
                                            <p:strVal val="#ppt_w"/>
                                          </p:val>
                                        </p:tav>
                                      </p:tavLst>
                                    </p:anim>
                                    <p:anim calcmode="lin" valueType="num">
                                      <p:cBhvr>
                                        <p:cTn id="73" dur="750" fill="hold"/>
                                        <p:tgtEl>
                                          <p:spTgt spid="5"/>
                                        </p:tgtEl>
                                        <p:attrNameLst>
                                          <p:attrName>ppt_h</p:attrName>
                                        </p:attrNameLst>
                                      </p:cBhvr>
                                      <p:tavLst>
                                        <p:tav tm="0">
                                          <p:val>
                                            <p:strVal val="#ppt_h"/>
                                          </p:val>
                                        </p:tav>
                                        <p:tav tm="100000">
                                          <p:val>
                                            <p:strVal val="#ppt_h"/>
                                          </p:val>
                                        </p:tav>
                                      </p:tavLst>
                                    </p:anim>
                                    <p:animEffect transition="in" filter="fade">
                                      <p:cBhvr>
                                        <p:cTn id="74" dur="75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circle(out)">
                                      <p:cBhvr>
                                        <p:cTn id="7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2" grpId="0" animBg="1"/>
      <p:bldP spid="13"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993225" y="1851242"/>
            <a:ext cx="2969575" cy="2441603"/>
          </a:xfrm>
          <a:prstGeom prst="downArrow">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930162" y="4622694"/>
            <a:ext cx="3109132" cy="2582150"/>
          </a:xfrm>
          <a:prstGeom prst="star12">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4400" b="1" dirty="0">
                <a:solidFill>
                  <a:schemeClr val="tx1"/>
                </a:solidFill>
                <a:effectLst>
                  <a:outerShdw blurRad="38100" dist="38100" dir="2700000" algn="tl">
                    <a:srgbClr val="000000">
                      <a:alpha val="43137"/>
                    </a:srgbClr>
                  </a:outerShdw>
                </a:effectLst>
              </a:rPr>
              <a:t>خمس 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56690"/>
            <a:ext cx="13132675" cy="1100783"/>
          </a:xfrm>
          <a:prstGeom prst="roundRect">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effectLst>
                  <a:outerShdw blurRad="38100" dist="38100" dir="2700000" algn="tl">
                    <a:srgbClr val="000000">
                      <a:alpha val="43137"/>
                    </a:srgbClr>
                  </a:outerShdw>
                </a:effectLst>
              </a:rPr>
              <a:t>العمل في أزواج</a:t>
            </a:r>
            <a:endParaRPr lang="en-US" sz="4800" b="1" spc="56" dirty="0">
              <a:ln w="1143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249" y="1653538"/>
            <a:ext cx="8030604" cy="6150393"/>
          </a:xfrm>
          <a:prstGeom prst="ellipse">
            <a:avLst/>
          </a:prstGeom>
          <a:ln>
            <a:noFill/>
          </a:ln>
          <a:effectLst>
            <a:softEdge rad="112500"/>
          </a:effectLst>
        </p:spPr>
      </p:pic>
    </p:spTree>
    <p:extLst>
      <p:ext uri="{BB962C8B-B14F-4D97-AF65-F5344CB8AC3E}">
        <p14:creationId xmlns:p14="http://schemas.microsoft.com/office/powerpoint/2010/main" val="810668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anim calcmode="lin" valueType="num">
                                      <p:cBhvr>
                                        <p:cTn id="29" dur="250" fill="hold"/>
                                        <p:tgtEl>
                                          <p:spTgt spid="6"/>
                                        </p:tgtEl>
                                        <p:attrNameLst>
                                          <p:attrName>ppt_x</p:attrName>
                                        </p:attrNameLst>
                                      </p:cBhvr>
                                      <p:tavLst>
                                        <p:tav tm="0">
                                          <p:val>
                                            <p:strVal val="#ppt_x"/>
                                          </p:val>
                                        </p:tav>
                                        <p:tav tm="100000">
                                          <p:val>
                                            <p:strVal val="#ppt_x"/>
                                          </p:val>
                                        </p:tav>
                                      </p:tavLst>
                                    </p:anim>
                                    <p:anim calcmode="lin" valueType="num">
                                      <p:cBhvr>
                                        <p:cTn id="30"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style.rotation</p:attrName>
                                        </p:attrNameLst>
                                      </p:cBhvr>
                                      <p:tavLst>
                                        <p:tav tm="0">
                                          <p:val>
                                            <p:fltVal val="720"/>
                                          </p:val>
                                        </p:tav>
                                        <p:tav tm="100000">
                                          <p:val>
                                            <p:fltVal val="0"/>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-1</a:t>
            </a:r>
            <a:r>
              <a:rPr lang="ar-MA" sz="3200" b="1" dirty="0" smtClean="0">
                <a:solidFill>
                  <a:schemeClr val="tx1"/>
                </a:solidFill>
              </a:rPr>
              <a:t>كم سنة قضي شريح للإسلام والمسلمين ؟</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150" b="1" dirty="0" smtClean="0">
                <a:solidFill>
                  <a:schemeClr val="tx1"/>
                </a:solidFill>
              </a:rPr>
              <a:t>90</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150" b="1" dirty="0" smtClean="0">
                <a:solidFill>
                  <a:schemeClr val="tx1"/>
                </a:solidFill>
              </a:rPr>
              <a:t>60</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150" b="1" dirty="0" smtClean="0"/>
              <a:t>40</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-2</a:t>
            </a:r>
            <a:r>
              <a:rPr lang="ar-MA" sz="3200" b="1" dirty="0" smtClean="0">
                <a:solidFill>
                  <a:schemeClr val="tx1"/>
                </a:solidFill>
              </a:rPr>
              <a:t>وقد أقره في منصبه كل من عمر وعثمان وعلى..</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كلاهما صحيح</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t>صحيح</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b="1" dirty="0" smtClean="0">
                <a:solidFill>
                  <a:schemeClr val="tx1"/>
                </a:solidFill>
              </a:rPr>
              <a:t>من طلب إعفاءه من منصبه خلال ولاية الحجاج ؟</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شريح</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علي</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t>زبير</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-4</a:t>
            </a:r>
            <a:r>
              <a:rPr lang="ar-MA" sz="3200" b="1" dirty="0" smtClean="0">
                <a:solidFill>
                  <a:schemeClr val="tx1"/>
                </a:solidFill>
              </a:rPr>
              <a:t>متى ترك شريح منصبه القضاء من عمره ؟</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150" b="1" dirty="0" smtClean="0">
                <a:solidFill>
                  <a:schemeClr val="tx1"/>
                </a:solidFill>
              </a:rPr>
              <a:t>110</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150" b="1" dirty="0" smtClean="0">
                <a:solidFill>
                  <a:schemeClr val="tx1"/>
                </a:solidFill>
              </a:rPr>
              <a:t>100</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150" b="1" dirty="0" smtClean="0"/>
              <a:t>90</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000" b="1" dirty="0">
                <a:solidFill>
                  <a:schemeClr val="tx1"/>
                </a:solidFill>
              </a:rPr>
              <a:t> </a:t>
            </a:r>
            <a:r>
              <a:rPr lang="en-US" sz="3000" b="1" dirty="0" smtClean="0">
                <a:solidFill>
                  <a:schemeClr val="tx1"/>
                </a:solidFill>
              </a:rPr>
              <a:t>-5</a:t>
            </a:r>
            <a:r>
              <a:rPr lang="ar-MA" sz="3000" b="1" dirty="0" smtClean="0">
                <a:solidFill>
                  <a:schemeClr val="tx1"/>
                </a:solidFill>
              </a:rPr>
              <a:t>كانت لشريح مواقف عظيمة في تاريخ القضاء الإسلامي</a:t>
            </a:r>
            <a:endParaRPr lang="en-US" sz="30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صحيح</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-6</a:t>
            </a:r>
            <a:r>
              <a:rPr lang="ar-MA" sz="3200" b="1" dirty="0" smtClean="0">
                <a:solidFill>
                  <a:schemeClr val="tx1"/>
                </a:solidFill>
              </a:rPr>
              <a:t>وجد علي درعه في يد رجل من أهل ...</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المدينة</a:t>
            </a:r>
            <a:endParaRPr lang="en-US" sz="315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الذمة</a:t>
            </a:r>
            <a:endParaRPr lang="en-US" sz="315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الكوفة</a:t>
            </a:r>
            <a:endParaRPr lang="en-US" sz="315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131936"/>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9"/>
                                        </p:tgtEl>
                                        <p:attrNameLst>
                                          <p:attrName>style.visibility</p:attrName>
                                        </p:attrNameLst>
                                      </p:cBhvr>
                                      <p:to>
                                        <p:strVal val="visible"/>
                                      </p:to>
                                    </p:set>
                                    <p:animScale>
                                      <p:cBhvr>
                                        <p:cTn id="18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9"/>
                                        </p:tgtEl>
                                        <p:attrNameLst>
                                          <p:attrName>ppt_x</p:attrName>
                                          <p:attrName>ppt_y</p:attrName>
                                        </p:attrNameLst>
                                      </p:cBhvr>
                                    </p:animMotion>
                                    <p:animEffect transition="in" filter="fade">
                                      <p:cBhvr>
                                        <p:cTn id="185" dur="1000"/>
                                        <p:tgtEl>
                                          <p:spTgt spid="29"/>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0"/>
                                        </p:tgtEl>
                                        <p:attrNameLst>
                                          <p:attrName>style.visibility</p:attrName>
                                        </p:attrNameLst>
                                      </p:cBhvr>
                                      <p:to>
                                        <p:strVal val="visible"/>
                                      </p:to>
                                    </p:set>
                                    <p:animScale>
                                      <p:cBhvr>
                                        <p:cTn id="19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0"/>
                                        </p:tgtEl>
                                        <p:attrNameLst>
                                          <p:attrName>ppt_x</p:attrName>
                                          <p:attrName>ppt_y</p:attrName>
                                        </p:attrNameLst>
                                      </p:cBhvr>
                                    </p:animMotion>
                                    <p:animEffect transition="in" filter="fade">
                                      <p:cBhvr>
                                        <p:cTn id="192" dur="1000"/>
                                        <p:tgtEl>
                                          <p:spTgt spid="30"/>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Scale>
                                      <p:cBhvr>
                                        <p:cTn id="19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8"/>
                                        </p:tgtEl>
                                        <p:attrNameLst>
                                          <p:attrName>ppt_x</p:attrName>
                                          <p:attrName>ppt_y</p:attrName>
                                        </p:attrNameLst>
                                      </p:cBhvr>
                                    </p:animMotion>
                                    <p:animEffect transition="in" filter="fade">
                                      <p:cBhvr>
                                        <p:cTn id="199" dur="1000"/>
                                        <p:tgtEl>
                                          <p:spTgt spid="28"/>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animScale>
                                      <p:cBhvr>
                                        <p:cTn id="20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3"/>
                                        </p:tgtEl>
                                        <p:attrNameLst>
                                          <p:attrName>ppt_x</p:attrName>
                                          <p:attrName>ppt_y</p:attrName>
                                        </p:attrNameLst>
                                      </p:cBhvr>
                                    </p:animMotion>
                                    <p:animEffect transition="in" filter="fade">
                                      <p:cBhvr>
                                        <p:cTn id="206" dur="10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visible"/>
                                      </p:to>
                                    </p:set>
                                    <p:animScale>
                                      <p:cBhvr>
                                        <p:cTn id="2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32"/>
                                        </p:tgtEl>
                                        <p:attrNameLst>
                                          <p:attrName>ppt_x</p:attrName>
                                          <p:attrName>ppt_y</p:attrName>
                                        </p:attrNameLst>
                                      </p:cBhvr>
                                    </p:animMotion>
                                    <p:animEffect transition="in" filter="fade">
                                      <p:cBhvr>
                                        <p:cTn id="213" dur="1000"/>
                                        <p:tgtEl>
                                          <p:spTgt spid="32"/>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visible"/>
                                      </p:to>
                                    </p:set>
                                    <p:animScale>
                                      <p:cBhvr>
                                        <p:cTn id="21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31"/>
                                        </p:tgtEl>
                                        <p:attrNameLst>
                                          <p:attrName>ppt_x</p:attrName>
                                          <p:attrName>ppt_y</p:attrName>
                                        </p:attrNameLst>
                                      </p:cBhvr>
                                    </p:animMotion>
                                    <p:animEffect transition="in" filter="fade">
                                      <p:cBhvr>
                                        <p:cTn id="220" dur="10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52"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Scale>
                                      <p:cBhvr>
                                        <p:cTn id="22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34"/>
                                        </p:tgtEl>
                                        <p:attrNameLst>
                                          <p:attrName>ppt_x</p:attrName>
                                          <p:attrName>ppt_y</p:attrName>
                                        </p:attrNameLst>
                                      </p:cBhvr>
                                    </p:animMotion>
                                    <p:animEffect transition="in" filter="fade">
                                      <p:cBhvr>
                                        <p:cTn id="227" dur="1000"/>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52"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Scale>
                                      <p:cBhvr>
                                        <p:cTn id="2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3" dur="1000" decel="50000" fill="hold">
                                          <p:stCondLst>
                                            <p:cond delay="0"/>
                                          </p:stCondLst>
                                        </p:cTn>
                                        <p:tgtEl>
                                          <p:spTgt spid="35"/>
                                        </p:tgtEl>
                                        <p:attrNameLst>
                                          <p:attrName>ppt_x</p:attrName>
                                          <p:attrName>ppt_y</p:attrName>
                                        </p:attrNameLst>
                                      </p:cBhvr>
                                    </p:animMotion>
                                    <p:animEffect transition="in" filter="fade">
                                      <p:cBhvr>
                                        <p:cTn id="234" dur="10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52"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Scale>
                                      <p:cBhvr>
                                        <p:cTn id="23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0" dur="1000" decel="50000" fill="hold">
                                          <p:stCondLst>
                                            <p:cond delay="0"/>
                                          </p:stCondLst>
                                        </p:cTn>
                                        <p:tgtEl>
                                          <p:spTgt spid="42"/>
                                        </p:tgtEl>
                                        <p:attrNameLst>
                                          <p:attrName>ppt_x</p:attrName>
                                          <p:attrName>ppt_y</p:attrName>
                                        </p:attrNameLst>
                                      </p:cBhvr>
                                    </p:animMotion>
                                    <p:animEffect transition="in" filter="fade">
                                      <p:cBhvr>
                                        <p:cTn id="241" dur="1000"/>
                                        <p:tgtEl>
                                          <p:spTgt spid="42"/>
                                        </p:tgtEl>
                                      </p:cBhvr>
                                    </p:animEffect>
                                  </p:childTnLst>
                                </p:cTn>
                              </p:par>
                            </p:childTnLst>
                          </p:cTn>
                        </p:par>
                      </p:childTnLst>
                    </p:cTn>
                  </p:par>
                  <p:par>
                    <p:cTn id="242" fill="hold">
                      <p:stCondLst>
                        <p:cond delay="indefinite"/>
                      </p:stCondLst>
                      <p:childTnLst>
                        <p:par>
                          <p:cTn id="243" fill="hold">
                            <p:stCondLst>
                              <p:cond delay="0"/>
                            </p:stCondLst>
                            <p:childTnLst>
                              <p:par>
                                <p:cTn id="244" presetID="52" presetClass="entr" presetSubtype="0" fill="hold" grpId="0" nodeType="clickEffect">
                                  <p:stCondLst>
                                    <p:cond delay="0"/>
                                  </p:stCondLst>
                                  <p:childTnLst>
                                    <p:set>
                                      <p:cBhvr>
                                        <p:cTn id="245" dur="1" fill="hold">
                                          <p:stCondLst>
                                            <p:cond delay="0"/>
                                          </p:stCondLst>
                                        </p:cTn>
                                        <p:tgtEl>
                                          <p:spTgt spid="38"/>
                                        </p:tgtEl>
                                        <p:attrNameLst>
                                          <p:attrName>style.visibility</p:attrName>
                                        </p:attrNameLst>
                                      </p:cBhvr>
                                      <p:to>
                                        <p:strVal val="visible"/>
                                      </p:to>
                                    </p:set>
                                    <p:animScale>
                                      <p:cBhvr>
                                        <p:cTn id="24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7" dur="1000" decel="50000" fill="hold">
                                          <p:stCondLst>
                                            <p:cond delay="0"/>
                                          </p:stCondLst>
                                        </p:cTn>
                                        <p:tgtEl>
                                          <p:spTgt spid="38"/>
                                        </p:tgtEl>
                                        <p:attrNameLst>
                                          <p:attrName>ppt_x</p:attrName>
                                          <p:attrName>ppt_y</p:attrName>
                                        </p:attrNameLst>
                                      </p:cBhvr>
                                    </p:animMotion>
                                    <p:animEffect transition="in" filter="fade">
                                      <p:cBhvr>
                                        <p:cTn id="248" dur="10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52" presetClass="entr" presetSubtype="0" fill="hold" grpId="0" nodeType="clickEffect">
                                  <p:stCondLst>
                                    <p:cond delay="0"/>
                                  </p:stCondLst>
                                  <p:childTnLst>
                                    <p:set>
                                      <p:cBhvr>
                                        <p:cTn id="252" dur="1" fill="hold">
                                          <p:stCondLst>
                                            <p:cond delay="0"/>
                                          </p:stCondLst>
                                        </p:cTn>
                                        <p:tgtEl>
                                          <p:spTgt spid="37"/>
                                        </p:tgtEl>
                                        <p:attrNameLst>
                                          <p:attrName>style.visibility</p:attrName>
                                        </p:attrNameLst>
                                      </p:cBhvr>
                                      <p:to>
                                        <p:strVal val="visible"/>
                                      </p:to>
                                    </p:set>
                                    <p:animScale>
                                      <p:cBhvr>
                                        <p:cTn id="25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1000" decel="50000" fill="hold">
                                          <p:stCondLst>
                                            <p:cond delay="0"/>
                                          </p:stCondLst>
                                        </p:cTn>
                                        <p:tgtEl>
                                          <p:spTgt spid="37"/>
                                        </p:tgtEl>
                                        <p:attrNameLst>
                                          <p:attrName>ppt_x</p:attrName>
                                          <p:attrName>ppt_y</p:attrName>
                                        </p:attrNameLst>
                                      </p:cBhvr>
                                    </p:animMotion>
                                    <p:animEffect transition="in" filter="fade">
                                      <p:cBhvr>
                                        <p:cTn id="255" dur="10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52"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Scale>
                                      <p:cBhvr>
                                        <p:cTn id="26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1" dur="1000" decel="50000" fill="hold">
                                          <p:stCondLst>
                                            <p:cond delay="0"/>
                                          </p:stCondLst>
                                        </p:cTn>
                                        <p:tgtEl>
                                          <p:spTgt spid="36"/>
                                        </p:tgtEl>
                                        <p:attrNameLst>
                                          <p:attrName>ppt_x</p:attrName>
                                          <p:attrName>ppt_y</p:attrName>
                                        </p:attrNameLst>
                                      </p:cBhvr>
                                    </p:animMotion>
                                    <p:animEffect transition="in" filter="fade">
                                      <p:cBhvr>
                                        <p:cTn id="262" dur="1000"/>
                                        <p:tgtEl>
                                          <p:spTgt spid="36"/>
                                        </p:tgtEl>
                                      </p:cBhvr>
                                    </p:animEffect>
                                  </p:childTnLst>
                                </p:cTn>
                              </p:par>
                            </p:childTnLst>
                          </p:cTn>
                        </p:par>
                      </p:childTnLst>
                    </p:cTn>
                  </p:par>
                  <p:par>
                    <p:cTn id="263" fill="hold">
                      <p:stCondLst>
                        <p:cond delay="indefinite"/>
                      </p:stCondLst>
                      <p:childTnLst>
                        <p:par>
                          <p:cTn id="264" fill="hold">
                            <p:stCondLst>
                              <p:cond delay="0"/>
                            </p:stCondLst>
                            <p:childTnLst>
                              <p:par>
                                <p:cTn id="265" presetID="52" presetClass="entr" presetSubtype="0" fill="hold" grpId="0" nodeType="clickEffect">
                                  <p:stCondLst>
                                    <p:cond delay="0"/>
                                  </p:stCondLst>
                                  <p:childTnLst>
                                    <p:set>
                                      <p:cBhvr>
                                        <p:cTn id="266" dur="1" fill="hold">
                                          <p:stCondLst>
                                            <p:cond delay="0"/>
                                          </p:stCondLst>
                                        </p:cTn>
                                        <p:tgtEl>
                                          <p:spTgt spid="39"/>
                                        </p:tgtEl>
                                        <p:attrNameLst>
                                          <p:attrName>style.visibility</p:attrName>
                                        </p:attrNameLst>
                                      </p:cBhvr>
                                      <p:to>
                                        <p:strVal val="visible"/>
                                      </p:to>
                                    </p:set>
                                    <p:animScale>
                                      <p:cBhvr>
                                        <p:cTn id="26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8" dur="1000" decel="50000" fill="hold">
                                          <p:stCondLst>
                                            <p:cond delay="0"/>
                                          </p:stCondLst>
                                        </p:cTn>
                                        <p:tgtEl>
                                          <p:spTgt spid="39"/>
                                        </p:tgtEl>
                                        <p:attrNameLst>
                                          <p:attrName>ppt_x</p:attrName>
                                          <p:attrName>ppt_y</p:attrName>
                                        </p:attrNameLst>
                                      </p:cBhvr>
                                    </p:animMotion>
                                    <p:animEffect transition="in" filter="fade">
                                      <p:cBhvr>
                                        <p:cTn id="269" dur="100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52"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animScale>
                                      <p:cBhvr>
                                        <p:cTn id="27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5" dur="1000" decel="50000" fill="hold">
                                          <p:stCondLst>
                                            <p:cond delay="0"/>
                                          </p:stCondLst>
                                        </p:cTn>
                                        <p:tgtEl>
                                          <p:spTgt spid="40"/>
                                        </p:tgtEl>
                                        <p:attrNameLst>
                                          <p:attrName>ppt_x</p:attrName>
                                          <p:attrName>ppt_y</p:attrName>
                                        </p:attrNameLst>
                                      </p:cBhvr>
                                    </p:animMotion>
                                    <p:animEffect transition="in" filter="fade">
                                      <p:cBhvr>
                                        <p:cTn id="276" dur="1000"/>
                                        <p:tgtEl>
                                          <p:spTgt spid="40"/>
                                        </p:tgtEl>
                                      </p:cBhvr>
                                    </p:animEffect>
                                  </p:childTnLst>
                                </p:cTn>
                              </p:par>
                            </p:childTnLst>
                          </p:cTn>
                        </p:par>
                      </p:childTnLst>
                    </p:cTn>
                  </p:par>
                  <p:par>
                    <p:cTn id="277" fill="hold">
                      <p:stCondLst>
                        <p:cond delay="indefinite"/>
                      </p:stCondLst>
                      <p:childTnLst>
                        <p:par>
                          <p:cTn id="278" fill="hold">
                            <p:stCondLst>
                              <p:cond delay="0"/>
                            </p:stCondLst>
                            <p:childTnLst>
                              <p:par>
                                <p:cTn id="279" presetID="52" presetClass="entr" presetSubtype="0" fill="hold" grpId="0" nodeType="clickEffect">
                                  <p:stCondLst>
                                    <p:cond delay="0"/>
                                  </p:stCondLst>
                                  <p:childTnLst>
                                    <p:set>
                                      <p:cBhvr>
                                        <p:cTn id="280" dur="1" fill="hold">
                                          <p:stCondLst>
                                            <p:cond delay="0"/>
                                          </p:stCondLst>
                                        </p:cTn>
                                        <p:tgtEl>
                                          <p:spTgt spid="41"/>
                                        </p:tgtEl>
                                        <p:attrNameLst>
                                          <p:attrName>style.visibility</p:attrName>
                                        </p:attrNameLst>
                                      </p:cBhvr>
                                      <p:to>
                                        <p:strVal val="visible"/>
                                      </p:to>
                                    </p:set>
                                    <p:animScale>
                                      <p:cBhvr>
                                        <p:cTn id="2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2" dur="1000" decel="50000" fill="hold">
                                          <p:stCondLst>
                                            <p:cond delay="0"/>
                                          </p:stCondLst>
                                        </p:cTn>
                                        <p:tgtEl>
                                          <p:spTgt spid="41"/>
                                        </p:tgtEl>
                                        <p:attrNameLst>
                                          <p:attrName>ppt_x</p:attrName>
                                          <p:attrName>ppt_y</p:attrName>
                                        </p:attrNameLst>
                                      </p:cBhvr>
                                    </p:animMotion>
                                    <p:animEffect transition="in" filter="fade">
                                      <p:cBhvr>
                                        <p:cTn id="283" dur="1000"/>
                                        <p:tgtEl>
                                          <p:spTgt spid="41"/>
                                        </p:tgtEl>
                                      </p:cBhvr>
                                    </p:animEffect>
                                  </p:childTnLst>
                                </p:cTn>
                              </p:par>
                            </p:childTnLst>
                          </p:cTn>
                        </p:par>
                      </p:childTnLst>
                    </p:cTn>
                  </p:par>
                  <p:par>
                    <p:cTn id="284" fill="hold">
                      <p:stCondLst>
                        <p:cond delay="indefinite"/>
                      </p:stCondLst>
                      <p:childTnLst>
                        <p:par>
                          <p:cTn id="285" fill="hold">
                            <p:stCondLst>
                              <p:cond delay="0"/>
                            </p:stCondLst>
                            <p:childTnLst>
                              <p:par>
                                <p:cTn id="286" presetID="52" presetClass="entr" presetSubtype="0" fill="hold" grpId="0" nodeType="clickEffect">
                                  <p:stCondLst>
                                    <p:cond delay="0"/>
                                  </p:stCondLst>
                                  <p:childTnLst>
                                    <p:set>
                                      <p:cBhvr>
                                        <p:cTn id="287" dur="1" fill="hold">
                                          <p:stCondLst>
                                            <p:cond delay="0"/>
                                          </p:stCondLst>
                                        </p:cTn>
                                        <p:tgtEl>
                                          <p:spTgt spid="48"/>
                                        </p:tgtEl>
                                        <p:attrNameLst>
                                          <p:attrName>style.visibility</p:attrName>
                                        </p:attrNameLst>
                                      </p:cBhvr>
                                      <p:to>
                                        <p:strVal val="visible"/>
                                      </p:to>
                                    </p:set>
                                    <p:animScale>
                                      <p:cBhvr>
                                        <p:cTn id="28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9" dur="1000" decel="50000" fill="hold">
                                          <p:stCondLst>
                                            <p:cond delay="0"/>
                                          </p:stCondLst>
                                        </p:cTn>
                                        <p:tgtEl>
                                          <p:spTgt spid="48"/>
                                        </p:tgtEl>
                                        <p:attrNameLst>
                                          <p:attrName>ppt_x</p:attrName>
                                          <p:attrName>ppt_y</p:attrName>
                                        </p:attrNameLst>
                                      </p:cBhvr>
                                    </p:animMotion>
                                    <p:animEffect transition="in" filter="fade">
                                      <p:cBhvr>
                                        <p:cTn id="290" dur="1000"/>
                                        <p:tgtEl>
                                          <p:spTgt spid="48"/>
                                        </p:tgtEl>
                                      </p:cBhvr>
                                    </p:animEffec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animScale>
                                      <p:cBhvr>
                                        <p:cTn id="295"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49"/>
                                        </p:tgtEl>
                                        <p:attrNameLst>
                                          <p:attrName>ppt_x</p:attrName>
                                          <p:attrName>ppt_y</p:attrName>
                                        </p:attrNameLst>
                                      </p:cBhvr>
                                    </p:animMotion>
                                    <p:animEffect transition="in" filter="fade">
                                      <p:cBhvr>
                                        <p:cTn id="297" dur="1000"/>
                                        <p:tgtEl>
                                          <p:spTgt spid="49"/>
                                        </p:tgtEl>
                                      </p:cBhvr>
                                    </p:animEffect>
                                  </p:childTnLst>
                                </p:cTn>
                              </p:par>
                            </p:childTnLst>
                          </p:cTn>
                        </p:par>
                      </p:childTnLst>
                    </p:cTn>
                  </p:par>
                  <p:par>
                    <p:cTn id="298" fill="hold">
                      <p:stCondLst>
                        <p:cond delay="indefinite"/>
                      </p:stCondLst>
                      <p:childTnLst>
                        <p:par>
                          <p:cTn id="299" fill="hold">
                            <p:stCondLst>
                              <p:cond delay="0"/>
                            </p:stCondLst>
                            <p:childTnLst>
                              <p:par>
                                <p:cTn id="300" presetID="52" presetClass="entr" presetSubtype="0"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Scale>
                                      <p:cBhvr>
                                        <p:cTn id="30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3" dur="1000" decel="50000" fill="hold">
                                          <p:stCondLst>
                                            <p:cond delay="0"/>
                                          </p:stCondLst>
                                        </p:cTn>
                                        <p:tgtEl>
                                          <p:spTgt spid="47"/>
                                        </p:tgtEl>
                                        <p:attrNameLst>
                                          <p:attrName>ppt_x</p:attrName>
                                          <p:attrName>ppt_y</p:attrName>
                                        </p:attrNameLst>
                                      </p:cBhvr>
                                    </p:animMotion>
                                    <p:animEffect transition="in" filter="fade">
                                      <p:cBhvr>
                                        <p:cTn id="30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أقر</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جاء</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طلب</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بلغ</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19" name="Picture 2" descr="مدى حجية الاقرار القضائي الكاذب وفقاً للقانون - استشارات قانونية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787" y="3105807"/>
            <a:ext cx="3028950" cy="4438419"/>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562" y="3098350"/>
            <a:ext cx="3070205" cy="4445875"/>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907" y="3105807"/>
            <a:ext cx="3105150" cy="4438417"/>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p:spPr>
      </p:pic>
      <p:pic>
        <p:nvPicPr>
          <p:cNvPr id="25" name="Picture 6" descr="قصص بدأت بالحب وانتهت في المحاكم.. أكثر من 41 ألف قضية نفقة في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97" y="3105806"/>
            <a:ext cx="3091131" cy="4438417"/>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45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9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edge">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1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style.rotation</p:attrName>
                                        </p:attrNameLst>
                                      </p:cBhvr>
                                      <p:tavLst>
                                        <p:tav tm="0">
                                          <p:val>
                                            <p:fltVal val="90"/>
                                          </p:val>
                                        </p:tav>
                                        <p:tav tm="100000">
                                          <p:val>
                                            <p:fltVal val="0"/>
                                          </p:val>
                                        </p:tav>
                                      </p:tavLst>
                                    </p:anim>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checkerboard(across)">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circle(in)">
                                      <p:cBhvr>
                                        <p:cTn id="6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إفعال</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الإقرار</a:t>
            </a: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ق ر ر</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2700" dirty="0" smtClean="0">
                <a:solidFill>
                  <a:schemeClr val="tx1"/>
                </a:solidFill>
              </a:rPr>
              <a:t>مضاعف ثلاثي</a:t>
            </a:r>
            <a:endParaRPr lang="en-US" sz="27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أجاز / وافق</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أقر</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المجيئة</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ج ي أ</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مركب</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أتي / قدم</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جاء</a:t>
            </a:r>
            <a:endParaRPr lang="en-US" sz="4000" b="1" dirty="0">
              <a:solidFill>
                <a:schemeClr val="tx1"/>
              </a:solidFill>
            </a:endParaRPr>
          </a:p>
        </p:txBody>
      </p:sp>
    </p:spTree>
    <p:extLst>
      <p:ext uri="{BB962C8B-B14F-4D97-AF65-F5344CB8AC3E}">
        <p14:creationId xmlns:p14="http://schemas.microsoft.com/office/powerpoint/2010/main" val="2057331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90"/>
                                          </p:val>
                                        </p:tav>
                                        <p:tav tm="100000">
                                          <p:val>
                                            <p:fltVal val="0"/>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489430"/>
            <a:ext cx="2469170" cy="2693972"/>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339178" y="493684"/>
            <a:ext cx="2572297" cy="2689718"/>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الثالث</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06</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06</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760312" y="7066083"/>
            <a:ext cx="570662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205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الطلب</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ط ل ب</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التمس / فتّش</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طلب</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البلوغ</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ب ل غ</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لحق / أدرك</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بلغ</a:t>
            </a:r>
            <a:endParaRPr lang="en-US" sz="4000" b="1" dirty="0">
              <a:solidFill>
                <a:schemeClr val="tx1"/>
              </a:solidFill>
            </a:endParaRPr>
          </a:p>
        </p:txBody>
      </p:sp>
    </p:spTree>
    <p:extLst>
      <p:ext uri="{BB962C8B-B14F-4D97-AF65-F5344CB8AC3E}">
        <p14:creationId xmlns:p14="http://schemas.microsoft.com/office/powerpoint/2010/main" val="4068860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 calcmode="lin" valueType="num">
                                      <p:cBhvr>
                                        <p:cTn id="15" dur="250" fill="hold"/>
                                        <p:tgtEl>
                                          <p:spTgt spid="7"/>
                                        </p:tgtEl>
                                        <p:attrNameLst>
                                          <p:attrName>style.rotation</p:attrName>
                                        </p:attrNameLst>
                                      </p:cBhvr>
                                      <p:tavLst>
                                        <p:tav tm="0">
                                          <p:val>
                                            <p:fltVal val="90"/>
                                          </p:val>
                                        </p:tav>
                                        <p:tav tm="100000">
                                          <p:val>
                                            <p:fltVal val="0"/>
                                          </p:val>
                                        </p:tav>
                                      </p:tavLst>
                                    </p:anim>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كانت</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مواقف</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فقد</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يبيع</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194" y="3132690"/>
            <a:ext cx="3001477" cy="4197472"/>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p:spPr>
      </p:pic>
      <p:pic>
        <p:nvPicPr>
          <p:cNvPr id="21" name="Picture 2" descr="كلام عن الموت والفراق - موضو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833" y="3132690"/>
            <a:ext cx="3105150" cy="4197472"/>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26" y="3132689"/>
            <a:ext cx="3042170" cy="4197472"/>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p:spPr>
      </p:pic>
      <p:pic>
        <p:nvPicPr>
          <p:cNvPr id="23" name="Picture 6" descr="كانت تسمى فلسطين صارت تسمى فلسطين سيدتي لأنك سيدتي .. أستحق الحياة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7008" y="3132689"/>
            <a:ext cx="3086414" cy="4197472"/>
          </a:xfrm>
          <a:prstGeom prst="rect">
            <a:avLst/>
          </a:prstGeom>
          <a:ln w="57150" cap="sq">
            <a:solidFill>
              <a:srgbClr val="92D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24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 calcmode="lin" valueType="num">
                                      <p:cBhvr>
                                        <p:cTn id="31" dur="500" fill="hold"/>
                                        <p:tgtEl>
                                          <p:spTgt spid="15"/>
                                        </p:tgtEl>
                                        <p:attrNameLst>
                                          <p:attrName>style.rotation</p:attrName>
                                        </p:attrNameLst>
                                      </p:cBhvr>
                                      <p:tavLst>
                                        <p:tav tm="0">
                                          <p:val>
                                            <p:fltVal val="90"/>
                                          </p:val>
                                        </p:tav>
                                        <p:tav tm="100000">
                                          <p:val>
                                            <p:fltVal val="0"/>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90"/>
                                          </p:val>
                                        </p:tav>
                                        <p:tav tm="100000">
                                          <p:val>
                                            <p:fltVal val="0"/>
                                          </p:val>
                                        </p:tav>
                                      </p:tavLst>
                                    </p:anim>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amond(in)">
                                      <p:cBhvr>
                                        <p:cTn id="50" dur="1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style.rotation</p:attrName>
                                        </p:attrNameLst>
                                      </p:cBhvr>
                                      <p:tavLst>
                                        <p:tav tm="0">
                                          <p:val>
                                            <p:fltVal val="90"/>
                                          </p:val>
                                        </p:tav>
                                        <p:tav tm="100000">
                                          <p:val>
                                            <p:fltVal val="0"/>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edge">
                                      <p:cBhvr>
                                        <p:cTn id="6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smtClean="0">
                <a:solidFill>
                  <a:schemeClr val="tx1"/>
                </a:solidFill>
              </a:rPr>
              <a:t>المفرد المؤنث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الكون</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ك و ن</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أجوف واوي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حدثت / واجهت</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كانت</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الجمع</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اسم الظرف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الوقوف</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و ق ف</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مثال واوي</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أحوال</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مواقف</a:t>
            </a:r>
            <a:endParaRPr lang="en-US" sz="4000" b="1" dirty="0">
              <a:solidFill>
                <a:schemeClr val="tx1"/>
              </a:solidFill>
            </a:endParaRPr>
          </a:p>
        </p:txBody>
      </p:sp>
    </p:spTree>
    <p:extLst>
      <p:ext uri="{BB962C8B-B14F-4D97-AF65-F5344CB8AC3E}">
        <p14:creationId xmlns:p14="http://schemas.microsoft.com/office/powerpoint/2010/main" val="373384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 calcmode="lin" valueType="num">
                                      <p:cBhvr>
                                        <p:cTn id="15" dur="250" fill="hold"/>
                                        <p:tgtEl>
                                          <p:spTgt spid="7"/>
                                        </p:tgtEl>
                                        <p:attrNameLst>
                                          <p:attrName>style.rotation</p:attrName>
                                        </p:attrNameLst>
                                      </p:cBhvr>
                                      <p:tavLst>
                                        <p:tav tm="0">
                                          <p:val>
                                            <p:fltVal val="90"/>
                                          </p:val>
                                        </p:tav>
                                        <p:tav tm="100000">
                                          <p:val>
                                            <p:fltVal val="0"/>
                                          </p:val>
                                        </p:tav>
                                      </p:tavLst>
                                    </p:anim>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الفقدان</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ف ق د</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ضاع / ضيّع</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فقد</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ضرب</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البيع</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ب ي ع</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أجوف يائي</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ضد الشراء</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يبيع</a:t>
            </a:r>
            <a:endParaRPr lang="en-US" sz="4000" b="1" dirty="0">
              <a:solidFill>
                <a:schemeClr val="tx1"/>
              </a:solidFill>
            </a:endParaRPr>
          </a:p>
        </p:txBody>
      </p:sp>
    </p:spTree>
    <p:extLst>
      <p:ext uri="{BB962C8B-B14F-4D97-AF65-F5344CB8AC3E}">
        <p14:creationId xmlns:p14="http://schemas.microsoft.com/office/powerpoint/2010/main" val="230339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fltVal val="0"/>
                                          </p:val>
                                        </p:tav>
                                        <p:tav tm="100000">
                                          <p:val>
                                            <p:strVal val="#ppt_w"/>
                                          </p:val>
                                        </p:tav>
                                      </p:tavLst>
                                    </p:anim>
                                    <p:anim calcmode="lin" valueType="num">
                                      <p:cBhvr>
                                        <p:cTn id="14" dur="250" fill="hold"/>
                                        <p:tgtEl>
                                          <p:spTgt spid="7"/>
                                        </p:tgtEl>
                                        <p:attrNameLst>
                                          <p:attrName>ppt_h</p:attrName>
                                        </p:attrNameLst>
                                      </p:cBhvr>
                                      <p:tavLst>
                                        <p:tav tm="0">
                                          <p:val>
                                            <p:fltVal val="0"/>
                                          </p:val>
                                        </p:tav>
                                        <p:tav tm="100000">
                                          <p:val>
                                            <p:strVal val="#ppt_h"/>
                                          </p:val>
                                        </p:tav>
                                      </p:tavLst>
                                    </p:anim>
                                    <p:anim calcmode="lin" valueType="num">
                                      <p:cBhvr>
                                        <p:cTn id="15" dur="250" fill="hold"/>
                                        <p:tgtEl>
                                          <p:spTgt spid="7"/>
                                        </p:tgtEl>
                                        <p:attrNameLst>
                                          <p:attrName>style.rotation</p:attrName>
                                        </p:attrNameLst>
                                      </p:cBhvr>
                                      <p:tavLst>
                                        <p:tav tm="0">
                                          <p:val>
                                            <p:fltVal val="90"/>
                                          </p:val>
                                        </p:tav>
                                        <p:tav tm="100000">
                                          <p:val>
                                            <p:fltVal val="0"/>
                                          </p:val>
                                        </p:tav>
                                      </p:tavLst>
                                    </p:anim>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250" autoRev="1" fill="hold">
                                          <p:stCondLst>
                                            <p:cond delay="0"/>
                                          </p:stCondLst>
                                        </p:cTn>
                                        <p:tgtEl>
                                          <p:spTgt spid="5"/>
                                        </p:tgtEl>
                                        <p:attrNameLst>
                                          <p:attrName>ppt_w</p:attrName>
                                        </p:attrNameLst>
                                      </p:cBhvr>
                                    </p:anim>
                                    <p:anim by="(#ppt_w*0.50)" calcmode="lin" valueType="num">
                                      <p:cBhvr>
                                        <p:cTn id="22" dur="250" decel="50000" autoRev="1" fill="hold">
                                          <p:stCondLst>
                                            <p:cond delay="0"/>
                                          </p:stCondLst>
                                        </p:cTn>
                                        <p:tgtEl>
                                          <p:spTgt spid="5"/>
                                        </p:tgtEl>
                                        <p:attrNameLst>
                                          <p:attrName>ppt_x</p:attrName>
                                        </p:attrNameLst>
                                      </p:cBhvr>
                                    </p:anim>
                                    <p:anim from="(-#ppt_h/2)" to="(#ppt_y)" calcmode="lin" valueType="num">
                                      <p:cBhvr>
                                        <p:cTn id="23" dur="500" fill="hold">
                                          <p:stCondLst>
                                            <p:cond delay="0"/>
                                          </p:stCondLst>
                                        </p:cTn>
                                        <p:tgtEl>
                                          <p:spTgt spid="5"/>
                                        </p:tgtEl>
                                        <p:attrNameLst>
                                          <p:attrName>ppt_y</p:attrName>
                                        </p:attrNameLst>
                                      </p:cBhvr>
                                    </p:anim>
                                    <p:animRot by="21600000">
                                      <p:cBhvr>
                                        <p:cTn id="24" dur="500" fill="hold">
                                          <p:stCondLst>
                                            <p:cond delay="0"/>
                                          </p:stCondLst>
                                        </p:cTn>
                                        <p:tgtEl>
                                          <p:spTgt spid="5"/>
                                        </p:tgtEl>
                                        <p:attrNameLst>
                                          <p:attrName>r</p:attrName>
                                        </p:attrNameLst>
                                      </p:cBhvr>
                                    </p:animRo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fill="hold"/>
                                        <p:tgtEl>
                                          <p:spTgt spid="8"/>
                                        </p:tgtEl>
                                        <p:attrNameLst>
                                          <p:attrName>ppt_w</p:attrName>
                                        </p:attrNameLst>
                                      </p:cBhvr>
                                      <p:tavLst>
                                        <p:tav tm="0">
                                          <p:val>
                                            <p:fltVal val="0"/>
                                          </p:val>
                                        </p:tav>
                                        <p:tav tm="100000">
                                          <p:val>
                                            <p:strVal val="#ppt_w"/>
                                          </p:val>
                                        </p:tav>
                                      </p:tavLst>
                                    </p:anim>
                                    <p:anim calcmode="lin" valueType="num">
                                      <p:cBhvr>
                                        <p:cTn id="28" dur="250" fill="hold"/>
                                        <p:tgtEl>
                                          <p:spTgt spid="8"/>
                                        </p:tgtEl>
                                        <p:attrNameLst>
                                          <p:attrName>ppt_h</p:attrName>
                                        </p:attrNameLst>
                                      </p:cBhvr>
                                      <p:tavLst>
                                        <p:tav tm="0">
                                          <p:val>
                                            <p:fltVal val="0"/>
                                          </p:val>
                                        </p:tav>
                                        <p:tav tm="100000">
                                          <p:val>
                                            <p:strVal val="#ppt_h"/>
                                          </p:val>
                                        </p:tav>
                                      </p:tavLst>
                                    </p:anim>
                                    <p:anim calcmode="lin" valueType="num">
                                      <p:cBhvr>
                                        <p:cTn id="29" dur="250" fill="hold"/>
                                        <p:tgtEl>
                                          <p:spTgt spid="8"/>
                                        </p:tgtEl>
                                        <p:attrNameLst>
                                          <p:attrName>style.rotation</p:attrName>
                                        </p:attrNameLst>
                                      </p:cBhvr>
                                      <p:tavLst>
                                        <p:tav tm="0">
                                          <p:val>
                                            <p:fltVal val="90"/>
                                          </p:val>
                                        </p:tav>
                                        <p:tav tm="100000">
                                          <p:val>
                                            <p:fltVal val="0"/>
                                          </p:val>
                                        </p:tav>
                                      </p:tavLst>
                                    </p:anim>
                                    <p:animEffect transition="in" filter="fade">
                                      <p:cBhvr>
                                        <p:cTn id="30" dur="2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fltVal val="0"/>
                                          </p:val>
                                        </p:tav>
                                        <p:tav tm="100000">
                                          <p:val>
                                            <p:strVal val="#ppt_w"/>
                                          </p:val>
                                        </p:tav>
                                      </p:tavLst>
                                    </p:anim>
                                    <p:anim calcmode="lin" valueType="num">
                                      <p:cBhvr>
                                        <p:cTn id="43" dur="250" fill="hold"/>
                                        <p:tgtEl>
                                          <p:spTgt spid="14"/>
                                        </p:tgtEl>
                                        <p:attrNameLst>
                                          <p:attrName>ppt_h</p:attrName>
                                        </p:attrNameLst>
                                      </p:cBhvr>
                                      <p:tavLst>
                                        <p:tav tm="0">
                                          <p:val>
                                            <p:fltVal val="0"/>
                                          </p:val>
                                        </p:tav>
                                        <p:tav tm="100000">
                                          <p:val>
                                            <p:strVal val="#ppt_h"/>
                                          </p:val>
                                        </p:tav>
                                      </p:tavLst>
                                    </p:anim>
                                    <p:anim calcmode="lin" valueType="num">
                                      <p:cBhvr>
                                        <p:cTn id="44" dur="250" fill="hold"/>
                                        <p:tgtEl>
                                          <p:spTgt spid="14"/>
                                        </p:tgtEl>
                                        <p:attrNameLst>
                                          <p:attrName>style.rotation</p:attrName>
                                        </p:attrNameLst>
                                      </p:cBhvr>
                                      <p:tavLst>
                                        <p:tav tm="0">
                                          <p:val>
                                            <p:fltVal val="90"/>
                                          </p:val>
                                        </p:tav>
                                        <p:tav tm="100000">
                                          <p:val>
                                            <p:fltVal val="0"/>
                                          </p:val>
                                        </p:tav>
                                      </p:tavLst>
                                    </p:anim>
                                    <p:animEffect transition="in" filter="fade">
                                      <p:cBhvr>
                                        <p:cTn id="45" dur="25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2"/>
                                        </p:tgtEl>
                                        <p:attrNameLst>
                                          <p:attrName>ppt_y</p:attrName>
                                        </p:attrNameLst>
                                      </p:cBhvr>
                                      <p:tavLst>
                                        <p:tav tm="0">
                                          <p:val>
                                            <p:strVal val="#ppt_y"/>
                                          </p:val>
                                        </p:tav>
                                        <p:tav tm="100000">
                                          <p:val>
                                            <p:strVal val="#ppt_y"/>
                                          </p:val>
                                        </p:tav>
                                      </p:tavLst>
                                    </p:anim>
                                    <p:anim calcmode="lin" valueType="num">
                                      <p:cBhvr>
                                        <p:cTn id="5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250" fill="hold"/>
                                        <p:tgtEl>
                                          <p:spTgt spid="15"/>
                                        </p:tgtEl>
                                        <p:attrNameLst>
                                          <p:attrName>ppt_w</p:attrName>
                                        </p:attrNameLst>
                                      </p:cBhvr>
                                      <p:tavLst>
                                        <p:tav tm="0">
                                          <p:val>
                                            <p:fltVal val="0"/>
                                          </p:val>
                                        </p:tav>
                                        <p:tav tm="100000">
                                          <p:val>
                                            <p:strVal val="#ppt_w"/>
                                          </p:val>
                                        </p:tav>
                                      </p:tavLst>
                                    </p:anim>
                                    <p:anim calcmode="lin" valueType="num">
                                      <p:cBhvr>
                                        <p:cTn id="58" dur="250" fill="hold"/>
                                        <p:tgtEl>
                                          <p:spTgt spid="15"/>
                                        </p:tgtEl>
                                        <p:attrNameLst>
                                          <p:attrName>ppt_h</p:attrName>
                                        </p:attrNameLst>
                                      </p:cBhvr>
                                      <p:tavLst>
                                        <p:tav tm="0">
                                          <p:val>
                                            <p:fltVal val="0"/>
                                          </p:val>
                                        </p:tav>
                                        <p:tav tm="100000">
                                          <p:val>
                                            <p:strVal val="#ppt_h"/>
                                          </p:val>
                                        </p:tav>
                                      </p:tavLst>
                                    </p:anim>
                                    <p:anim calcmode="lin" valueType="num">
                                      <p:cBhvr>
                                        <p:cTn id="59" dur="250" fill="hold"/>
                                        <p:tgtEl>
                                          <p:spTgt spid="15"/>
                                        </p:tgtEl>
                                        <p:attrNameLst>
                                          <p:attrName>style.rotation</p:attrName>
                                        </p:attrNameLst>
                                      </p:cBhvr>
                                      <p:tavLst>
                                        <p:tav tm="0">
                                          <p:val>
                                            <p:fltVal val="90"/>
                                          </p:val>
                                        </p:tav>
                                        <p:tav tm="100000">
                                          <p:val>
                                            <p:fltVal val="0"/>
                                          </p:val>
                                        </p:tav>
                                      </p:tavLst>
                                    </p:anim>
                                    <p:animEffect transition="in" filter="fade">
                                      <p:cBhvr>
                                        <p:cTn id="60" dur="25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1" presetClass="entr" presetSubtype="0" fill="hold" grpId="0" nodeType="click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250" fill="hold"/>
                                        <p:tgtEl>
                                          <p:spTgt spid="18"/>
                                        </p:tgtEl>
                                        <p:attrNameLst>
                                          <p:attrName>ppt_w</p:attrName>
                                        </p:attrNameLst>
                                      </p:cBhvr>
                                      <p:tavLst>
                                        <p:tav tm="0">
                                          <p:val>
                                            <p:fltVal val="0"/>
                                          </p:val>
                                        </p:tav>
                                        <p:tav tm="100000">
                                          <p:val>
                                            <p:strVal val="#ppt_w"/>
                                          </p:val>
                                        </p:tav>
                                      </p:tavLst>
                                    </p:anim>
                                    <p:anim calcmode="lin" valueType="num">
                                      <p:cBhvr>
                                        <p:cTn id="73" dur="250" fill="hold"/>
                                        <p:tgtEl>
                                          <p:spTgt spid="18"/>
                                        </p:tgtEl>
                                        <p:attrNameLst>
                                          <p:attrName>ppt_h</p:attrName>
                                        </p:attrNameLst>
                                      </p:cBhvr>
                                      <p:tavLst>
                                        <p:tav tm="0">
                                          <p:val>
                                            <p:fltVal val="0"/>
                                          </p:val>
                                        </p:tav>
                                        <p:tav tm="100000">
                                          <p:val>
                                            <p:strVal val="#ppt_h"/>
                                          </p:val>
                                        </p:tav>
                                      </p:tavLst>
                                    </p:anim>
                                    <p:anim calcmode="lin" valueType="num">
                                      <p:cBhvr>
                                        <p:cTn id="74" dur="250" fill="hold"/>
                                        <p:tgtEl>
                                          <p:spTgt spid="18"/>
                                        </p:tgtEl>
                                        <p:attrNameLst>
                                          <p:attrName>style.rotation</p:attrName>
                                        </p:attrNameLst>
                                      </p:cBhvr>
                                      <p:tavLst>
                                        <p:tav tm="0">
                                          <p:val>
                                            <p:fltVal val="90"/>
                                          </p:val>
                                        </p:tav>
                                        <p:tav tm="100000">
                                          <p:val>
                                            <p:fltVal val="0"/>
                                          </p:val>
                                        </p:tav>
                                      </p:tavLst>
                                    </p:anim>
                                    <p:animEffect transition="in" filter="fade">
                                      <p:cBhvr>
                                        <p:cTn id="75" dur="25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
                                        </p:tgtEl>
                                        <p:attrNameLst>
                                          <p:attrName>ppt_y</p:attrName>
                                        </p:attrNameLst>
                                      </p:cBhvr>
                                      <p:tavLst>
                                        <p:tav tm="0">
                                          <p:val>
                                            <p:strVal val="#ppt_y"/>
                                          </p:val>
                                        </p:tav>
                                        <p:tav tm="100000">
                                          <p:val>
                                            <p:strVal val="#ppt_y"/>
                                          </p:val>
                                        </p:tav>
                                      </p:tavLst>
                                    </p:anim>
                                    <p:anim calcmode="lin" valueType="num">
                                      <p:cBhvr>
                                        <p:cTn id="8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250" fill="hold"/>
                                        <p:tgtEl>
                                          <p:spTgt spid="19"/>
                                        </p:tgtEl>
                                        <p:attrNameLst>
                                          <p:attrName>ppt_w</p:attrName>
                                        </p:attrNameLst>
                                      </p:cBhvr>
                                      <p:tavLst>
                                        <p:tav tm="0">
                                          <p:val>
                                            <p:fltVal val="0"/>
                                          </p:val>
                                        </p:tav>
                                        <p:tav tm="100000">
                                          <p:val>
                                            <p:strVal val="#ppt_w"/>
                                          </p:val>
                                        </p:tav>
                                      </p:tavLst>
                                    </p:anim>
                                    <p:anim calcmode="lin" valueType="num">
                                      <p:cBhvr>
                                        <p:cTn id="88" dur="250" fill="hold"/>
                                        <p:tgtEl>
                                          <p:spTgt spid="19"/>
                                        </p:tgtEl>
                                        <p:attrNameLst>
                                          <p:attrName>ppt_h</p:attrName>
                                        </p:attrNameLst>
                                      </p:cBhvr>
                                      <p:tavLst>
                                        <p:tav tm="0">
                                          <p:val>
                                            <p:fltVal val="0"/>
                                          </p:val>
                                        </p:tav>
                                        <p:tav tm="100000">
                                          <p:val>
                                            <p:strVal val="#ppt_h"/>
                                          </p:val>
                                        </p:tav>
                                      </p:tavLst>
                                    </p:anim>
                                    <p:anim calcmode="lin" valueType="num">
                                      <p:cBhvr>
                                        <p:cTn id="89" dur="250" fill="hold"/>
                                        <p:tgtEl>
                                          <p:spTgt spid="19"/>
                                        </p:tgtEl>
                                        <p:attrNameLst>
                                          <p:attrName>style.rotation</p:attrName>
                                        </p:attrNameLst>
                                      </p:cBhvr>
                                      <p:tavLst>
                                        <p:tav tm="0">
                                          <p:val>
                                            <p:fltVal val="90"/>
                                          </p:val>
                                        </p:tav>
                                        <p:tav tm="100000">
                                          <p:val>
                                            <p:fltVal val="0"/>
                                          </p:val>
                                        </p:tav>
                                      </p:tavLst>
                                    </p:anim>
                                    <p:animEffect transition="in" filter="fade">
                                      <p:cBhvr>
                                        <p:cTn id="90" dur="25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7"/>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250" fill="hold"/>
                                        <p:tgtEl>
                                          <p:spTgt spid="20"/>
                                        </p:tgtEl>
                                        <p:attrNameLst>
                                          <p:attrName>ppt_w</p:attrName>
                                        </p:attrNameLst>
                                      </p:cBhvr>
                                      <p:tavLst>
                                        <p:tav tm="0">
                                          <p:val>
                                            <p:fltVal val="0"/>
                                          </p:val>
                                        </p:tav>
                                        <p:tav tm="100000">
                                          <p:val>
                                            <p:strVal val="#ppt_w"/>
                                          </p:val>
                                        </p:tav>
                                      </p:tavLst>
                                    </p:anim>
                                    <p:anim calcmode="lin" valueType="num">
                                      <p:cBhvr>
                                        <p:cTn id="103" dur="250" fill="hold"/>
                                        <p:tgtEl>
                                          <p:spTgt spid="20"/>
                                        </p:tgtEl>
                                        <p:attrNameLst>
                                          <p:attrName>ppt_h</p:attrName>
                                        </p:attrNameLst>
                                      </p:cBhvr>
                                      <p:tavLst>
                                        <p:tav tm="0">
                                          <p:val>
                                            <p:fltVal val="0"/>
                                          </p:val>
                                        </p:tav>
                                        <p:tav tm="100000">
                                          <p:val>
                                            <p:strVal val="#ppt_h"/>
                                          </p:val>
                                        </p:tav>
                                      </p:tavLst>
                                    </p:anim>
                                    <p:anim calcmode="lin" valueType="num">
                                      <p:cBhvr>
                                        <p:cTn id="104" dur="250" fill="hold"/>
                                        <p:tgtEl>
                                          <p:spTgt spid="20"/>
                                        </p:tgtEl>
                                        <p:attrNameLst>
                                          <p:attrName>style.rotation</p:attrName>
                                        </p:attrNameLst>
                                      </p:cBhvr>
                                      <p:tavLst>
                                        <p:tav tm="0">
                                          <p:val>
                                            <p:fltVal val="90"/>
                                          </p:val>
                                        </p:tav>
                                        <p:tav tm="100000">
                                          <p:val>
                                            <p:fltVal val="0"/>
                                          </p:val>
                                        </p:tav>
                                      </p:tavLst>
                                    </p:anim>
                                    <p:animEffect transition="in" filter="fade">
                                      <p:cBhvr>
                                        <p:cTn id="105" dur="25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41" presetClass="entr" presetSubtype="0" fill="hold" grpId="0" nodeType="clickEffect">
                                  <p:stCondLst>
                                    <p:cond delay="0"/>
                                  </p:stCondLst>
                                  <p:iterate type="lt">
                                    <p:tmPct val="10000"/>
                                  </p:iterate>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1"/>
                                        </p:tgtEl>
                                        <p:attrNameLst>
                                          <p:attrName>ppt_y</p:attrName>
                                        </p:attrNameLst>
                                      </p:cBhvr>
                                      <p:tavLst>
                                        <p:tav tm="0">
                                          <p:val>
                                            <p:strVal val="#ppt_y"/>
                                          </p:val>
                                        </p:tav>
                                        <p:tav tm="100000">
                                          <p:val>
                                            <p:strVal val="#ppt_y"/>
                                          </p:val>
                                        </p:tav>
                                      </p:tavLst>
                                    </p:anim>
                                    <p:anim calcmode="lin" valueType="num">
                                      <p:cBhvr>
                                        <p:cTn id="11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 calcmode="lin" valueType="num">
                                      <p:cBhvr>
                                        <p:cTn id="121" dur="500" fill="hold"/>
                                        <p:tgtEl>
                                          <p:spTgt spid="37"/>
                                        </p:tgtEl>
                                        <p:attrNameLst>
                                          <p:attrName>style.rotation</p:attrName>
                                        </p:attrNameLst>
                                      </p:cBhvr>
                                      <p:tavLst>
                                        <p:tav tm="0">
                                          <p:val>
                                            <p:fltVal val="90"/>
                                          </p:val>
                                        </p:tav>
                                        <p:tav tm="100000">
                                          <p:val>
                                            <p:fltVal val="0"/>
                                          </p:val>
                                        </p:tav>
                                      </p:tavLst>
                                    </p:anim>
                                    <p:animEffect transition="in" filter="fade">
                                      <p:cBhvr>
                                        <p:cTn id="122" dur="500"/>
                                        <p:tgtEl>
                                          <p:spTgt spid="37"/>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250" fill="hold"/>
                                        <p:tgtEl>
                                          <p:spTgt spid="25"/>
                                        </p:tgtEl>
                                        <p:attrNameLst>
                                          <p:attrName>ppt_w</p:attrName>
                                        </p:attrNameLst>
                                      </p:cBhvr>
                                      <p:tavLst>
                                        <p:tav tm="0">
                                          <p:val>
                                            <p:fltVal val="0"/>
                                          </p:val>
                                        </p:tav>
                                        <p:tav tm="100000">
                                          <p:val>
                                            <p:strVal val="#ppt_w"/>
                                          </p:val>
                                        </p:tav>
                                      </p:tavLst>
                                    </p:anim>
                                    <p:anim calcmode="lin" valueType="num">
                                      <p:cBhvr>
                                        <p:cTn id="126" dur="250" fill="hold"/>
                                        <p:tgtEl>
                                          <p:spTgt spid="25"/>
                                        </p:tgtEl>
                                        <p:attrNameLst>
                                          <p:attrName>ppt_h</p:attrName>
                                        </p:attrNameLst>
                                      </p:cBhvr>
                                      <p:tavLst>
                                        <p:tav tm="0">
                                          <p:val>
                                            <p:fltVal val="0"/>
                                          </p:val>
                                        </p:tav>
                                        <p:tav tm="100000">
                                          <p:val>
                                            <p:strVal val="#ppt_h"/>
                                          </p:val>
                                        </p:tav>
                                      </p:tavLst>
                                    </p:anim>
                                    <p:anim calcmode="lin" valueType="num">
                                      <p:cBhvr>
                                        <p:cTn id="127" dur="250" fill="hold"/>
                                        <p:tgtEl>
                                          <p:spTgt spid="25"/>
                                        </p:tgtEl>
                                        <p:attrNameLst>
                                          <p:attrName>style.rotation</p:attrName>
                                        </p:attrNameLst>
                                      </p:cBhvr>
                                      <p:tavLst>
                                        <p:tav tm="0">
                                          <p:val>
                                            <p:fltVal val="90"/>
                                          </p:val>
                                        </p:tav>
                                        <p:tav tm="100000">
                                          <p:val>
                                            <p:fltVal val="0"/>
                                          </p:val>
                                        </p:tav>
                                      </p:tavLst>
                                    </p:anim>
                                    <p:animEffect transition="in" filter="fade">
                                      <p:cBhvr>
                                        <p:cTn id="128" dur="25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grpId="0" nodeType="click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250" autoRev="1" fill="hold">
                                          <p:stCondLst>
                                            <p:cond delay="0"/>
                                          </p:stCondLst>
                                        </p:cTn>
                                        <p:tgtEl>
                                          <p:spTgt spid="23"/>
                                        </p:tgtEl>
                                        <p:attrNameLst>
                                          <p:attrName>ppt_w</p:attrName>
                                        </p:attrNameLst>
                                      </p:cBhvr>
                                    </p:anim>
                                    <p:anim by="(#ppt_w*0.50)" calcmode="lin" valueType="num">
                                      <p:cBhvr>
                                        <p:cTn id="134" dur="250" decel="50000" autoRev="1" fill="hold">
                                          <p:stCondLst>
                                            <p:cond delay="0"/>
                                          </p:stCondLst>
                                        </p:cTn>
                                        <p:tgtEl>
                                          <p:spTgt spid="23"/>
                                        </p:tgtEl>
                                        <p:attrNameLst>
                                          <p:attrName>ppt_x</p:attrName>
                                        </p:attrNameLst>
                                      </p:cBhvr>
                                    </p:anim>
                                    <p:anim from="(-#ppt_h/2)" to="(#ppt_y)" calcmode="lin" valueType="num">
                                      <p:cBhvr>
                                        <p:cTn id="135" dur="500" fill="hold">
                                          <p:stCondLst>
                                            <p:cond delay="0"/>
                                          </p:stCondLst>
                                        </p:cTn>
                                        <p:tgtEl>
                                          <p:spTgt spid="23"/>
                                        </p:tgtEl>
                                        <p:attrNameLst>
                                          <p:attrName>ppt_y</p:attrName>
                                        </p:attrNameLst>
                                      </p:cBhvr>
                                    </p:anim>
                                    <p:animRot by="21600000">
                                      <p:cBhvr>
                                        <p:cTn id="136" dur="500" fill="hold">
                                          <p:stCondLst>
                                            <p:cond delay="0"/>
                                          </p:stCondLst>
                                        </p:cTn>
                                        <p:tgtEl>
                                          <p:spTgt spid="23"/>
                                        </p:tgtEl>
                                        <p:attrNameLst>
                                          <p:attrName>r</p:attrName>
                                        </p:attrNameLst>
                                      </p:cBhvr>
                                    </p:animRo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250" fill="hold"/>
                                        <p:tgtEl>
                                          <p:spTgt spid="26"/>
                                        </p:tgtEl>
                                        <p:attrNameLst>
                                          <p:attrName>ppt_w</p:attrName>
                                        </p:attrNameLst>
                                      </p:cBhvr>
                                      <p:tavLst>
                                        <p:tav tm="0">
                                          <p:val>
                                            <p:fltVal val="0"/>
                                          </p:val>
                                        </p:tav>
                                        <p:tav tm="100000">
                                          <p:val>
                                            <p:strVal val="#ppt_w"/>
                                          </p:val>
                                        </p:tav>
                                      </p:tavLst>
                                    </p:anim>
                                    <p:anim calcmode="lin" valueType="num">
                                      <p:cBhvr>
                                        <p:cTn id="140" dur="250" fill="hold"/>
                                        <p:tgtEl>
                                          <p:spTgt spid="26"/>
                                        </p:tgtEl>
                                        <p:attrNameLst>
                                          <p:attrName>ppt_h</p:attrName>
                                        </p:attrNameLst>
                                      </p:cBhvr>
                                      <p:tavLst>
                                        <p:tav tm="0">
                                          <p:val>
                                            <p:fltVal val="0"/>
                                          </p:val>
                                        </p:tav>
                                        <p:tav tm="100000">
                                          <p:val>
                                            <p:strVal val="#ppt_h"/>
                                          </p:val>
                                        </p:tav>
                                      </p:tavLst>
                                    </p:anim>
                                    <p:anim calcmode="lin" valueType="num">
                                      <p:cBhvr>
                                        <p:cTn id="141" dur="250" fill="hold"/>
                                        <p:tgtEl>
                                          <p:spTgt spid="26"/>
                                        </p:tgtEl>
                                        <p:attrNameLst>
                                          <p:attrName>style.rotation</p:attrName>
                                        </p:attrNameLst>
                                      </p:cBhvr>
                                      <p:tavLst>
                                        <p:tav tm="0">
                                          <p:val>
                                            <p:fltVal val="90"/>
                                          </p:val>
                                        </p:tav>
                                        <p:tav tm="100000">
                                          <p:val>
                                            <p:fltVal val="0"/>
                                          </p:val>
                                        </p:tav>
                                      </p:tavLst>
                                    </p:anim>
                                    <p:animEffect transition="in" filter="fade">
                                      <p:cBhvr>
                                        <p:cTn id="142" dur="25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4"/>
                                        </p:tgtEl>
                                        <p:attrNameLst>
                                          <p:attrName>ppt_y</p:attrName>
                                        </p:attrNameLst>
                                      </p:cBhvr>
                                      <p:tavLst>
                                        <p:tav tm="0">
                                          <p:val>
                                            <p:strVal val="#ppt_y"/>
                                          </p:val>
                                        </p:tav>
                                        <p:tav tm="100000">
                                          <p:val>
                                            <p:strVal val="#ppt_y"/>
                                          </p:val>
                                        </p:tav>
                                      </p:tavLst>
                                    </p:anim>
                                    <p:anim calcmode="lin" valueType="num">
                                      <p:cBhvr>
                                        <p:cTn id="14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4"/>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250" fill="hold"/>
                                        <p:tgtEl>
                                          <p:spTgt spid="29"/>
                                        </p:tgtEl>
                                        <p:attrNameLst>
                                          <p:attrName>ppt_w</p:attrName>
                                        </p:attrNameLst>
                                      </p:cBhvr>
                                      <p:tavLst>
                                        <p:tav tm="0">
                                          <p:val>
                                            <p:fltVal val="0"/>
                                          </p:val>
                                        </p:tav>
                                        <p:tav tm="100000">
                                          <p:val>
                                            <p:strVal val="#ppt_w"/>
                                          </p:val>
                                        </p:tav>
                                      </p:tavLst>
                                    </p:anim>
                                    <p:anim calcmode="lin" valueType="num">
                                      <p:cBhvr>
                                        <p:cTn id="155" dur="250" fill="hold"/>
                                        <p:tgtEl>
                                          <p:spTgt spid="29"/>
                                        </p:tgtEl>
                                        <p:attrNameLst>
                                          <p:attrName>ppt_h</p:attrName>
                                        </p:attrNameLst>
                                      </p:cBhvr>
                                      <p:tavLst>
                                        <p:tav tm="0">
                                          <p:val>
                                            <p:fltVal val="0"/>
                                          </p:val>
                                        </p:tav>
                                        <p:tav tm="100000">
                                          <p:val>
                                            <p:strVal val="#ppt_h"/>
                                          </p:val>
                                        </p:tav>
                                      </p:tavLst>
                                    </p:anim>
                                    <p:anim calcmode="lin" valueType="num">
                                      <p:cBhvr>
                                        <p:cTn id="156" dur="250" fill="hold"/>
                                        <p:tgtEl>
                                          <p:spTgt spid="29"/>
                                        </p:tgtEl>
                                        <p:attrNameLst>
                                          <p:attrName>style.rotation</p:attrName>
                                        </p:attrNameLst>
                                      </p:cBhvr>
                                      <p:tavLst>
                                        <p:tav tm="0">
                                          <p:val>
                                            <p:fltVal val="90"/>
                                          </p:val>
                                        </p:tav>
                                        <p:tav tm="100000">
                                          <p:val>
                                            <p:fltVal val="0"/>
                                          </p:val>
                                        </p:tav>
                                      </p:tavLst>
                                    </p:anim>
                                    <p:animEffect transition="in" filter="fade">
                                      <p:cBhvr>
                                        <p:cTn id="157" dur="25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41" presetClass="entr" presetSubtype="0" fill="hold" grpId="0" nodeType="clickEffect">
                                  <p:stCondLst>
                                    <p:cond delay="0"/>
                                  </p:stCondLst>
                                  <p:iterate type="lt">
                                    <p:tmPct val="10000"/>
                                  </p:iterate>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3" dur="500" fill="hold"/>
                                        <p:tgtEl>
                                          <p:spTgt spid="27"/>
                                        </p:tgtEl>
                                        <p:attrNameLst>
                                          <p:attrName>ppt_y</p:attrName>
                                        </p:attrNameLst>
                                      </p:cBhvr>
                                      <p:tavLst>
                                        <p:tav tm="0">
                                          <p:val>
                                            <p:strVal val="#ppt_y"/>
                                          </p:val>
                                        </p:tav>
                                        <p:tav tm="100000">
                                          <p:val>
                                            <p:strVal val="#ppt_y"/>
                                          </p:val>
                                        </p:tav>
                                      </p:tavLst>
                                    </p:anim>
                                    <p:anim calcmode="lin" valueType="num">
                                      <p:cBhvr>
                                        <p:cTn id="1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6" dur="500" tmFilter="0,0; .5, 1; 1, 1"/>
                                        <p:tgtEl>
                                          <p:spTgt spid="2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250" fill="hold"/>
                                        <p:tgtEl>
                                          <p:spTgt spid="30"/>
                                        </p:tgtEl>
                                        <p:attrNameLst>
                                          <p:attrName>ppt_w</p:attrName>
                                        </p:attrNameLst>
                                      </p:cBhvr>
                                      <p:tavLst>
                                        <p:tav tm="0">
                                          <p:val>
                                            <p:fltVal val="0"/>
                                          </p:val>
                                        </p:tav>
                                        <p:tav tm="100000">
                                          <p:val>
                                            <p:strVal val="#ppt_w"/>
                                          </p:val>
                                        </p:tav>
                                      </p:tavLst>
                                    </p:anim>
                                    <p:anim calcmode="lin" valueType="num">
                                      <p:cBhvr>
                                        <p:cTn id="170" dur="250" fill="hold"/>
                                        <p:tgtEl>
                                          <p:spTgt spid="30"/>
                                        </p:tgtEl>
                                        <p:attrNameLst>
                                          <p:attrName>ppt_h</p:attrName>
                                        </p:attrNameLst>
                                      </p:cBhvr>
                                      <p:tavLst>
                                        <p:tav tm="0">
                                          <p:val>
                                            <p:fltVal val="0"/>
                                          </p:val>
                                        </p:tav>
                                        <p:tav tm="100000">
                                          <p:val>
                                            <p:strVal val="#ppt_h"/>
                                          </p:val>
                                        </p:tav>
                                      </p:tavLst>
                                    </p:anim>
                                    <p:anim calcmode="lin" valueType="num">
                                      <p:cBhvr>
                                        <p:cTn id="171" dur="250" fill="hold"/>
                                        <p:tgtEl>
                                          <p:spTgt spid="30"/>
                                        </p:tgtEl>
                                        <p:attrNameLst>
                                          <p:attrName>style.rotation</p:attrName>
                                        </p:attrNameLst>
                                      </p:cBhvr>
                                      <p:tavLst>
                                        <p:tav tm="0">
                                          <p:val>
                                            <p:fltVal val="90"/>
                                          </p:val>
                                        </p:tav>
                                        <p:tav tm="100000">
                                          <p:val>
                                            <p:fltVal val="0"/>
                                          </p:val>
                                        </p:tav>
                                      </p:tavLst>
                                    </p:anim>
                                    <p:animEffect transition="in" filter="fade">
                                      <p:cBhvr>
                                        <p:cTn id="172" dur="250"/>
                                        <p:tgtEl>
                                          <p:spTgt spid="30"/>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8"/>
                                        </p:tgtEl>
                                        <p:attrNameLst>
                                          <p:attrName>style.visibility</p:attrName>
                                        </p:attrNameLst>
                                      </p:cBhvr>
                                      <p:to>
                                        <p:strVal val="visible"/>
                                      </p:to>
                                    </p:set>
                                    <p:anim calcmode="lin" valueType="num">
                                      <p:cBhvr>
                                        <p:cTn id="17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8" dur="500" fill="hold"/>
                                        <p:tgtEl>
                                          <p:spTgt spid="28"/>
                                        </p:tgtEl>
                                        <p:attrNameLst>
                                          <p:attrName>ppt_y</p:attrName>
                                        </p:attrNameLst>
                                      </p:cBhvr>
                                      <p:tavLst>
                                        <p:tav tm="0">
                                          <p:val>
                                            <p:strVal val="#ppt_y"/>
                                          </p:val>
                                        </p:tav>
                                        <p:tav tm="100000">
                                          <p:val>
                                            <p:strVal val="#ppt_y"/>
                                          </p:val>
                                        </p:tav>
                                      </p:tavLst>
                                    </p:anim>
                                    <p:anim calcmode="lin" valueType="num">
                                      <p:cBhvr>
                                        <p:cTn id="17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500" tmFilter="0,0; .5, 1; 1, 1"/>
                                        <p:tgtEl>
                                          <p:spTgt spid="28"/>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33"/>
                                        </p:tgtEl>
                                        <p:attrNameLst>
                                          <p:attrName>style.visibility</p:attrName>
                                        </p:attrNameLst>
                                      </p:cBhvr>
                                      <p:to>
                                        <p:strVal val="visible"/>
                                      </p:to>
                                    </p:set>
                                    <p:anim calcmode="lin" valueType="num">
                                      <p:cBhvr>
                                        <p:cTn id="184" dur="250" fill="hold"/>
                                        <p:tgtEl>
                                          <p:spTgt spid="33"/>
                                        </p:tgtEl>
                                        <p:attrNameLst>
                                          <p:attrName>ppt_w</p:attrName>
                                        </p:attrNameLst>
                                      </p:cBhvr>
                                      <p:tavLst>
                                        <p:tav tm="0">
                                          <p:val>
                                            <p:fltVal val="0"/>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anim calcmode="lin" valueType="num">
                                      <p:cBhvr>
                                        <p:cTn id="186" dur="250" fill="hold"/>
                                        <p:tgtEl>
                                          <p:spTgt spid="33"/>
                                        </p:tgtEl>
                                        <p:attrNameLst>
                                          <p:attrName>style.rotation</p:attrName>
                                        </p:attrNameLst>
                                      </p:cBhvr>
                                      <p:tavLst>
                                        <p:tav tm="0">
                                          <p:val>
                                            <p:fltVal val="90"/>
                                          </p:val>
                                        </p:tav>
                                        <p:tav tm="100000">
                                          <p:val>
                                            <p:fltVal val="0"/>
                                          </p:val>
                                        </p:tav>
                                      </p:tavLst>
                                    </p:anim>
                                    <p:animEffect transition="in" filter="fade">
                                      <p:cBhvr>
                                        <p:cTn id="187" dur="25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41" presetClass="entr" presetSubtype="0" fill="hold" grpId="0" nodeType="clickEffect">
                                  <p:stCondLst>
                                    <p:cond delay="0"/>
                                  </p:stCondLst>
                                  <p:iterate type="lt">
                                    <p:tmPct val="10000"/>
                                  </p:iterate>
                                  <p:childTnLst>
                                    <p:set>
                                      <p:cBhvr>
                                        <p:cTn id="191" dur="1" fill="hold">
                                          <p:stCondLst>
                                            <p:cond delay="0"/>
                                          </p:stCondLst>
                                        </p:cTn>
                                        <p:tgtEl>
                                          <p:spTgt spid="31"/>
                                        </p:tgtEl>
                                        <p:attrNameLst>
                                          <p:attrName>style.visibility</p:attrName>
                                        </p:attrNameLst>
                                      </p:cBhvr>
                                      <p:to>
                                        <p:strVal val="visible"/>
                                      </p:to>
                                    </p:set>
                                    <p:anim calcmode="lin" valueType="num">
                                      <p:cBhvr>
                                        <p:cTn id="1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31"/>
                                        </p:tgtEl>
                                        <p:attrNameLst>
                                          <p:attrName>ppt_y</p:attrName>
                                        </p:attrNameLst>
                                      </p:cBhvr>
                                      <p:tavLst>
                                        <p:tav tm="0">
                                          <p:val>
                                            <p:strVal val="#ppt_y"/>
                                          </p:val>
                                        </p:tav>
                                        <p:tav tm="100000">
                                          <p:val>
                                            <p:strVal val="#ppt_y"/>
                                          </p:val>
                                        </p:tav>
                                      </p:tavLst>
                                    </p:anim>
                                    <p:anim calcmode="lin" valueType="num">
                                      <p:cBhvr>
                                        <p:cTn id="1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31"/>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250" fill="hold"/>
                                        <p:tgtEl>
                                          <p:spTgt spid="34"/>
                                        </p:tgtEl>
                                        <p:attrNameLst>
                                          <p:attrName>ppt_w</p:attrName>
                                        </p:attrNameLst>
                                      </p:cBhvr>
                                      <p:tavLst>
                                        <p:tav tm="0">
                                          <p:val>
                                            <p:fltVal val="0"/>
                                          </p:val>
                                        </p:tav>
                                        <p:tav tm="100000">
                                          <p:val>
                                            <p:strVal val="#ppt_w"/>
                                          </p:val>
                                        </p:tav>
                                      </p:tavLst>
                                    </p:anim>
                                    <p:anim calcmode="lin" valueType="num">
                                      <p:cBhvr>
                                        <p:cTn id="200" dur="250" fill="hold"/>
                                        <p:tgtEl>
                                          <p:spTgt spid="34"/>
                                        </p:tgtEl>
                                        <p:attrNameLst>
                                          <p:attrName>ppt_h</p:attrName>
                                        </p:attrNameLst>
                                      </p:cBhvr>
                                      <p:tavLst>
                                        <p:tav tm="0">
                                          <p:val>
                                            <p:fltVal val="0"/>
                                          </p:val>
                                        </p:tav>
                                        <p:tav tm="100000">
                                          <p:val>
                                            <p:strVal val="#ppt_h"/>
                                          </p:val>
                                        </p:tav>
                                      </p:tavLst>
                                    </p:anim>
                                    <p:anim calcmode="lin" valueType="num">
                                      <p:cBhvr>
                                        <p:cTn id="201" dur="250" fill="hold"/>
                                        <p:tgtEl>
                                          <p:spTgt spid="34"/>
                                        </p:tgtEl>
                                        <p:attrNameLst>
                                          <p:attrName>style.rotation</p:attrName>
                                        </p:attrNameLst>
                                      </p:cBhvr>
                                      <p:tavLst>
                                        <p:tav tm="0">
                                          <p:val>
                                            <p:fltVal val="90"/>
                                          </p:val>
                                        </p:tav>
                                        <p:tav tm="100000">
                                          <p:val>
                                            <p:fltVal val="0"/>
                                          </p:val>
                                        </p:tav>
                                      </p:tavLst>
                                    </p:anim>
                                    <p:animEffect transition="in" filter="fade">
                                      <p:cBhvr>
                                        <p:cTn id="202" dur="250"/>
                                        <p:tgtEl>
                                          <p:spTgt spid="34"/>
                                        </p:tgtEl>
                                      </p:cBhvr>
                                    </p:animEffect>
                                  </p:childTnLst>
                                </p:cTn>
                              </p:par>
                            </p:childTnLst>
                          </p:cTn>
                        </p:par>
                      </p:childTnLst>
                    </p:cTn>
                  </p:par>
                  <p:par>
                    <p:cTn id="203" fill="hold">
                      <p:stCondLst>
                        <p:cond delay="indefinite"/>
                      </p:stCondLst>
                      <p:childTnLst>
                        <p:par>
                          <p:cTn id="204" fill="hold">
                            <p:stCondLst>
                              <p:cond delay="0"/>
                            </p:stCondLst>
                            <p:childTnLst>
                              <p:par>
                                <p:cTn id="205" presetID="41" presetClass="entr" presetSubtype="0" fill="hold" grpId="0" nodeType="clickEffect">
                                  <p:stCondLst>
                                    <p:cond delay="0"/>
                                  </p:stCondLst>
                                  <p:iterate type="lt">
                                    <p:tmPct val="10000"/>
                                  </p:iterate>
                                  <p:childTnLst>
                                    <p:set>
                                      <p:cBhvr>
                                        <p:cTn id="206" dur="1" fill="hold">
                                          <p:stCondLst>
                                            <p:cond delay="0"/>
                                          </p:stCondLst>
                                        </p:cTn>
                                        <p:tgtEl>
                                          <p:spTgt spid="32"/>
                                        </p:tgtEl>
                                        <p:attrNameLst>
                                          <p:attrName>style.visibility</p:attrName>
                                        </p:attrNameLst>
                                      </p:cBhvr>
                                      <p:to>
                                        <p:strVal val="visible"/>
                                      </p:to>
                                    </p:set>
                                    <p:anim calcmode="lin" valueType="num">
                                      <p:cBhvr>
                                        <p:cTn id="20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08" dur="500" fill="hold"/>
                                        <p:tgtEl>
                                          <p:spTgt spid="32"/>
                                        </p:tgtEl>
                                        <p:attrNameLst>
                                          <p:attrName>ppt_y</p:attrName>
                                        </p:attrNameLst>
                                      </p:cBhvr>
                                      <p:tavLst>
                                        <p:tav tm="0">
                                          <p:val>
                                            <p:strVal val="#ppt_y"/>
                                          </p:val>
                                        </p:tav>
                                        <p:tav tm="100000">
                                          <p:val>
                                            <p:strVal val="#ppt_y"/>
                                          </p:val>
                                        </p:tav>
                                      </p:tavLst>
                                    </p:anim>
                                    <p:anim calcmode="lin" valueType="num">
                                      <p:cBhvr>
                                        <p:cTn id="20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1" dur="500" tmFilter="0,0; .5, 1; 1, 1"/>
                                        <p:tgtEl>
                                          <p:spTgt spid="32"/>
                                        </p:tgtEl>
                                      </p:cBhvr>
                                    </p:animEffect>
                                  </p:childTnLst>
                                </p:cTn>
                              </p:par>
                              <p:par>
                                <p:cTn id="212" presetID="31" presetClass="entr" presetSubtype="0" fill="hold" grpId="0" nodeType="withEffect">
                                  <p:stCondLst>
                                    <p:cond delay="0"/>
                                  </p:stCondLst>
                                  <p:childTnLst>
                                    <p:set>
                                      <p:cBhvr>
                                        <p:cTn id="213" dur="1" fill="hold">
                                          <p:stCondLst>
                                            <p:cond delay="0"/>
                                          </p:stCondLst>
                                        </p:cTn>
                                        <p:tgtEl>
                                          <p:spTgt spid="35"/>
                                        </p:tgtEl>
                                        <p:attrNameLst>
                                          <p:attrName>style.visibility</p:attrName>
                                        </p:attrNameLst>
                                      </p:cBhvr>
                                      <p:to>
                                        <p:strVal val="visible"/>
                                      </p:to>
                                    </p:set>
                                    <p:anim calcmode="lin" valueType="num">
                                      <p:cBhvr>
                                        <p:cTn id="214" dur="250" fill="hold"/>
                                        <p:tgtEl>
                                          <p:spTgt spid="35"/>
                                        </p:tgtEl>
                                        <p:attrNameLst>
                                          <p:attrName>ppt_w</p:attrName>
                                        </p:attrNameLst>
                                      </p:cBhvr>
                                      <p:tavLst>
                                        <p:tav tm="0">
                                          <p:val>
                                            <p:fltVal val="0"/>
                                          </p:val>
                                        </p:tav>
                                        <p:tav tm="100000">
                                          <p:val>
                                            <p:strVal val="#ppt_w"/>
                                          </p:val>
                                        </p:tav>
                                      </p:tavLst>
                                    </p:anim>
                                    <p:anim calcmode="lin" valueType="num">
                                      <p:cBhvr>
                                        <p:cTn id="215" dur="250" fill="hold"/>
                                        <p:tgtEl>
                                          <p:spTgt spid="35"/>
                                        </p:tgtEl>
                                        <p:attrNameLst>
                                          <p:attrName>ppt_h</p:attrName>
                                        </p:attrNameLst>
                                      </p:cBhvr>
                                      <p:tavLst>
                                        <p:tav tm="0">
                                          <p:val>
                                            <p:fltVal val="0"/>
                                          </p:val>
                                        </p:tav>
                                        <p:tav tm="100000">
                                          <p:val>
                                            <p:strVal val="#ppt_h"/>
                                          </p:val>
                                        </p:tav>
                                      </p:tavLst>
                                    </p:anim>
                                    <p:anim calcmode="lin" valueType="num">
                                      <p:cBhvr>
                                        <p:cTn id="216" dur="250" fill="hold"/>
                                        <p:tgtEl>
                                          <p:spTgt spid="35"/>
                                        </p:tgtEl>
                                        <p:attrNameLst>
                                          <p:attrName>style.rotation</p:attrName>
                                        </p:attrNameLst>
                                      </p:cBhvr>
                                      <p:tavLst>
                                        <p:tav tm="0">
                                          <p:val>
                                            <p:fltVal val="90"/>
                                          </p:val>
                                        </p:tav>
                                        <p:tav tm="100000">
                                          <p:val>
                                            <p:fltVal val="0"/>
                                          </p:val>
                                        </p:tav>
                                      </p:tavLst>
                                    </p:anim>
                                    <p:animEffect transition="in" filter="fade">
                                      <p:cBhvr>
                                        <p:cTn id="217" dur="250"/>
                                        <p:tgtEl>
                                          <p:spTgt spid="35"/>
                                        </p:tgtEl>
                                      </p:cBhvr>
                                    </p:animEffect>
                                  </p:childTnLst>
                                </p:cTn>
                              </p:par>
                            </p:childTnLst>
                          </p:cTn>
                        </p:par>
                      </p:childTnLst>
                    </p:cTn>
                  </p:par>
                  <p:par>
                    <p:cTn id="218" fill="hold">
                      <p:stCondLst>
                        <p:cond delay="indefinite"/>
                      </p:stCondLst>
                      <p:childTnLst>
                        <p:par>
                          <p:cTn id="219" fill="hold">
                            <p:stCondLst>
                              <p:cond delay="0"/>
                            </p:stCondLst>
                            <p:childTnLst>
                              <p:par>
                                <p:cTn id="220" presetID="41" presetClass="entr" presetSubtype="0" fill="hold" grpId="0" nodeType="clickEffect">
                                  <p:stCondLst>
                                    <p:cond delay="0"/>
                                  </p:stCondLst>
                                  <p:iterate type="lt">
                                    <p:tmPct val="10000"/>
                                  </p:iterate>
                                  <p:childTnLst>
                                    <p:set>
                                      <p:cBhvr>
                                        <p:cTn id="221" dur="1" fill="hold">
                                          <p:stCondLst>
                                            <p:cond delay="0"/>
                                          </p:stCondLst>
                                        </p:cTn>
                                        <p:tgtEl>
                                          <p:spTgt spid="36"/>
                                        </p:tgtEl>
                                        <p:attrNameLst>
                                          <p:attrName>style.visibility</p:attrName>
                                        </p:attrNameLst>
                                      </p:cBhvr>
                                      <p:to>
                                        <p:strVal val="visible"/>
                                      </p:to>
                                    </p:set>
                                    <p:anim calcmode="lin" valueType="num">
                                      <p:cBhvr>
                                        <p:cTn id="22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23" dur="500" fill="hold"/>
                                        <p:tgtEl>
                                          <p:spTgt spid="36"/>
                                        </p:tgtEl>
                                        <p:attrNameLst>
                                          <p:attrName>ppt_y</p:attrName>
                                        </p:attrNameLst>
                                      </p:cBhvr>
                                      <p:tavLst>
                                        <p:tav tm="0">
                                          <p:val>
                                            <p:strVal val="#ppt_y"/>
                                          </p:val>
                                        </p:tav>
                                        <p:tav tm="100000">
                                          <p:val>
                                            <p:strVal val="#ppt_y"/>
                                          </p:val>
                                        </p:tav>
                                      </p:tavLst>
                                    </p:anim>
                                    <p:anim calcmode="lin" valueType="num">
                                      <p:cBhvr>
                                        <p:cTn id="22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2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26"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 name="Rectangle 7"/>
          <p:cNvSpPr/>
          <p:nvPr/>
        </p:nvSpPr>
        <p:spPr>
          <a:xfrm>
            <a:off x="5029045" y="541276"/>
            <a:ext cx="376812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4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455272" y="1778872"/>
            <a:ext cx="4537848"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815246" y="2070536"/>
            <a:ext cx="368913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a:t>
            </a:r>
            <a:r>
              <a:rPr lang="ar-MA" sz="3600" b="1" u="sng" cap="none" spc="50" dirty="0" smtClean="0">
                <a:ln w="11430"/>
                <a:effectLst>
                  <a:outerShdw blurRad="76200" dist="50800" dir="5400000" algn="tl" rotWithShape="0">
                    <a:srgbClr val="000000">
                      <a:alpha val="65000"/>
                    </a:srgbClr>
                  </a:outerShdw>
                </a:effectLst>
              </a:rPr>
              <a:t>الأحمر:</a:t>
            </a:r>
            <a:endParaRPr lang="ar-MA" sz="3600" b="1" u="sng" spc="50" dirty="0">
              <a:ln w="11430"/>
              <a:effectLst>
                <a:outerShdw blurRad="76200" dist="50800" dir="5400000" algn="tl" rotWithShape="0">
                  <a:srgbClr val="000000">
                    <a:alpha val="65000"/>
                  </a:srgbClr>
                </a:outerShdw>
              </a:effectLst>
            </a:endParaRPr>
          </a:p>
          <a:p>
            <a:pPr algn="r" rtl="1"/>
            <a:r>
              <a:rPr lang="en-US" sz="3600" b="1" spc="50" dirty="0" smtClean="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الأتيتين:</a:t>
            </a:r>
          </a:p>
          <a:p>
            <a:pPr algn="r" rtl="1"/>
            <a:r>
              <a:rPr lang="ar-MA" sz="3600" b="1" spc="50" dirty="0" smtClean="0">
                <a:ln w="11430"/>
                <a:effectLst>
                  <a:outerShdw blurRad="38100" dist="38100" dir="2700000" algn="tl">
                    <a:srgbClr val="000000">
                      <a:alpha val="43137"/>
                    </a:srgbClr>
                  </a:outerShdw>
                </a:effectLst>
              </a:rPr>
              <a:t>أقر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طلب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بلغ</a:t>
            </a:r>
            <a:endParaRPr lang="en-US" sz="36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433720" y="5086373"/>
            <a:ext cx="4622464" cy="2354973"/>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831010" y="5422372"/>
            <a:ext cx="372066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الأخضر:</a:t>
            </a:r>
          </a:p>
          <a:p>
            <a:pPr algn="r" rtl="1"/>
            <a:r>
              <a:rPr lang="en-US" sz="3600" b="1" spc="50" dirty="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الآتيتين:</a:t>
            </a:r>
          </a:p>
          <a:p>
            <a:pPr algn="r" rtl="1"/>
            <a:r>
              <a:rPr lang="ar-MA" sz="3600" b="1" spc="50" dirty="0" smtClean="0">
                <a:ln w="11430"/>
                <a:effectLst>
                  <a:outerShdw blurRad="38100" dist="38100" dir="2700000" algn="tl">
                    <a:srgbClr val="000000">
                      <a:alpha val="43137"/>
                    </a:srgbClr>
                  </a:outerShdw>
                </a:effectLst>
              </a:rPr>
              <a:t>كانت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مواقف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يبيغ</a:t>
            </a:r>
            <a:endParaRPr lang="en-US" sz="3600" b="1" spc="50" dirty="0">
              <a:ln w="11430"/>
              <a:effectLst>
                <a:outerShdw blurRad="38100" dist="38100" dir="2700000" algn="tl">
                  <a:srgbClr val="000000">
                    <a:alpha val="43137"/>
                  </a:srgbClr>
                </a:outerShdw>
              </a:effectLst>
            </a:endParaRPr>
          </a:p>
        </p:txBody>
      </p:sp>
      <p:sp>
        <p:nvSpPr>
          <p:cNvPr id="16" name="12-Point Star 15"/>
          <p:cNvSpPr/>
          <p:nvPr/>
        </p:nvSpPr>
        <p:spPr>
          <a:xfrm>
            <a:off x="299544" y="4335568"/>
            <a:ext cx="2771572" cy="2632794"/>
          </a:xfrm>
          <a:prstGeom prst="star12">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200" b="1" dirty="0" smtClean="0">
                <a:ln>
                  <a:solidFill>
                    <a:sysClr val="windowText" lastClr="000000"/>
                  </a:solidFill>
                </a:ln>
                <a:solidFill>
                  <a:sysClr val="windowText" lastClr="000000"/>
                </a:solidFill>
              </a:rPr>
              <a:t>خمس دقائق</a:t>
            </a:r>
            <a:endParaRPr lang="en-US" sz="3200" b="1" dirty="0">
              <a:ln>
                <a:solidFill>
                  <a:sysClr val="windowText" lastClr="000000"/>
                </a:solidFill>
              </a:ln>
              <a:solidFill>
                <a:sysClr val="windowText" lastClr="000000"/>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834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بأي شيئ يضي شريح بن الحارث الكندي بين المسلمين نحواً من ستين عاماً ؟ </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لماذا طلب شريح إعفاءه من منصبه خلال ولاية الحجاج ؟ </a:t>
            </a:r>
            <a:endParaRPr lang="ar-MA" sz="3600" b="1" dirty="0"/>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لماذا أقره في منصبه كل من عمر وعثمان وعلي ومعاوية رضي الله عنهم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ماذا كانت لشريح في تاريخ القضاء الإسلامي ؟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ماذا فقد علي بن أبي طالب رضي الله عنه ؟</a:t>
            </a:r>
            <a:endParaRPr lang="ar-MA" sz="3600" b="1" dirty="0"/>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ماذا رأي علي بن أبي طالب في يد رجل من أهل الذمة في سوق الكوفة ؟</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3"/>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3"/>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3"/>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1" y="1533672"/>
            <a:ext cx="12837519" cy="6145515"/>
          </a:xfrm>
          <a:prstGeom prst="rect">
            <a:avLst/>
          </a:prstGeom>
        </p:spPr>
      </p:pic>
      <p:sp>
        <p:nvSpPr>
          <p:cNvPr id="5" name="Rounded Rectangle 4"/>
          <p:cNvSpPr/>
          <p:nvPr/>
        </p:nvSpPr>
        <p:spPr>
          <a:xfrm>
            <a:off x="488731" y="381000"/>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505936"/>
            <a:ext cx="442339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4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8" name="Rectangle 7"/>
          <p:cNvSpPr/>
          <p:nvPr/>
        </p:nvSpPr>
        <p:spPr>
          <a:xfrm>
            <a:off x="1008993" y="1526630"/>
            <a:ext cx="1204485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اكتب فقرة باللغة العربية لا تقل عن سبعة أشطر </a:t>
            </a:r>
          </a:p>
          <a:p>
            <a:pPr algn="ctr"/>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عن الأوصاف الحميدة لحكامنا في بنغلاديش التي كان يتصف شريح .</a:t>
            </a:r>
            <a:endParaRPr lang="en-US" sz="4000" b="1" cap="none" spc="50" dirty="0">
              <a:ln w="11430">
                <a:solidFill>
                  <a:schemeClr val="tx1"/>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63693943"/>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779" y="851338"/>
            <a:ext cx="8734097" cy="61485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28" y="441433"/>
            <a:ext cx="12833132" cy="7267903"/>
          </a:xfrm>
          <a:prstGeom prst="rect">
            <a:avLst/>
          </a:prstGeom>
        </p:spPr>
      </p:pic>
      <p:sp>
        <p:nvSpPr>
          <p:cNvPr id="4" name="TextBox 1">
            <a:extLst>
              <a:ext uri="{FF2B5EF4-FFF2-40B4-BE49-F238E27FC236}">
                <a16:creationId xmlns:a16="http://schemas.microsoft.com/office/drawing/2014/main" id="{8E457F3A-3CDA-42B0-B036-2A898D239837}"/>
              </a:ext>
            </a:extLst>
          </p:cNvPr>
          <p:cNvSpPr txBox="1"/>
          <p:nvPr/>
        </p:nvSpPr>
        <p:spPr>
          <a:xfrm>
            <a:off x="7241632" y="317942"/>
            <a:ext cx="606446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6652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82353E-6 1.35802E-6 L 3.82353E-6 -0.07215 " pathEditMode="relative" rAng="0" ptsTypes="AA">
                                      <p:cBhvr>
                                        <p:cTn id="6" dur="250" accel="50000" decel="50000" autoRev="1" fill="hold">
                                          <p:stCondLst>
                                            <p:cond delay="0"/>
                                          </p:stCondLst>
                                        </p:cTn>
                                        <p:tgtEl>
                                          <p:spTgt spid="4"/>
                                        </p:tgtEl>
                                        <p:attrNameLst>
                                          <p:attrName>ppt_x</p:attrName>
                                          <p:attrName>ppt_y</p:attrName>
                                        </p:attrNameLst>
                                      </p:cBhvr>
                                      <p:rCtr x="0" y="-3607"/>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3206" y="97122"/>
            <a:ext cx="6984091"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3200" b="1" dirty="0" smtClean="0">
                <a:ln w="0"/>
                <a:solidFill>
                  <a:schemeClr val="tx1"/>
                </a:solidFill>
                <a:effectLst>
                  <a:outerShdw blurRad="38100" dist="19050" dir="2700000" algn="tl" rotWithShape="0">
                    <a:schemeClr val="dk1">
                      <a:alpha val="40000"/>
                    </a:schemeClr>
                  </a:outerShdw>
                </a:effectLst>
              </a:rPr>
              <a:t>ماذا فهمتم بعد رؤية الصور التالية  ؟</a:t>
            </a:r>
            <a:endParaRPr lang="en-US" sz="3200" b="1" dirty="0">
              <a:ln w="0"/>
              <a:solidFill>
                <a:schemeClr val="tx1"/>
              </a:solidFill>
              <a:effectLst>
                <a:outerShdw blurRad="38100" dist="19050" dir="2700000" algn="tl" rotWithShape="0">
                  <a:schemeClr val="dk1">
                    <a:alpha val="40000"/>
                  </a:schemeClr>
                </a:outerShdw>
              </a:effectLst>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7" y="857326"/>
            <a:ext cx="6206592" cy="3332884"/>
          </a:xfrm>
          <a:prstGeom prst="round2DiagRect">
            <a:avLst>
              <a:gd name="adj1" fmla="val 16667"/>
              <a:gd name="adj2" fmla="val 0"/>
            </a:avLst>
          </a:prstGeom>
          <a:ln w="57150" cap="sq">
            <a:solidFill>
              <a:srgbClr val="0070C0"/>
            </a:solidFill>
            <a:miter lim="800000"/>
          </a:ln>
          <a:effectLst>
            <a:outerShdw blurRad="254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189" y="4414344"/>
            <a:ext cx="6342993" cy="3340369"/>
          </a:xfrm>
          <a:prstGeom prst="round2DiagRect">
            <a:avLst>
              <a:gd name="adj1" fmla="val 16667"/>
              <a:gd name="adj2" fmla="val 0"/>
            </a:avLst>
          </a:prstGeom>
          <a:ln w="57150" cap="sq">
            <a:solidFill>
              <a:srgbClr val="0070C0"/>
            </a:solidFill>
            <a:miter lim="800000"/>
          </a:ln>
          <a:effectLst>
            <a:outerShdw blurRad="254000" algn="tl" rotWithShape="0">
              <a:srgbClr val="000000">
                <a:alpha val="43000"/>
              </a:srgbClr>
            </a:outerShd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88" y="4414344"/>
            <a:ext cx="6238121" cy="3340369"/>
          </a:xfrm>
          <a:prstGeom prst="round2DiagRect">
            <a:avLst>
              <a:gd name="adj1" fmla="val 16667"/>
              <a:gd name="adj2" fmla="val 0"/>
            </a:avLst>
          </a:prstGeom>
          <a:ln w="57150" cap="sq">
            <a:solidFill>
              <a:srgbClr val="0070C0"/>
            </a:solidFill>
            <a:miter lim="800000"/>
          </a:ln>
          <a:effectLst>
            <a:outerShdw blurRad="254000" algn="tl" rotWithShape="0">
              <a:srgbClr val="000000">
                <a:alpha val="43000"/>
              </a:srgbClr>
            </a:outerShdw>
          </a:effec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7188" y="839152"/>
            <a:ext cx="6342993" cy="3351057"/>
          </a:xfrm>
          <a:prstGeom prst="round2DiagRect">
            <a:avLst>
              <a:gd name="adj1" fmla="val 16667"/>
              <a:gd name="adj2" fmla="val 0"/>
            </a:avLst>
          </a:prstGeom>
          <a:ln w="57150" cap="sq">
            <a:solidFill>
              <a:srgbClr val="0070C0"/>
            </a:solidFill>
            <a:miter lim="800000"/>
          </a:ln>
          <a:effectLst>
            <a:outerShdw blurRad="254000" algn="tl" rotWithShape="0">
              <a:srgbClr val="000000">
                <a:alpha val="43000"/>
              </a:srgbClr>
            </a:outerShdw>
          </a:effectLst>
        </p:spPr>
      </p:pic>
      <p:sp>
        <p:nvSpPr>
          <p:cNvPr id="13" name="Rectangle 12"/>
          <p:cNvSpPr/>
          <p:nvPr/>
        </p:nvSpPr>
        <p:spPr>
          <a:xfrm>
            <a:off x="351860" y="145407"/>
            <a:ext cx="12927967" cy="584775"/>
          </a:xfrm>
          <a:prstGeom prst="rect">
            <a:avLst/>
          </a:prstGeom>
          <a:noFill/>
          <a:effectLst>
            <a:glow rad="101600">
              <a:schemeClr val="accent2">
                <a:satMod val="175000"/>
                <a:alpha val="40000"/>
              </a:schemeClr>
            </a:glow>
          </a:effectLst>
        </p:spPr>
        <p:txBody>
          <a:bodyPr wrap="square" lIns="91440" tIns="45720" rIns="91440" bIns="45720">
            <a:spAutoFit/>
          </a:bodyPr>
          <a:lstStyle/>
          <a:p>
            <a:pPr algn="ctr"/>
            <a:r>
              <a:rPr lang="ar-MA" sz="3200" b="1" dirty="0" smtClean="0">
                <a:ln w="0"/>
                <a:effectLst>
                  <a:outerShdw blurRad="38100" dist="19050" dir="2700000" algn="tl" rotWithShape="0">
                    <a:schemeClr val="dk1">
                      <a:alpha val="40000"/>
                    </a:schemeClr>
                  </a:outerShdw>
                </a:effectLst>
              </a:rPr>
              <a:t>فهمتم أننا اليوم أيضاً سنتكلم عن شريح القاضي الذي أقام العدل والإنصاف لجميع الحكام في الدينا</a:t>
            </a:r>
            <a:endParaRPr lang="en-US" sz="32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6112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ou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ou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 fill="hold"/>
                                        <p:tgtEl>
                                          <p:spTgt spid="5"/>
                                        </p:tgtEl>
                                        <p:attrNameLst>
                                          <p:attrName>ppt_w</p:attrName>
                                        </p:attrNameLst>
                                      </p:cBhvr>
                                      <p:tavLst>
                                        <p:tav tm="0">
                                          <p:val>
                                            <p:fltVal val="0"/>
                                          </p:val>
                                        </p:tav>
                                        <p:tav tm="100000">
                                          <p:val>
                                            <p:strVal val="#ppt_w"/>
                                          </p:val>
                                        </p:tav>
                                      </p:tavLst>
                                    </p:anim>
                                    <p:anim calcmode="lin" valueType="num">
                                      <p:cBhvr>
                                        <p:cTn id="28" dur="1500" fill="hold"/>
                                        <p:tgtEl>
                                          <p:spTgt spid="5"/>
                                        </p:tgtEl>
                                        <p:attrNameLst>
                                          <p:attrName>ppt_h</p:attrName>
                                        </p:attrNameLst>
                                      </p:cBhvr>
                                      <p:tavLst>
                                        <p:tav tm="0">
                                          <p:val>
                                            <p:fltVal val="0"/>
                                          </p:val>
                                        </p:tav>
                                        <p:tav tm="100000">
                                          <p:val>
                                            <p:strVal val="#ppt_h"/>
                                          </p:val>
                                        </p:tav>
                                      </p:tavLst>
                                    </p:anim>
                                    <p:animEffect transition="in" filter="fade">
                                      <p:cBhvr>
                                        <p:cTn id="29" dur="1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5"/>
                                        </p:tgtEl>
                                        <p:attrNameLst>
                                          <p:attrName>ppt_w</p:attrName>
                                        </p:attrNameLst>
                                      </p:cBhvr>
                                      <p:tavLst>
                                        <p:tav tm="0">
                                          <p:val>
                                            <p:strVal val="ppt_w"/>
                                          </p:val>
                                        </p:tav>
                                        <p:tav tm="100000">
                                          <p:val>
                                            <p:fltVal val="0"/>
                                          </p:val>
                                        </p:tav>
                                      </p:tavLst>
                                    </p:anim>
                                    <p:anim calcmode="lin" valueType="num">
                                      <p:cBhvr>
                                        <p:cTn id="34" dur="1500"/>
                                        <p:tgtEl>
                                          <p:spTgt spid="5"/>
                                        </p:tgtEl>
                                        <p:attrNameLst>
                                          <p:attrName>ppt_h</p:attrName>
                                        </p:attrNameLst>
                                      </p:cBhvr>
                                      <p:tavLst>
                                        <p:tav tm="0">
                                          <p:val>
                                            <p:strVal val="ppt_h"/>
                                          </p:val>
                                        </p:tav>
                                        <p:tav tm="100000">
                                          <p:val>
                                            <p:fltVal val="0"/>
                                          </p:val>
                                        </p:tav>
                                      </p:tavLst>
                                    </p:anim>
                                    <p:animEffect transition="out" filter="fade">
                                      <p:cBhvr>
                                        <p:cTn id="35" dur="1500"/>
                                        <p:tgtEl>
                                          <p:spTgt spid="5"/>
                                        </p:tgtEl>
                                      </p:cBhvr>
                                    </p:animEffect>
                                    <p:set>
                                      <p:cBhvr>
                                        <p:cTn id="36" dur="1" fill="hold">
                                          <p:stCondLst>
                                            <p:cond delay="1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Scale>
                                      <p:cBhvr>
                                        <p:cTn id="41"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3">
                                            <p:txEl>
                                              <p:pRg st="0" end="0"/>
                                            </p:txEl>
                                          </p:spTgt>
                                        </p:tgtEl>
                                        <p:attrNameLst>
                                          <p:attrName>ppt_x</p:attrName>
                                          <p:attrName>ppt_y</p:attrName>
                                        </p:attrNameLst>
                                      </p:cBhvr>
                                    </p:animMotion>
                                    <p:animEffect transition="in" filter="fade">
                                      <p:cBhvr>
                                        <p:cTn id="43" dur="10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xit" presetSubtype="0" fill="hold" grpId="0" nodeType="clickEffect">
                                  <p:stCondLst>
                                    <p:cond delay="0"/>
                                  </p:stCondLst>
                                  <p:childTnLst>
                                    <p:animEffect transition="out" filter="fade">
                                      <p:cBhvr>
                                        <p:cTn id="47" dur="2000"/>
                                        <p:tgtEl>
                                          <p:spTgt spid="13"/>
                                        </p:tgtEl>
                                      </p:cBhvr>
                                    </p:animEffect>
                                    <p:anim calcmode="lin" valueType="num">
                                      <p:cBhvr>
                                        <p:cTn id="48"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13"/>
                                        </p:tgtEl>
                                        <p:attrNameLst>
                                          <p:attrName>ppt_h</p:attrName>
                                        </p:attrNameLst>
                                      </p:cBhvr>
                                      <p:tavLst>
                                        <p:tav tm="0">
                                          <p:val>
                                            <p:strVal val="ppt_h"/>
                                          </p:val>
                                        </p:tav>
                                        <p:tav tm="100000">
                                          <p:val>
                                            <p:strVal val="ppt_h"/>
                                          </p:val>
                                        </p:tav>
                                      </p:tavLst>
                                    </p:anim>
                                    <p:set>
                                      <p:cBhvr>
                                        <p:cTn id="5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25201" y="311254"/>
            <a:ext cx="12643943" cy="1143472"/>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599074" y="4331576"/>
            <a:ext cx="11510735" cy="954072"/>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يشرح معاني الكلمات الجديدة 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585219" y="6736547"/>
            <a:ext cx="11510735" cy="89397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 كيفية تحقيق الأفعال والكلمات من النص.</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612929" y="5550772"/>
            <a:ext cx="11510735" cy="936172"/>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يستطيع تصحيح العبارات واملاء الفراغات والجمع من المفرد؛</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585219" y="3115715"/>
            <a:ext cx="11510735" cy="947802"/>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lvl="0"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يستطيع قراءة العبارات على النطق 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4272456" y="490397"/>
            <a:ext cx="5089708" cy="769441"/>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400" b="1" cap="none" spc="50" dirty="0" smtClean="0">
                <a:ln w="11430"/>
                <a:effectLst>
                  <a:outerShdw blurRad="76200" dist="50800" dir="5400000" algn="tl" rotWithShape="0">
                    <a:srgbClr val="000000">
                      <a:alpha val="65000"/>
                    </a:srgbClr>
                  </a:outerShdw>
                </a:effectLst>
              </a:rPr>
              <a:t>الن</a:t>
            </a:r>
            <a:r>
              <a:rPr lang="ar-MA" sz="4400" b="1" cap="none" spc="50" dirty="0" smtClean="0">
                <a:ln w="11430"/>
                <a:effectLst>
                  <a:outerShdw blurRad="76200" dist="50800" dir="5400000" algn="tl" rotWithShape="0">
                    <a:srgbClr val="000000">
                      <a:alpha val="65000"/>
                    </a:srgbClr>
                  </a:outerShdw>
                </a:effectLst>
              </a:rPr>
              <a:t>ـــ</a:t>
            </a:r>
            <a:r>
              <a:rPr lang="ar-SA" sz="4400" b="1" cap="none" spc="50" dirty="0" smtClean="0">
                <a:ln w="11430"/>
                <a:effectLst>
                  <a:outerShdw blurRad="76200" dist="50800" dir="5400000" algn="tl" rotWithShape="0">
                    <a:srgbClr val="000000">
                      <a:alpha val="65000"/>
                    </a:srgbClr>
                  </a:outerShdw>
                </a:effectLst>
              </a:rPr>
              <a:t>ت</a:t>
            </a:r>
            <a:r>
              <a:rPr lang="ar-MA" sz="4400" b="1" cap="none" spc="50" dirty="0" smtClean="0">
                <a:ln w="11430"/>
                <a:effectLst>
                  <a:outerShdw blurRad="76200" dist="50800" dir="5400000" algn="tl" rotWithShape="0">
                    <a:srgbClr val="000000">
                      <a:alpha val="65000"/>
                    </a:srgbClr>
                  </a:outerShdw>
                </a:effectLst>
              </a:rPr>
              <a:t>ــ</a:t>
            </a:r>
            <a:r>
              <a:rPr lang="ar-SA" sz="4400" b="1" cap="none" spc="50" dirty="0" smtClean="0">
                <a:ln w="11430"/>
                <a:effectLst>
                  <a:outerShdw blurRad="76200" dist="50800" dir="5400000" algn="tl" rotWithShape="0">
                    <a:srgbClr val="000000">
                      <a:alpha val="65000"/>
                    </a:srgbClr>
                  </a:outerShdw>
                </a:effectLst>
              </a:rPr>
              <a:t>ائج م</a:t>
            </a:r>
            <a:r>
              <a:rPr lang="ar-MA" sz="4400" b="1" cap="none" spc="50" dirty="0" smtClean="0">
                <a:ln w="11430"/>
                <a:effectLst>
                  <a:outerShdw blurRad="76200" dist="50800" dir="5400000" algn="tl" rotWithShape="0">
                    <a:srgbClr val="000000">
                      <a:alpha val="65000"/>
                    </a:srgbClr>
                  </a:outerShdw>
                </a:effectLst>
              </a:rPr>
              <a:t>ـــــ</a:t>
            </a:r>
            <a:r>
              <a:rPr lang="ar-SA" sz="4400" b="1" cap="none" spc="50" dirty="0" smtClean="0">
                <a:ln w="11430"/>
                <a:effectLst>
                  <a:outerShdw blurRad="76200" dist="50800" dir="5400000" algn="tl" rotWithShape="0">
                    <a:srgbClr val="000000">
                      <a:alpha val="65000"/>
                    </a:srgbClr>
                  </a:outerShdw>
                </a:effectLst>
              </a:rPr>
              <a:t>ن </a:t>
            </a:r>
            <a:r>
              <a:rPr lang="ar-SA" sz="4400" b="1" cap="none" spc="50" dirty="0">
                <a:ln w="11430"/>
                <a:effectLst>
                  <a:outerShdw blurRad="76200" dist="50800" dir="5400000" algn="tl" rotWithShape="0">
                    <a:srgbClr val="000000">
                      <a:alpha val="65000"/>
                    </a:srgbClr>
                  </a:outerShdw>
                </a:effectLst>
              </a:rPr>
              <a:t>الدرس</a:t>
            </a:r>
            <a:endParaRPr lang="en-US" sz="44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585220" y="1942744"/>
            <a:ext cx="11510734" cy="914999"/>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297101" y="3115715"/>
            <a:ext cx="1008993" cy="947802"/>
          </a:xfrm>
          <a:prstGeom prst="flowChartDisplay">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323373" y="4345665"/>
            <a:ext cx="1008993" cy="946528"/>
          </a:xfrm>
          <a:prstGeom prst="flowChartDisplay">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349645" y="5538600"/>
            <a:ext cx="1008993" cy="966480"/>
          </a:xfrm>
          <a:prstGeom prst="flowChartDisplay">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360151" y="6715754"/>
            <a:ext cx="1008993" cy="886901"/>
          </a:xfrm>
          <a:prstGeom prst="flowChartDisplay">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339139" y="1928034"/>
            <a:ext cx="1008993" cy="947802"/>
          </a:xfrm>
          <a:prstGeom prst="flowChartDisplay">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935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36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360"/>
                                          </p:val>
                                        </p:tav>
                                        <p:tav tm="100000">
                                          <p:val>
                                            <p:fltVal val="0"/>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36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36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 calcmode="lin" valueType="num">
                                      <p:cBhvr>
                                        <p:cTn id="79" dur="1000" fill="hold"/>
                                        <p:tgtEl>
                                          <p:spTgt spid="18"/>
                                        </p:tgtEl>
                                        <p:attrNameLst>
                                          <p:attrName>style.rotation</p:attrName>
                                        </p:attrNameLst>
                                      </p:cBhvr>
                                      <p:tavLst>
                                        <p:tav tm="0">
                                          <p:val>
                                            <p:fltVal val="360"/>
                                          </p:val>
                                        </p:tav>
                                        <p:tav tm="100000">
                                          <p:val>
                                            <p:fltVal val="0"/>
                                          </p:val>
                                        </p:tav>
                                      </p:tavLst>
                                    </p:anim>
                                    <p:animEffect transition="in" filter="fade">
                                      <p:cBhvr>
                                        <p:cTn id="80" dur="1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42256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42673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9" name="Picture 8" descr="Dakhil - 2019 - Class-9 arabic.pdf - Adobe Reader"/>
          <p:cNvPicPr>
            <a:picLocks noChangeAspect="1"/>
          </p:cNvPicPr>
          <p:nvPr/>
        </p:nvPicPr>
        <p:blipFill rotWithShape="1">
          <a:blip r:embed="rId2">
            <a:extLst>
              <a:ext uri="{28A0092B-C50C-407E-A947-70E740481C1C}">
                <a14:useLocalDpi xmlns:a14="http://schemas.microsoft.com/office/drawing/2010/main" val="0"/>
              </a:ext>
            </a:extLst>
          </a:blip>
          <a:srcRect l="31270" t="32109" r="46825" b="27076"/>
          <a:stretch/>
        </p:blipFill>
        <p:spPr>
          <a:xfrm>
            <a:off x="377265" y="1954376"/>
            <a:ext cx="6400800" cy="5727325"/>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245" y="1954376"/>
            <a:ext cx="6340506" cy="5727325"/>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4384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out)">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8890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solidFill>
            <a:srgbClr val="FFFF00"/>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9601181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11450" y="378373"/>
            <a:ext cx="4264536" cy="3515709"/>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t>إذ ظل شريح يقضي بين المسلمين نحواً من ستين عاماً، وقد أقره في منصبه كل من عمر وعثمان وعلي ومعاوية، كما أقره من جاء بعد معاوية من أمراء بني أمية، حتى طلب شريح إعفاءه من منصبه خلال ولاية الحجاج وكان قد بلغ السابعة بعد المائة</a:t>
            </a:r>
            <a:r>
              <a:rPr lang="ar-MA" sz="2800" dirty="0" smtClean="0"/>
              <a:t>...</a:t>
            </a:r>
            <a:endParaRPr lang="ar-MA" sz="2800" dirty="0"/>
          </a:p>
        </p:txBody>
      </p:sp>
      <p:sp>
        <p:nvSpPr>
          <p:cNvPr id="10" name="Rectangle 9"/>
          <p:cNvSpPr/>
          <p:nvPr/>
        </p:nvSpPr>
        <p:spPr>
          <a:xfrm>
            <a:off x="4611450" y="4114802"/>
            <a:ext cx="4264536" cy="3578770"/>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t>كانت لشريح مواقف عظيمة في تاريخ القضاء الإسلامي، ومن ذلك أن علي بن أبي طالب رضي الله عنه فقد درعاً له، كانت عزيزة عليه، ثم وجدها في يد رجل من أهل الذمة، يبيعها في سوق الكوفة، فلما رأها </a:t>
            </a:r>
            <a:r>
              <a:rPr lang="ar-MA" sz="2800" dirty="0" smtClean="0"/>
              <a:t>عرفها، وقال: هذه درعي، سقطت من حمل لي في ليلة كذا ...</a:t>
            </a:r>
            <a:endParaRPr lang="ar-MA" sz="28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407" y="362610"/>
            <a:ext cx="4430109" cy="3512214"/>
          </a:xfrm>
          <a:prstGeom prst="rect">
            <a:avLst/>
          </a:prstGeom>
          <a:ln w="38100" cap="sq">
            <a:solidFill>
              <a:srgbClr val="00206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05" y="378374"/>
            <a:ext cx="4075424" cy="3496047"/>
          </a:xfrm>
          <a:prstGeom prst="rect">
            <a:avLst/>
          </a:prstGeom>
          <a:ln w="38100" cap="sq">
            <a:solidFill>
              <a:srgbClr val="00206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pic>
        <p:nvPicPr>
          <p:cNvPr id="15" name="Picture 6" descr="حقوق أهل الكتاب تقرر | طريق الهداي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1562" y="4114803"/>
            <a:ext cx="4437954" cy="3578770"/>
          </a:xfrm>
          <a:prstGeom prst="rect">
            <a:avLst/>
          </a:prstGeom>
          <a:ln w="38100" cap="sq">
            <a:solidFill>
              <a:srgbClr val="00206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Picture 2" descr="سوق الكوفة الكبير ... معلم من معالم المدينة / تقرير صوري"/>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80" y="4130566"/>
            <a:ext cx="4084893" cy="356300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60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9"/>
                                        </p:tgtEl>
                                        <p:attrNameLst>
                                          <p:attrName>ppt_y</p:attrName>
                                        </p:attrNameLst>
                                      </p:cBhvr>
                                      <p:tavLst>
                                        <p:tav tm="0">
                                          <p:val>
                                            <p:strVal val="#ppt_y"/>
                                          </p:val>
                                        </p:tav>
                                        <p:tav tm="100000">
                                          <p:val>
                                            <p:strVal val="#ppt_y"/>
                                          </p:val>
                                        </p:tav>
                                      </p:tavLst>
                                    </p:anim>
                                    <p:anim calcmode="lin" valueType="num">
                                      <p:cBhvr>
                                        <p:cTn id="1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edg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out)">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10"/>
                                        </p:tgtEl>
                                        <p:attrNameLst>
                                          <p:attrName>ppt_y</p:attrName>
                                        </p:attrNameLst>
                                      </p:cBhvr>
                                      <p:tavLst>
                                        <p:tav tm="0">
                                          <p:val>
                                            <p:strVal val="#ppt_y"/>
                                          </p:val>
                                        </p:tav>
                                        <p:tav tm="100000">
                                          <p:val>
                                            <p:strVal val="#ppt_y"/>
                                          </p:val>
                                        </p:tav>
                                      </p:tavLst>
                                    </p:anim>
                                    <p:anim calcmode="lin" valueType="num">
                                      <p:cBhvr>
                                        <p:cTn id="38"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solidFill>
            <a:srgbClr val="FFC000"/>
          </a:solidFill>
          <a:ln w="76200">
            <a:solidFill>
              <a:srgbClr val="00206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6406756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أمير</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قائد</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أمير الؤمنين علي بن أبو طالب رابع الخلفاء</a:t>
            </a:r>
            <a:endParaRPr lang="en-US" sz="2800" b="1" dirty="0"/>
          </a:p>
        </p:txBody>
      </p:sp>
      <p:sp>
        <p:nvSpPr>
          <p:cNvPr id="12" name="Rounded Rectangle 11"/>
          <p:cNvSpPr/>
          <p:nvPr/>
        </p:nvSpPr>
        <p:spPr>
          <a:xfrm>
            <a:off x="7104989" y="977469"/>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رضي</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قنع</a:t>
            </a:r>
            <a:endParaRPr lang="en-US" sz="3200" b="1" dirty="0">
              <a:solidFill>
                <a:schemeClr val="tx1"/>
              </a:solidFill>
              <a:effectLst>
                <a:outerShdw blurRad="38100" dist="38100" dir="2700000" algn="tl">
                  <a:srgbClr val="000000">
                    <a:alpha val="43137"/>
                  </a:srgbClr>
                </a:outerShdw>
              </a:effectLst>
            </a:endParaRPr>
          </a:p>
        </p:txBody>
      </p:sp>
      <p:sp>
        <p:nvSpPr>
          <p:cNvPr id="14" name="Rounded Rectangle 13"/>
          <p:cNvSpPr/>
          <p:nvPr/>
        </p:nvSpPr>
        <p:spPr>
          <a:xfrm>
            <a:off x="7104989"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رضي الله عن الصحابة ورضوا عنه</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قول</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حديث</a:t>
            </a:r>
            <a:endParaRPr lang="en-US" sz="32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3731174"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قول معروف فيه صدقة</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عدل</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انصاف</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على الحكام أن يحكموا بالعدل والإنصاف</a:t>
            </a:r>
            <a:endParaRPr lang="en-US" sz="2800" b="1"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651" y="2668557"/>
            <a:ext cx="2990882" cy="3620306"/>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p:spPr>
      </p:pic>
      <p:pic>
        <p:nvPicPr>
          <p:cNvPr id="22" name="Picture 2" descr="كثيرا ما نشاهد صورة الامام الرضا مع الغزال... - الامام الرضا عليه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661" y="2711669"/>
            <a:ext cx="2965210" cy="3651935"/>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a:extLst/>
        </p:spPr>
      </p:pic>
      <p:pic>
        <p:nvPicPr>
          <p:cNvPr id="23" name="Picture 4" descr="Hmbolh say Aaaaa - Photos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441" y="2711669"/>
            <a:ext cx="2964615" cy="3597142"/>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a:extLst/>
        </p:spPr>
      </p:pic>
      <p:pic>
        <p:nvPicPr>
          <p:cNvPr id="24" name="Picture 6" descr="العدل مع غير المسلمين | نور الل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41" y="2723145"/>
            <a:ext cx="2953806" cy="3585665"/>
          </a:xfrm>
          <a:prstGeom prst="rect">
            <a:avLst/>
          </a:prstGeom>
          <a:ln w="57150" cap="sq">
            <a:solidFill>
              <a:srgbClr val="00206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176147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3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edge">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90"/>
                                          </p:val>
                                        </p:tav>
                                        <p:tav tm="100000">
                                          <p:val>
                                            <p:fltVal val="0"/>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anim calcmode="lin" valueType="num">
                                      <p:cBhvr>
                                        <p:cTn id="64" dur="500" fill="hold"/>
                                        <p:tgtEl>
                                          <p:spTgt spid="14"/>
                                        </p:tgtEl>
                                        <p:attrNameLst>
                                          <p:attrName>ppt_x</p:attrName>
                                        </p:attrNameLst>
                                      </p:cBhvr>
                                      <p:tavLst>
                                        <p:tav tm="0">
                                          <p:val>
                                            <p:strVal val="#ppt_x"/>
                                          </p:val>
                                        </p:tav>
                                        <p:tav tm="100000">
                                          <p:val>
                                            <p:strVal val="#ppt_x"/>
                                          </p:val>
                                        </p:tav>
                                      </p:tavLst>
                                    </p:anim>
                                    <p:anim calcmode="lin" valueType="num">
                                      <p:cBhvr>
                                        <p:cTn id="6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heel(1)">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 calcmode="lin" valueType="num">
                                      <p:cBhvr>
                                        <p:cTn id="77" dur="500" fill="hold"/>
                                        <p:tgtEl>
                                          <p:spTgt spid="15"/>
                                        </p:tgtEl>
                                        <p:attrNameLst>
                                          <p:attrName>style.rotation</p:attrName>
                                        </p:attrNameLst>
                                      </p:cBhvr>
                                      <p:tavLst>
                                        <p:tav tm="0">
                                          <p:val>
                                            <p:fltVal val="90"/>
                                          </p:val>
                                        </p:tav>
                                        <p:tav tm="100000">
                                          <p:val>
                                            <p:fltVal val="0"/>
                                          </p:val>
                                        </p:tav>
                                      </p:tavLst>
                                    </p:anim>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4"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5"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6" dur="500" fill="hold"/>
                                        <p:tgtEl>
                                          <p:spTgt spid="16"/>
                                        </p:tgtEl>
                                        <p:attrNameLst>
                                          <p:attrName>ppt_h</p:attrName>
                                        </p:attrNameLst>
                                      </p:cBhvr>
                                      <p:tavLst>
                                        <p:tav tm="0">
                                          <p:val>
                                            <p:strVal val="#ppt_h"/>
                                          </p:val>
                                        </p:tav>
                                        <p:tav tm="100000">
                                          <p:val>
                                            <p:strVal val="#ppt_h"/>
                                          </p:val>
                                        </p:tav>
                                      </p:tavLst>
                                    </p:anim>
                                    <p:anim calcmode="lin" valueType="num">
                                      <p:cBhvr>
                                        <p:cTn id="87"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8"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9"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0" dur="500" decel="50000">
                                          <p:stCondLst>
                                            <p:cond delay="0"/>
                                          </p:stCondLst>
                                        </p:cTn>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anim calcmode="lin" valueType="num">
                                      <p:cBhvr>
                                        <p:cTn id="96" dur="500" fill="hold"/>
                                        <p:tgtEl>
                                          <p:spTgt spid="17"/>
                                        </p:tgtEl>
                                        <p:attrNameLst>
                                          <p:attrName>ppt_x</p:attrName>
                                        </p:attrNameLst>
                                      </p:cBhvr>
                                      <p:tavLst>
                                        <p:tav tm="0">
                                          <p:val>
                                            <p:strVal val="#ppt_x"/>
                                          </p:val>
                                        </p:tav>
                                        <p:tav tm="100000">
                                          <p:val>
                                            <p:strVal val="#ppt_x"/>
                                          </p:val>
                                        </p:tav>
                                      </p:tavLst>
                                    </p:anim>
                                    <p:anim calcmode="lin" valueType="num">
                                      <p:cBhvr>
                                        <p:cTn id="9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ox(in)">
                                      <p:cBhvr>
                                        <p:cTn id="102" dur="20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500" fill="hold"/>
                                        <p:tgtEl>
                                          <p:spTgt spid="18"/>
                                        </p:tgtEl>
                                        <p:attrNameLst>
                                          <p:attrName>ppt_w</p:attrName>
                                        </p:attrNameLst>
                                      </p:cBhvr>
                                      <p:tavLst>
                                        <p:tav tm="0">
                                          <p:val>
                                            <p:fltVal val="0"/>
                                          </p:val>
                                        </p:tav>
                                        <p:tav tm="100000">
                                          <p:val>
                                            <p:strVal val="#ppt_w"/>
                                          </p:val>
                                        </p:tav>
                                      </p:tavLst>
                                    </p:anim>
                                    <p:anim calcmode="lin" valueType="num">
                                      <p:cBhvr>
                                        <p:cTn id="108" dur="500" fill="hold"/>
                                        <p:tgtEl>
                                          <p:spTgt spid="18"/>
                                        </p:tgtEl>
                                        <p:attrNameLst>
                                          <p:attrName>ppt_h</p:attrName>
                                        </p:attrNameLst>
                                      </p:cBhvr>
                                      <p:tavLst>
                                        <p:tav tm="0">
                                          <p:val>
                                            <p:fltVal val="0"/>
                                          </p:val>
                                        </p:tav>
                                        <p:tav tm="100000">
                                          <p:val>
                                            <p:strVal val="#ppt_h"/>
                                          </p:val>
                                        </p:tav>
                                      </p:tavLst>
                                    </p:anim>
                                    <p:anim calcmode="lin" valueType="num">
                                      <p:cBhvr>
                                        <p:cTn id="109" dur="500" fill="hold"/>
                                        <p:tgtEl>
                                          <p:spTgt spid="18"/>
                                        </p:tgtEl>
                                        <p:attrNameLst>
                                          <p:attrName>style.rotation</p:attrName>
                                        </p:attrNameLst>
                                      </p:cBhvr>
                                      <p:tavLst>
                                        <p:tav tm="0">
                                          <p:val>
                                            <p:fltVal val="90"/>
                                          </p:val>
                                        </p:tav>
                                        <p:tav tm="100000">
                                          <p:val>
                                            <p:fltVal val="0"/>
                                          </p:val>
                                        </p:tav>
                                      </p:tavLst>
                                    </p:anim>
                                    <p:animEffect transition="in" filter="fade">
                                      <p:cBhvr>
                                        <p:cTn id="110" dur="500"/>
                                        <p:tgtEl>
                                          <p:spTgt spid="18"/>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6"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7"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8" dur="500" fill="hold"/>
                                        <p:tgtEl>
                                          <p:spTgt spid="19"/>
                                        </p:tgtEl>
                                        <p:attrNameLst>
                                          <p:attrName>ppt_h</p:attrName>
                                        </p:attrNameLst>
                                      </p:cBhvr>
                                      <p:tavLst>
                                        <p:tav tm="0">
                                          <p:val>
                                            <p:strVal val="#ppt_h"/>
                                          </p:val>
                                        </p:tav>
                                        <p:tav tm="100000">
                                          <p:val>
                                            <p:strVal val="#ppt_h"/>
                                          </p:val>
                                        </p:tav>
                                      </p:tavLst>
                                    </p:anim>
                                    <p:anim calcmode="lin" valueType="num">
                                      <p:cBhvr>
                                        <p:cTn id="119"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0"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1"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2" dur="500" decel="50000">
                                          <p:stCondLst>
                                            <p:cond delay="0"/>
                                          </p:stCondLst>
                                        </p:cTn>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anim calcmode="lin" valueType="num">
                                      <p:cBhvr>
                                        <p:cTn id="128" dur="500" fill="hold"/>
                                        <p:tgtEl>
                                          <p:spTgt spid="20"/>
                                        </p:tgtEl>
                                        <p:attrNameLst>
                                          <p:attrName>ppt_x</p:attrName>
                                        </p:attrNameLst>
                                      </p:cBhvr>
                                      <p:tavLst>
                                        <p:tav tm="0">
                                          <p:val>
                                            <p:strVal val="#ppt_x"/>
                                          </p:val>
                                        </p:tav>
                                        <p:tav tm="100000">
                                          <p:val>
                                            <p:strVal val="#ppt_x"/>
                                          </p:val>
                                        </p:tav>
                                      </p:tavLst>
                                    </p:anim>
                                    <p:anim calcmode="lin" valueType="num">
                                      <p:cBhvr>
                                        <p:cTn id="1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3" presetClass="entr" presetSubtype="16" fill="hold" nodeType="click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plus(in)">
                                      <p:cBhvr>
                                        <p:cTn id="1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2819</TotalTime>
  <Words>1124</Words>
  <Application>Microsoft Office PowerPoint</Application>
  <PresentationFormat>Custom</PresentationFormat>
  <Paragraphs>305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844</cp:revision>
  <dcterms:created xsi:type="dcterms:W3CDTF">2020-05-14T14:05:10Z</dcterms:created>
  <dcterms:modified xsi:type="dcterms:W3CDTF">2020-06-06T07:43:05Z</dcterms:modified>
</cp:coreProperties>
</file>