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9EDCCB-3D62-406E-A97F-91140E289B8B}" type="datetimeFigureOut">
              <a:rPr lang="en-US" smtClean="0"/>
              <a:t>06-Jun-20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2C048-B8AA-4165-BEE5-25E254BF6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36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3A37B5-67AB-4599-83A9-2E68E3B3AB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6655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3A37B5-67AB-4599-83A9-2E68E3B3AB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8756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3A37B5-67AB-4599-83A9-2E68E3B3AB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8630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3A37B5-67AB-4599-83A9-2E68E3B3AB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6308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3A37B5-67AB-4599-83A9-2E68E3B3AB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0033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3B2B8-753E-43D5-BEA9-B1E26D1E9649}" type="datetimeFigureOut">
              <a:rPr lang="en-US" smtClean="0"/>
              <a:t>06-Jun-20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B87C-BFB7-4726-9A60-84B3C8AC2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199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3B2B8-753E-43D5-BEA9-B1E26D1E9649}" type="datetimeFigureOut">
              <a:rPr lang="en-US" smtClean="0"/>
              <a:t>06-Jun-20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B87C-BFB7-4726-9A60-84B3C8AC2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036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3B2B8-753E-43D5-BEA9-B1E26D1E9649}" type="datetimeFigureOut">
              <a:rPr lang="en-US" smtClean="0"/>
              <a:t>06-Jun-20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B87C-BFB7-4726-9A60-84B3C8AC2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295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3B2B8-753E-43D5-BEA9-B1E26D1E9649}" type="datetimeFigureOut">
              <a:rPr lang="en-US" smtClean="0"/>
              <a:t>06-Jun-20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B87C-BFB7-4726-9A60-84B3C8AC2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402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3B2B8-753E-43D5-BEA9-B1E26D1E9649}" type="datetimeFigureOut">
              <a:rPr lang="en-US" smtClean="0"/>
              <a:t>06-Jun-20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B87C-BFB7-4726-9A60-84B3C8AC2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371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3B2B8-753E-43D5-BEA9-B1E26D1E9649}" type="datetimeFigureOut">
              <a:rPr lang="en-US" smtClean="0"/>
              <a:t>06-Jun-20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B87C-BFB7-4726-9A60-84B3C8AC2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92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3B2B8-753E-43D5-BEA9-B1E26D1E9649}" type="datetimeFigureOut">
              <a:rPr lang="en-US" smtClean="0"/>
              <a:t>06-Jun-20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B87C-BFB7-4726-9A60-84B3C8AC2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247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3B2B8-753E-43D5-BEA9-B1E26D1E9649}" type="datetimeFigureOut">
              <a:rPr lang="en-US" smtClean="0"/>
              <a:t>06-Jun-20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B87C-BFB7-4726-9A60-84B3C8AC2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214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3B2B8-753E-43D5-BEA9-B1E26D1E9649}" type="datetimeFigureOut">
              <a:rPr lang="en-US" smtClean="0"/>
              <a:t>06-Jun-20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B87C-BFB7-4726-9A60-84B3C8AC2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79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3B2B8-753E-43D5-BEA9-B1E26D1E9649}" type="datetimeFigureOut">
              <a:rPr lang="en-US" smtClean="0"/>
              <a:t>06-Jun-20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B87C-BFB7-4726-9A60-84B3C8AC2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41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3B2B8-753E-43D5-BEA9-B1E26D1E9649}" type="datetimeFigureOut">
              <a:rPr lang="en-US" smtClean="0"/>
              <a:t>06-Jun-20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B87C-BFB7-4726-9A60-84B3C8AC2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159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3B2B8-753E-43D5-BEA9-B1E26D1E9649}" type="datetimeFigureOut">
              <a:rPr lang="en-US" smtClean="0"/>
              <a:t>06-Jun-20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7B87C-BFB7-4726-9A60-84B3C8AC2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018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45144" y="151067"/>
            <a:ext cx="11901714" cy="6540020"/>
            <a:chOff x="2667000" y="841401"/>
            <a:chExt cx="6858001" cy="5159351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B8BF0FB2-2CE3-4A5E-82C5-09632C47E75A}"/>
                </a:ext>
              </a:extLst>
            </p:cNvPr>
            <p:cNvSpPr/>
            <p:nvPr/>
          </p:nvSpPr>
          <p:spPr>
            <a:xfrm>
              <a:off x="2667002" y="841401"/>
              <a:ext cx="6857999" cy="4170683"/>
            </a:xfrm>
            <a:prstGeom prst="roundRect">
              <a:avLst>
                <a:gd name="adj" fmla="val 0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514487"/>
              <a:endParaRPr lang="en-US" sz="1013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098" name="Picture 2" descr="Image result for grass png">
              <a:extLst>
                <a:ext uri="{FF2B5EF4-FFF2-40B4-BE49-F238E27FC236}">
                  <a16:creationId xmlns:a16="http://schemas.microsoft.com/office/drawing/2014/main" id="{398D634F-0AC9-4424-BF83-1A7E40982A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3115671"/>
              <a:ext cx="6858000" cy="28850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2667000" y="1472497"/>
              <a:ext cx="6858000" cy="240373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defTabSz="514487"/>
              <a:r>
                <a:rPr lang="en-US" sz="9600" b="1" kern="0" dirty="0">
                  <a:ln w="11430"/>
                  <a:solidFill>
                    <a:prstClr val="black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আজকের </a:t>
              </a:r>
              <a:r>
                <a:rPr lang="bn-BD" sz="9600" b="1" dirty="0">
                  <a:ln w="11430"/>
                  <a:solidFill>
                    <a:prstClr val="black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পাঠে</a:t>
              </a:r>
              <a:r>
                <a:rPr lang="en-US" sz="9600" b="1" kern="0" dirty="0">
                  <a:ln w="11430"/>
                  <a:solidFill>
                    <a:prstClr val="black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9600" b="1" kern="0" dirty="0">
                  <a:ln w="11430"/>
                  <a:solidFill>
                    <a:prstClr val="black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সবাইকে</a:t>
              </a:r>
              <a:endParaRPr lang="en-US" sz="9600" b="1" kern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 defTabSz="514487"/>
              <a:r>
                <a:rPr lang="en-US" sz="9600" b="1" kern="0" dirty="0" err="1">
                  <a:ln w="11430"/>
                  <a:solidFill>
                    <a:prstClr val="black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স্বাগতম</a:t>
              </a:r>
              <a:r>
                <a:rPr lang="en-US" sz="4500" b="1" kern="0" dirty="0">
                  <a:ln w="11430"/>
                  <a:solidFill>
                    <a:prstClr val="black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4500" b="1" kern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070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A7F019-3B96-4425-8704-09DF486A7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562" y="1205155"/>
            <a:ext cx="10755752" cy="513500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B717336-F4E1-4DA9-92FF-50E6E2CE2EF8}"/>
              </a:ext>
            </a:extLst>
          </p:cNvPr>
          <p:cNvSpPr/>
          <p:nvPr/>
        </p:nvSpPr>
        <p:spPr>
          <a:xfrm>
            <a:off x="4338180" y="295000"/>
            <a:ext cx="3558515" cy="6002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514487"/>
            <a:r>
              <a:rPr lang="en-US" sz="5402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as-IN" sz="5402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2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2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2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2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5402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4570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14E583-EE5F-4611-B555-8E53790824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05" y="333829"/>
            <a:ext cx="12103390" cy="5589098"/>
          </a:xfrm>
          <a:prstGeom prst="rect">
            <a:avLst/>
          </a:prstGeom>
        </p:spPr>
      </p:pic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27CF5625-2321-4C33-8639-9C7F92C019CB}"/>
              </a:ext>
            </a:extLst>
          </p:cNvPr>
          <p:cNvSpPr/>
          <p:nvPr/>
        </p:nvSpPr>
        <p:spPr>
          <a:xfrm>
            <a:off x="4158619" y="6009999"/>
            <a:ext cx="3864973" cy="589681"/>
          </a:xfrm>
          <a:prstGeom prst="roundRect">
            <a:avLst/>
          </a:prstGeom>
          <a:noFill/>
          <a:ln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487"/>
            <a:endParaRPr lang="en-US" sz="1013" b="1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041DEB-FA08-4A15-BC95-AE994B25C3EB}"/>
              </a:ext>
            </a:extLst>
          </p:cNvPr>
          <p:cNvSpPr txBox="1"/>
          <p:nvPr/>
        </p:nvSpPr>
        <p:spPr>
          <a:xfrm>
            <a:off x="5320970" y="6070134"/>
            <a:ext cx="2122415" cy="40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487"/>
            <a:r>
              <a:rPr lang="en-US" sz="2026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026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26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আকৃতির</a:t>
            </a:r>
            <a:r>
              <a:rPr lang="en-US" sz="2026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26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026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324AA4-B9F3-470C-9E7F-CF03E55AA108}"/>
              </a:ext>
            </a:extLst>
          </p:cNvPr>
          <p:cNvSpPr/>
          <p:nvPr/>
        </p:nvSpPr>
        <p:spPr>
          <a:xfrm>
            <a:off x="4861901" y="6070133"/>
            <a:ext cx="2247731" cy="4040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514487"/>
            <a:r>
              <a:rPr lang="en-US" sz="2026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2026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26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026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26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2026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26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2026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? </a:t>
            </a:r>
            <a:endParaRPr lang="en-US" sz="1013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94D1C3-E36F-4D9A-A989-7381FF7551B3}"/>
              </a:ext>
            </a:extLst>
          </p:cNvPr>
          <p:cNvSpPr txBox="1"/>
          <p:nvPr/>
        </p:nvSpPr>
        <p:spPr>
          <a:xfrm>
            <a:off x="4578429" y="5981545"/>
            <a:ext cx="3025352" cy="646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487"/>
            <a:r>
              <a:rPr lang="en-US" sz="1801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1801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1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sz="1801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পরিবেশে </a:t>
            </a:r>
            <a:r>
              <a:rPr lang="en-US" sz="1801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1801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1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1801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1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1801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1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আকৃতি</a:t>
            </a:r>
            <a:r>
              <a:rPr lang="en-US" sz="1801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1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1801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1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1801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1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endParaRPr lang="en-US" sz="1801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764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1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6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1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26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4" grpId="1"/>
      <p:bldP spid="5" grpId="0"/>
      <p:bldP spid="5" grpId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A3C1CD-FF54-45EA-A5EC-ADA8F19F31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514" y="165911"/>
            <a:ext cx="9057822" cy="601182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112B0E1-9C5D-4E39-926B-766A027E0A2C}"/>
              </a:ext>
            </a:extLst>
          </p:cNvPr>
          <p:cNvSpPr/>
          <p:nvPr/>
        </p:nvSpPr>
        <p:spPr>
          <a:xfrm>
            <a:off x="4159547" y="6244027"/>
            <a:ext cx="3815756" cy="55735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514487"/>
            <a:r>
              <a:rPr lang="en-US" sz="225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225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25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25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</a:t>
            </a:r>
            <a:r>
              <a:rPr lang="as-IN" sz="225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25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ৃত</a:t>
            </a:r>
            <a:r>
              <a:rPr lang="as-IN" sz="225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25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225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</a:t>
            </a:r>
            <a:r>
              <a:rPr lang="as-IN" sz="225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225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25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25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ল? </a:t>
            </a:r>
          </a:p>
        </p:txBody>
      </p:sp>
    </p:spTree>
    <p:extLst>
      <p:ext uri="{BB962C8B-B14F-4D97-AF65-F5344CB8AC3E}">
        <p14:creationId xmlns:p14="http://schemas.microsoft.com/office/powerpoint/2010/main" val="31116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608616" y="263295"/>
            <a:ext cx="4972050" cy="9860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487"/>
            <a:r>
              <a:rPr lang="bn-BD" sz="7765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7765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56592" y="2150843"/>
            <a:ext cx="1485900" cy="55735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487"/>
            <a:r>
              <a:rPr lang="bn-BD" sz="2476" b="1" dirty="0">
                <a:solidFill>
                  <a:srgbClr val="EEECE1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2476" b="1" dirty="0">
                <a:solidFill>
                  <a:srgbClr val="EEECE1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2476" b="1" dirty="0">
                <a:solidFill>
                  <a:srgbClr val="EEECE1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 ক</a:t>
            </a:r>
            <a:endParaRPr lang="en-US" sz="2476" b="1" dirty="0">
              <a:solidFill>
                <a:srgbClr val="EEECE1">
                  <a:lumMod val="10000"/>
                </a:srgb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349829" y="3052297"/>
            <a:ext cx="4499427" cy="171494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514487"/>
            <a:r>
              <a:rPr lang="bn-BD" sz="3200" b="1" dirty="0">
                <a:solidFill>
                  <a:srgbClr val="F79646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৩টি তিন কোনাকৃতি </a:t>
            </a:r>
            <a:r>
              <a:rPr lang="bn-BD" sz="3200" b="1" dirty="0" smtClean="0">
                <a:solidFill>
                  <a:srgbClr val="F79646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b="1" dirty="0" smtClean="0">
                <a:solidFill>
                  <a:srgbClr val="F79646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F79646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আকঁ </a:t>
            </a:r>
            <a:r>
              <a:rPr lang="bn-BD" sz="3200" b="1" dirty="0">
                <a:solidFill>
                  <a:srgbClr val="F79646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rgbClr val="F79646">
                  <a:lumMod val="50000"/>
                </a:srgb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298543" y="2150843"/>
            <a:ext cx="1485900" cy="55735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487"/>
            <a:r>
              <a:rPr lang="bn-BD" sz="2476" b="1" dirty="0">
                <a:solidFill>
                  <a:srgbClr val="F79646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2476" b="1" dirty="0">
                <a:solidFill>
                  <a:srgbClr val="F79646">
                    <a:lumMod val="50000"/>
                  </a:srgbClr>
                </a:solidFill>
                <a:latin typeface="Calibri"/>
              </a:rPr>
              <a:t>-</a:t>
            </a:r>
            <a:r>
              <a:rPr lang="bn-BD" sz="2476" b="1" dirty="0">
                <a:solidFill>
                  <a:srgbClr val="F79646">
                    <a:lumMod val="50000"/>
                  </a:srgbClr>
                </a:solidFill>
                <a:latin typeface="Calibri"/>
                <a:cs typeface="Vrinda" panose="01010600010101010101" pitchFamily="2" charset="0"/>
              </a:rPr>
              <a:t> </a:t>
            </a:r>
            <a:r>
              <a:rPr lang="en-US" sz="2476" b="1" dirty="0">
                <a:solidFill>
                  <a:srgbClr val="F79646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খ </a:t>
            </a:r>
            <a:endParaRPr lang="en-US" sz="2476" b="1" dirty="0">
              <a:solidFill>
                <a:srgbClr val="F79646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153730" y="3052297"/>
            <a:ext cx="3775527" cy="175782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514487"/>
            <a:r>
              <a:rPr lang="bn-BD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৩টি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চার</a:t>
            </a:r>
            <a:r>
              <a:rPr lang="bn-BD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কোনাকৃতি ছবি </a:t>
            </a: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আকঁ </a:t>
            </a:r>
            <a:r>
              <a:rPr lang="bn-BD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90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99459" y="399143"/>
            <a:ext cx="10221684" cy="6059714"/>
            <a:chOff x="3181351" y="1499685"/>
            <a:chExt cx="6057900" cy="3858630"/>
          </a:xfrm>
        </p:grpSpPr>
        <p:sp>
          <p:nvSpPr>
            <p:cNvPr id="3" name="Rounded Rectangle 2"/>
            <p:cNvSpPr/>
            <p:nvPr/>
          </p:nvSpPr>
          <p:spPr>
            <a:xfrm>
              <a:off x="3181351" y="1499685"/>
              <a:ext cx="6057900" cy="3858630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487"/>
              <a:r>
                <a:rPr lang="bn-BD" sz="2026" dirty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     </a:t>
              </a:r>
            </a:p>
            <a:p>
              <a:pPr algn="ctr" defTabSz="514487"/>
              <a:r>
                <a:rPr lang="bn-BD" sz="44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১।নিচের চিত্রটিকে কি বলে ?</a:t>
              </a:r>
              <a:endParaRPr lang="en-US" sz="8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 defTabSz="514487"/>
              <a:endParaRPr lang="en-US" sz="4951" dirty="0">
                <a:solidFill>
                  <a:srgbClr val="EEECE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 defTabSz="514487"/>
              <a:endParaRPr lang="en-US" sz="2026" b="1" dirty="0" smtClean="0">
                <a:solidFill>
                  <a:srgbClr val="C0504D">
                    <a:lumMod val="75000"/>
                  </a:srgbClr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 defTabSz="514487"/>
              <a:endParaRPr lang="en-US" sz="2026" b="1" dirty="0">
                <a:solidFill>
                  <a:srgbClr val="C0504D">
                    <a:lumMod val="75000"/>
                  </a:srgbClr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 defTabSz="514487"/>
              <a:r>
                <a:rPr lang="bn-BD" sz="4400" b="1" dirty="0" smtClean="0">
                  <a:solidFill>
                    <a:srgbClr val="C0504D">
                      <a:lumMod val="75000"/>
                    </a:srgbClr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r>
                <a:rPr lang="bn-BD" sz="4400" b="1" dirty="0">
                  <a:solidFill>
                    <a:srgbClr val="C0504D">
                      <a:lumMod val="75000"/>
                    </a:srgbClr>
                  </a:solidFill>
                  <a:latin typeface="NikoshBAN" pitchFamily="2" charset="0"/>
                  <a:cs typeface="NikoshBAN" pitchFamily="2" charset="0"/>
                </a:rPr>
                <a:t>।নিচের চিত্রটিকে কি বলে? </a:t>
              </a:r>
            </a:p>
            <a:p>
              <a:pPr algn="ctr" defTabSz="514487"/>
              <a:endParaRPr lang="bn-BD" sz="2026" dirty="0">
                <a:solidFill>
                  <a:srgbClr val="EEECE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5190669" y="1621887"/>
              <a:ext cx="2039263" cy="3564930"/>
              <a:chOff x="3364890" y="217193"/>
              <a:chExt cx="2719017" cy="6336002"/>
            </a:xfrm>
          </p:grpSpPr>
          <p:sp>
            <p:nvSpPr>
              <p:cNvPr id="5" name="Isosceles Triangle 4"/>
              <p:cNvSpPr/>
              <p:nvPr/>
            </p:nvSpPr>
            <p:spPr>
              <a:xfrm>
                <a:off x="3687991" y="2540150"/>
                <a:ext cx="1752600" cy="1426813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487"/>
                <a:endParaRPr lang="en-US" sz="563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3364890" y="4903265"/>
                <a:ext cx="2719017" cy="164993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487"/>
                <a:endParaRPr lang="en-US" sz="1013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" name="Rounded Rectangle 6"/>
              <p:cNvSpPr/>
              <p:nvPr/>
            </p:nvSpPr>
            <p:spPr>
              <a:xfrm>
                <a:off x="3687991" y="217193"/>
                <a:ext cx="2072817" cy="914400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487"/>
                <a:r>
                  <a:rPr lang="en-US" sz="4400" dirty="0" err="1">
                    <a:solidFill>
                      <a:prstClr val="white"/>
                    </a:solidFill>
                    <a:latin typeface="NikoshBAN" pitchFamily="2" charset="0"/>
                    <a:cs typeface="NikoshBAN" pitchFamily="2" charset="0"/>
                  </a:rPr>
                  <a:t>মূল্যায়ন</a:t>
                </a:r>
                <a:endParaRPr lang="en-GB" sz="3038" dirty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8469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038601" y="2571528"/>
            <a:ext cx="4400550" cy="137195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514487"/>
            <a:r>
              <a:rPr lang="en-US" sz="7765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GB" sz="1013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409951" y="2228537"/>
            <a:ext cx="5829300" cy="2529546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514487"/>
            <a:endParaRPr lang="en-GB" sz="1013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1536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" dur="1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90830" y="1064804"/>
            <a:ext cx="11725400" cy="4885264"/>
            <a:chOff x="2897345" y="1820186"/>
            <a:chExt cx="6312369" cy="3401194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CFA40D77-E65D-4C24-AAB8-15B822C2F3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79090" y="2069145"/>
              <a:ext cx="1183270" cy="1183270"/>
            </a:xfrm>
            <a:prstGeom prst="rect">
              <a:avLst/>
            </a:prstGeom>
            <a:no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8446D16-FA96-4536-AB1E-95987F50ACCA}"/>
                </a:ext>
              </a:extLst>
            </p:cNvPr>
            <p:cNvSpPr txBox="1"/>
            <p:nvPr/>
          </p:nvSpPr>
          <p:spPr>
            <a:xfrm>
              <a:off x="2897345" y="2358171"/>
              <a:ext cx="3039080" cy="2863209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pPr algn="ctr" defTabSz="514487"/>
              <a:r>
                <a:rPr lang="en-US" sz="1576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</a:p>
            <a:p>
              <a:pPr algn="ctr" defTabSz="514487"/>
              <a:endParaRPr lang="en-US" sz="1576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defTabSz="514487"/>
              <a:endParaRPr lang="en-US" sz="1576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defTabSz="514487"/>
              <a:endParaRPr lang="en-US" sz="1576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defTabSz="514487"/>
              <a:endParaRPr lang="en-US" sz="619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 defTabSz="514487"/>
              <a:endParaRPr lang="en-US" sz="2026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 defTabSz="514487"/>
              <a:r>
                <a:rPr lang="as-IN" sz="3600" b="1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3600" b="1" dirty="0" err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োঃ</a:t>
              </a:r>
              <a:r>
                <a:rPr lang="en-US" sz="36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6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</a:t>
              </a:r>
              <a:r>
                <a:rPr lang="en-US" sz="36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as-IN" sz="36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36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as-IN" sz="36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36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sz="36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en-US" sz="36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 </a:t>
              </a:r>
              <a:r>
                <a:rPr lang="en-US" sz="3600" b="1" dirty="0" err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খলিল</a:t>
              </a:r>
              <a:r>
                <a:rPr lang="en-US" sz="36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algn="ctr" defTabSz="514487"/>
              <a:r>
                <a:rPr lang="as-IN" sz="24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24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24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2400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ধান</a:t>
              </a:r>
              <a:r>
                <a:rPr lang="en-US" sz="24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r>
                <a:rPr lang="en-US" sz="24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( </a:t>
              </a:r>
              <a:r>
                <a:rPr lang="as-IN" sz="24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</a:t>
              </a:r>
              <a:r>
                <a:rPr lang="en-US" sz="24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24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24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as-IN" sz="24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24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as-IN" sz="24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24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as-IN" sz="24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24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ত) </a:t>
              </a:r>
            </a:p>
            <a:p>
              <a:pPr algn="ctr" defTabSz="514487"/>
              <a:r>
                <a:rPr lang="en-US" sz="24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as-IN" sz="24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  <a:r>
                <a:rPr lang="en-US" sz="24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৯</a:t>
              </a:r>
              <a:r>
                <a:rPr lang="as-IN" sz="24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24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ং </a:t>
              </a:r>
              <a:r>
                <a:rPr lang="en-US" sz="2400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সারফাতলি</a:t>
              </a:r>
              <a:r>
                <a:rPr lang="en-US" sz="24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সরকারি</a:t>
              </a:r>
              <a:r>
                <a:rPr lang="en-US" sz="24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প্রাথমিক</a:t>
              </a:r>
              <a:r>
                <a:rPr lang="en-US" sz="24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বিদ্যা</a:t>
              </a:r>
              <a:r>
                <a:rPr lang="as-IN" sz="24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en-US" sz="24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</a:p>
            <a:p>
              <a:pPr algn="ctr" defTabSz="514487"/>
              <a:r>
                <a:rPr lang="en-US" sz="2400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নাঙ্গলকোট</a:t>
              </a:r>
              <a:r>
                <a:rPr lang="en-US" sz="24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400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কুমিল্লা</a:t>
              </a:r>
              <a:r>
                <a:rPr lang="en-US" sz="24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algn="ctr" defTabSz="514487"/>
              <a:r>
                <a:rPr lang="en-US" sz="24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as-IN" sz="24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ো</a:t>
              </a:r>
              <a:r>
                <a:rPr lang="en-US" sz="24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as-IN" sz="24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2400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ইলঃ</a:t>
              </a:r>
              <a:r>
                <a:rPr lang="en-US" sz="24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4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০</a:t>
              </a:r>
              <a:r>
                <a:rPr lang="en-US" sz="24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as-IN" sz="24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৭</a:t>
              </a:r>
              <a:r>
                <a:rPr lang="en-US" sz="24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১২-</a:t>
              </a:r>
              <a:r>
                <a:rPr lang="as-IN" sz="24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৭</a:t>
              </a:r>
              <a:r>
                <a:rPr lang="en-US" sz="24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r>
                <a:rPr lang="as-IN" sz="24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  <a:r>
                <a:rPr lang="en-US" sz="24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০</a:t>
              </a:r>
              <a:r>
                <a:rPr lang="as-IN" sz="24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r>
                <a:rPr lang="en-US" sz="24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০</a:t>
              </a:r>
            </a:p>
            <a:p>
              <a:pPr algn="ctr" defTabSz="514487"/>
              <a:r>
                <a:rPr lang="en-US" sz="24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ই-</a:t>
              </a:r>
              <a:r>
                <a:rPr lang="en-US" sz="2400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মেইলঃ</a:t>
              </a:r>
              <a:r>
                <a:rPr lang="en-US" sz="24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mikmeazi@gmail.com</a:t>
              </a:r>
              <a:endPara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 defTabSz="514487"/>
              <a:endParaRPr lang="en-US" sz="1576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19E90A3-DFE2-40D6-A06D-62866E322EB2}"/>
                </a:ext>
              </a:extLst>
            </p:cNvPr>
            <p:cNvSpPr txBox="1"/>
            <p:nvPr/>
          </p:nvSpPr>
          <p:spPr>
            <a:xfrm>
              <a:off x="6559490" y="3111516"/>
              <a:ext cx="2380709" cy="1821369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pPr algn="ctr" defTabSz="514487"/>
              <a:r>
                <a:rPr lang="en-US" sz="4400" dirty="0" err="1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শ্রেণিঃ</a:t>
              </a:r>
              <a:r>
                <a:rPr lang="en-US" sz="44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as-IN" sz="44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r>
                <a:rPr lang="en-US" sz="44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য়</a:t>
              </a:r>
            </a:p>
            <a:p>
              <a:pPr algn="ctr" defTabSz="514487"/>
              <a:r>
                <a:rPr lang="en-US" sz="4000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AN" pitchFamily="2" charset="0"/>
                  <a:cs typeface="NikoshBAN" pitchFamily="2" charset="0"/>
                </a:rPr>
                <a:t>বিষয়ঃ</a:t>
              </a:r>
              <a:r>
                <a:rPr lang="en-US" sz="40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AN" pitchFamily="2" charset="0"/>
                  <a:cs typeface="NikoshBAN" pitchFamily="2" charset="0"/>
                </a:rPr>
                <a:t>প্রাথমিক</a:t>
              </a:r>
              <a:r>
                <a:rPr lang="en-US" sz="40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AN" pitchFamily="2" charset="0"/>
                  <a:cs typeface="NikoshBAN" pitchFamily="2" charset="0"/>
                </a:rPr>
                <a:t> গ</a:t>
              </a:r>
              <a:r>
                <a:rPr lang="as-IN" sz="40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AN" pitchFamily="2" charset="0"/>
                  <a:cs typeface="NikoshBAN" pitchFamily="2" charset="0"/>
                </a:rPr>
                <a:t>ণ</a:t>
              </a:r>
              <a:r>
                <a:rPr lang="en-US" sz="4000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AN" pitchFamily="2" charset="0"/>
                  <a:cs typeface="NikoshBAN" pitchFamily="2" charset="0"/>
                </a:rPr>
                <a:t>িত</a:t>
              </a:r>
              <a:endParaRPr lang="en-US" sz="40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 defTabSz="514487"/>
              <a:r>
                <a:rPr lang="en-US" sz="4000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AN" pitchFamily="2" charset="0"/>
                  <a:cs typeface="NikoshBAN" pitchFamily="2" charset="0"/>
                </a:rPr>
                <a:t>পাঠঃ</a:t>
              </a:r>
              <a:r>
                <a:rPr lang="en-US" sz="40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AN" pitchFamily="2" charset="0"/>
                  <a:cs typeface="NikoshBAN" pitchFamily="2" charset="0"/>
                </a:rPr>
                <a:t> জ</a:t>
              </a:r>
              <a:r>
                <a:rPr lang="as-IN" sz="40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AN" pitchFamily="2" charset="0"/>
                  <a:cs typeface="NikoshBAN" pitchFamily="2" charset="0"/>
                </a:rPr>
                <a:t>্</a:t>
              </a:r>
              <a:r>
                <a:rPr lang="en-US" sz="40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AN" pitchFamily="2" charset="0"/>
                  <a:cs typeface="NikoshBAN" pitchFamily="2" charset="0"/>
                </a:rPr>
                <a:t>য</a:t>
              </a:r>
              <a:r>
                <a:rPr lang="as-IN" sz="40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AN" pitchFamily="2" charset="0"/>
                  <a:cs typeface="NikoshBAN" pitchFamily="2" charset="0"/>
                </a:rPr>
                <a:t>া</a:t>
              </a:r>
              <a:r>
                <a:rPr lang="en-US" sz="40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AN" pitchFamily="2" charset="0"/>
                  <a:cs typeface="NikoshBAN" pitchFamily="2" charset="0"/>
                </a:rPr>
                <a:t>ম</a:t>
              </a:r>
              <a:r>
                <a:rPr lang="as-IN" sz="40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AN" pitchFamily="2" charset="0"/>
                  <a:cs typeface="NikoshBAN" pitchFamily="2" charset="0"/>
                </a:rPr>
                <a:t>ি</a:t>
              </a:r>
              <a:r>
                <a:rPr lang="en-US" sz="40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AN" pitchFamily="2" charset="0"/>
                  <a:cs typeface="NikoshBAN" pitchFamily="2" charset="0"/>
                </a:rPr>
                <a:t>ত</a:t>
              </a:r>
              <a:r>
                <a:rPr lang="as-IN" sz="40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AN" pitchFamily="2" charset="0"/>
                  <a:cs typeface="NikoshBAN" pitchFamily="2" charset="0"/>
                </a:rPr>
                <a:t>ি</a:t>
              </a:r>
              <a:r>
                <a:rPr lang="en-US" sz="40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AN" pitchFamily="2" charset="0"/>
                  <a:cs typeface="NikoshBAN" pitchFamily="2" charset="0"/>
                </a:rPr>
                <a:t>ক </a:t>
              </a:r>
              <a:r>
                <a:rPr lang="as-IN" sz="40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AN" pitchFamily="2" charset="0"/>
                  <a:cs typeface="NikoshBAN" pitchFamily="2" charset="0"/>
                </a:rPr>
                <a:t>আ</a:t>
              </a:r>
              <a:r>
                <a:rPr lang="en-US" sz="4000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AN" pitchFamily="2" charset="0"/>
                  <a:cs typeface="NikoshBAN" pitchFamily="2" charset="0"/>
                </a:rPr>
                <a:t>কৃতি</a:t>
              </a:r>
              <a:endParaRPr lang="en-US" sz="40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 defTabSz="514487"/>
              <a:r>
                <a:rPr lang="en-US" sz="4000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AN" pitchFamily="2" charset="0"/>
                  <a:cs typeface="NikoshBAN" pitchFamily="2" charset="0"/>
                </a:rPr>
                <a:t>সময়ঃ</a:t>
              </a:r>
              <a:r>
                <a:rPr lang="en-US" sz="40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AN" pitchFamily="2" charset="0"/>
                  <a:cs typeface="NikoshBAN" pitchFamily="2" charset="0"/>
                </a:rPr>
                <a:t> ৫০ </a:t>
              </a:r>
              <a:r>
                <a:rPr lang="en-US" sz="4000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AN" pitchFamily="2" charset="0"/>
                  <a:cs typeface="NikoshBAN" pitchFamily="2" charset="0"/>
                </a:rPr>
                <a:t>মিনিট</a:t>
              </a:r>
              <a:endParaRPr lang="en-US" sz="40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4DB581C-740D-43E0-AE5C-773CE398F748}"/>
                </a:ext>
              </a:extLst>
            </p:cNvPr>
            <p:cNvGrpSpPr/>
            <p:nvPr/>
          </p:nvGrpSpPr>
          <p:grpSpPr>
            <a:xfrm>
              <a:off x="6073920" y="2254988"/>
              <a:ext cx="96086" cy="2677896"/>
              <a:chOff x="6270020" y="1097289"/>
              <a:chExt cx="429045" cy="5236142"/>
            </a:xfr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grpSpPr>
          <p:sp>
            <p:nvSpPr>
              <p:cNvPr id="8" name="Isosceles Triangle 7">
                <a:extLst>
                  <a:ext uri="{FF2B5EF4-FFF2-40B4-BE49-F238E27FC236}">
                    <a16:creationId xmlns:a16="http://schemas.microsoft.com/office/drawing/2014/main" id="{EAC4F515-7BA1-4C32-B2D3-0B63BF091781}"/>
                  </a:ext>
                </a:extLst>
              </p:cNvPr>
              <p:cNvSpPr/>
              <p:nvPr/>
            </p:nvSpPr>
            <p:spPr>
              <a:xfrm>
                <a:off x="6270021" y="5306519"/>
                <a:ext cx="427315" cy="1026912"/>
              </a:xfrm>
              <a:prstGeom prst="triangle">
                <a:avLst>
                  <a:gd name="adj" fmla="val 4703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487"/>
                <a:endParaRPr lang="en-US" sz="1013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" name="Isosceles Triangle 8">
                <a:extLst>
                  <a:ext uri="{FF2B5EF4-FFF2-40B4-BE49-F238E27FC236}">
                    <a16:creationId xmlns:a16="http://schemas.microsoft.com/office/drawing/2014/main" id="{8874A97B-743B-4208-A0E1-4DC2FC856C00}"/>
                  </a:ext>
                </a:extLst>
              </p:cNvPr>
              <p:cNvSpPr/>
              <p:nvPr/>
            </p:nvSpPr>
            <p:spPr>
              <a:xfrm>
                <a:off x="6270021" y="4245392"/>
                <a:ext cx="427315" cy="1026912"/>
              </a:xfrm>
              <a:prstGeom prst="triangle">
                <a:avLst>
                  <a:gd name="adj" fmla="val 4703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487"/>
                <a:endParaRPr lang="en-US" sz="1013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" name="Isosceles Triangle 9">
                <a:extLst>
                  <a:ext uri="{FF2B5EF4-FFF2-40B4-BE49-F238E27FC236}">
                    <a16:creationId xmlns:a16="http://schemas.microsoft.com/office/drawing/2014/main" id="{89E0068B-1346-4B1D-96E6-6C5BFC62DBCD}"/>
                  </a:ext>
                </a:extLst>
              </p:cNvPr>
              <p:cNvSpPr/>
              <p:nvPr/>
            </p:nvSpPr>
            <p:spPr>
              <a:xfrm>
                <a:off x="6270020" y="2180838"/>
                <a:ext cx="427315" cy="1026912"/>
              </a:xfrm>
              <a:prstGeom prst="triangle">
                <a:avLst>
                  <a:gd name="adj" fmla="val 4703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487"/>
                <a:endParaRPr lang="en-US" sz="1013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1" name="Isosceles Triangle 10">
                <a:extLst>
                  <a:ext uri="{FF2B5EF4-FFF2-40B4-BE49-F238E27FC236}">
                    <a16:creationId xmlns:a16="http://schemas.microsoft.com/office/drawing/2014/main" id="{A1332BA8-6957-4B8A-A07D-2109D4826DFA}"/>
                  </a:ext>
                </a:extLst>
              </p:cNvPr>
              <p:cNvSpPr/>
              <p:nvPr/>
            </p:nvSpPr>
            <p:spPr>
              <a:xfrm>
                <a:off x="6271750" y="3201904"/>
                <a:ext cx="427315" cy="1026912"/>
              </a:xfrm>
              <a:prstGeom prst="triangle">
                <a:avLst>
                  <a:gd name="adj" fmla="val 4703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487"/>
                <a:endParaRPr lang="en-US" sz="1013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2" name="Isosceles Triangle 11">
                <a:extLst>
                  <a:ext uri="{FF2B5EF4-FFF2-40B4-BE49-F238E27FC236}">
                    <a16:creationId xmlns:a16="http://schemas.microsoft.com/office/drawing/2014/main" id="{B8B5758C-C070-4167-9B3A-298450F8030A}"/>
                  </a:ext>
                </a:extLst>
              </p:cNvPr>
              <p:cNvSpPr/>
              <p:nvPr/>
            </p:nvSpPr>
            <p:spPr>
              <a:xfrm>
                <a:off x="6270020" y="1097289"/>
                <a:ext cx="427315" cy="1026912"/>
              </a:xfrm>
              <a:prstGeom prst="triangle">
                <a:avLst>
                  <a:gd name="adj" fmla="val 4703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487"/>
                <a:endParaRPr lang="en-US" sz="1013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17" name="Frame 16">
              <a:extLst>
                <a:ext uri="{FF2B5EF4-FFF2-40B4-BE49-F238E27FC236}">
                  <a16:creationId xmlns:a16="http://schemas.microsoft.com/office/drawing/2014/main" id="{64DAE300-254A-4A4E-B289-02A942C2DC08}"/>
                </a:ext>
              </a:extLst>
            </p:cNvPr>
            <p:cNvSpPr/>
            <p:nvPr/>
          </p:nvSpPr>
          <p:spPr>
            <a:xfrm>
              <a:off x="6289975" y="1820186"/>
              <a:ext cx="2919739" cy="3213416"/>
            </a:xfrm>
            <a:prstGeom prst="frame">
              <a:avLst>
                <a:gd name="adj1" fmla="val 86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487"/>
              <a:endParaRPr lang="en-US" sz="2251" b="1" dirty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 defTabSz="514487"/>
              <a:endParaRPr lang="en-US" sz="3376" b="1" dirty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 defTabSz="514487"/>
              <a:r>
                <a:rPr lang="en-US" sz="2251" b="1" dirty="0">
                  <a:ln w="900" cmpd="sng">
                    <a:solidFill>
                      <a:sysClr val="windowText" lastClr="000000">
                        <a:alpha val="55000"/>
                      </a:sysClr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innerShdw blurRad="101600" dist="76200" dir="5400000">
                      <a:srgbClr val="4F81BD">
                        <a:satMod val="190000"/>
                        <a:tint val="100000"/>
                        <a:alpha val="74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    </a:t>
              </a:r>
              <a:endParaRPr lang="en-US" sz="180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Frame 17">
              <a:extLst>
                <a:ext uri="{FF2B5EF4-FFF2-40B4-BE49-F238E27FC236}">
                  <a16:creationId xmlns:a16="http://schemas.microsoft.com/office/drawing/2014/main" id="{46B33B19-9E2F-4861-BBC3-A1B08A989974}"/>
                </a:ext>
              </a:extLst>
            </p:cNvPr>
            <p:cNvSpPr/>
            <p:nvPr/>
          </p:nvSpPr>
          <p:spPr>
            <a:xfrm>
              <a:off x="2982294" y="1828620"/>
              <a:ext cx="2919739" cy="3213416"/>
            </a:xfrm>
            <a:prstGeom prst="frame">
              <a:avLst>
                <a:gd name="adj1" fmla="val 86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487"/>
              <a:endParaRPr lang="en-US" sz="2251" b="1" dirty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 defTabSz="514487"/>
              <a:endParaRPr lang="en-US" sz="3376" b="1" dirty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 defTabSz="514487"/>
              <a:r>
                <a:rPr lang="en-US" sz="2251" b="1" dirty="0">
                  <a:ln w="900" cmpd="sng">
                    <a:solidFill>
                      <a:sysClr val="windowText" lastClr="000000">
                        <a:alpha val="55000"/>
                      </a:sysClr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innerShdw blurRad="101600" dist="76200" dir="5400000">
                      <a:srgbClr val="4F81BD">
                        <a:satMod val="190000"/>
                        <a:tint val="100000"/>
                        <a:alpha val="74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    </a:t>
              </a:r>
              <a:endParaRPr lang="en-US" sz="1801" dirty="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9" t="13060" r="32900" b="8403"/>
          <a:stretch/>
        </p:blipFill>
        <p:spPr>
          <a:xfrm>
            <a:off x="8437650" y="1233714"/>
            <a:ext cx="1533664" cy="168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1104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0940" y="2395950"/>
            <a:ext cx="4856150" cy="222066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487"/>
            <a:endParaRPr lang="en-US" sz="1013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1110" y="452874"/>
            <a:ext cx="4856150" cy="1804287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487"/>
            <a:endParaRPr lang="en-US" sz="1013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01751" y="452874"/>
            <a:ext cx="4856150" cy="1804287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487"/>
            <a:endParaRPr lang="en-GB" sz="1013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82708" y="2673535"/>
            <a:ext cx="4856150" cy="1804287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487"/>
            <a:endParaRPr lang="en-GB" sz="1013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ounded Rectangle 4">
            <a:extLst>
              <a:ext uri="{FF2B5EF4-FFF2-40B4-BE49-F238E27FC236}">
                <a16:creationId xmlns:a16="http://schemas.microsoft.com/office/drawing/2014/main" id="{16924CF5-F0A3-4B15-A37A-E58FECFFE769}"/>
              </a:ext>
            </a:extLst>
          </p:cNvPr>
          <p:cNvSpPr/>
          <p:nvPr/>
        </p:nvSpPr>
        <p:spPr>
          <a:xfrm>
            <a:off x="2456452" y="5230538"/>
            <a:ext cx="7298099" cy="954463"/>
          </a:xfrm>
          <a:prstGeom prst="roundRect">
            <a:avLst/>
          </a:prstGeom>
          <a:noFill/>
          <a:ln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487"/>
            <a:endParaRPr lang="en-US" sz="1013" b="1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2FA5D7-9750-4D56-84D7-1087F22F26AB}"/>
              </a:ext>
            </a:extLst>
          </p:cNvPr>
          <p:cNvSpPr txBox="1"/>
          <p:nvPr/>
        </p:nvSpPr>
        <p:spPr>
          <a:xfrm>
            <a:off x="4497770" y="5365728"/>
            <a:ext cx="3215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487"/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আকৃতির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EA116B-5A03-44BB-9F5E-3A85FBEE3DE7}"/>
              </a:ext>
            </a:extLst>
          </p:cNvPr>
          <p:cNvSpPr/>
          <p:nvPr/>
        </p:nvSpPr>
        <p:spPr>
          <a:xfrm>
            <a:off x="4315925" y="5384603"/>
            <a:ext cx="3857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514487"/>
            <a:r>
              <a:rPr lang="en-US" sz="36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? </a:t>
            </a:r>
            <a:endParaRPr lang="en-US" sz="14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B2C722-D8B5-4B72-AE4B-C912E955B913}"/>
              </a:ext>
            </a:extLst>
          </p:cNvPr>
          <p:cNvSpPr txBox="1"/>
          <p:nvPr/>
        </p:nvSpPr>
        <p:spPr>
          <a:xfrm>
            <a:off x="3398112" y="5230894"/>
            <a:ext cx="57126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487"/>
            <a:r>
              <a:rPr lang="en-US" sz="2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পরিবেশে </a:t>
            </a:r>
            <a:r>
              <a:rPr lang="en-US" sz="2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আকৃতি</a:t>
            </a:r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endParaRPr lang="en-US" sz="28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52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4" grpId="0" animBg="1"/>
      <p:bldP spid="5" grpId="0" animBg="1"/>
      <p:bldP spid="6" grpId="0" animBg="1"/>
      <p:bldP spid="7" grpId="0"/>
      <p:bldP spid="7" grpId="1"/>
      <p:bldP spid="8" grpId="0"/>
      <p:bldP spid="8" grpId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4471" y="378738"/>
            <a:ext cx="10089244" cy="606560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পাঠ ঘোষনা </a:t>
            </a:r>
            <a:br>
              <a:rPr lang="bn-BD" sz="4000" dirty="0">
                <a:latin typeface="NikoshBAN" pitchFamily="2" charset="0"/>
                <a:cs typeface="NikoshBAN" pitchFamily="2" charset="0"/>
              </a:rPr>
            </a:br>
            <a:r>
              <a:rPr lang="bn-BD" sz="4000" dirty="0">
                <a:latin typeface="NikoshBAN" pitchFamily="2" charset="0"/>
                <a:cs typeface="NikoshBAN" pitchFamily="2" charset="0"/>
              </a:rPr>
              <a:t>পাঠ্যাংশঃ জ্যামিতিক আকৃতি</a:t>
            </a:r>
            <a:br>
              <a:rPr lang="bn-BD" sz="4000" dirty="0">
                <a:latin typeface="NikoshBAN" pitchFamily="2" charset="0"/>
                <a:cs typeface="NikoshBAN" pitchFamily="2" charset="0"/>
              </a:rPr>
            </a:br>
            <a:r>
              <a:rPr lang="bn-BD" sz="4000" dirty="0">
                <a:latin typeface="NikoshBAN" pitchFamily="2" charset="0"/>
                <a:cs typeface="NikoshBAN" pitchFamily="2" charset="0"/>
              </a:rPr>
              <a:t>পৃষ্ঠাঃ ৮৮-৯০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3663043" y="1932398"/>
            <a:ext cx="5372100" cy="2958283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487"/>
            <a:endParaRPr lang="en-US" sz="1013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950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86229" y="2293406"/>
            <a:ext cx="11219542" cy="2271189"/>
            <a:chOff x="537029" y="2228537"/>
            <a:chExt cx="11219542" cy="2271189"/>
          </a:xfrm>
        </p:grpSpPr>
        <p:sp>
          <p:nvSpPr>
            <p:cNvPr id="2" name="Rounded Rectangle 1"/>
            <p:cNvSpPr/>
            <p:nvPr/>
          </p:nvSpPr>
          <p:spPr>
            <a:xfrm>
              <a:off x="537029" y="2228538"/>
              <a:ext cx="11219542" cy="2271188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defTabSz="514487"/>
              <a:r>
                <a:rPr lang="en-US" sz="32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27.2.1- </a:t>
              </a:r>
              <a:r>
                <a:rPr lang="en-US" sz="32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চতুর্ভুজ</a:t>
              </a:r>
              <a:r>
                <a:rPr lang="en-US" sz="32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32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ত্রিভুজ</a:t>
              </a:r>
              <a:r>
                <a:rPr lang="en-US" sz="32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32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গোলাকার</a:t>
              </a:r>
              <a:r>
                <a:rPr lang="en-US" sz="32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জ্যামিতিক</a:t>
              </a:r>
              <a:r>
                <a:rPr lang="en-US" sz="32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আকৃতিগুলো</a:t>
              </a:r>
              <a:r>
                <a:rPr lang="en-US" sz="32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শ</a:t>
              </a:r>
              <a:r>
                <a:rPr lang="en-US" sz="32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নাক্ত</a:t>
              </a:r>
              <a:r>
                <a:rPr lang="en-US" sz="32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en-US" sz="32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32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। </a:t>
              </a:r>
            </a:p>
            <a:p>
              <a:pPr defTabSz="514487"/>
              <a:r>
                <a:rPr lang="en-US" sz="32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২৭.২.২- </a:t>
              </a:r>
              <a:r>
                <a:rPr lang="en-US" sz="32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চতুর্ভুজ</a:t>
              </a:r>
              <a:r>
                <a:rPr lang="en-US" sz="32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32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ত্রিভুজ</a:t>
              </a:r>
              <a:r>
                <a:rPr lang="en-US" sz="32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32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গোলাকার</a:t>
              </a:r>
              <a:r>
                <a:rPr lang="en-US" sz="32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আকৃতিগুলো</a:t>
              </a:r>
              <a:r>
                <a:rPr lang="en-US" sz="32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ব্যবহার</a:t>
              </a:r>
              <a:r>
                <a:rPr lang="en-US" sz="32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করে</a:t>
              </a:r>
              <a:r>
                <a:rPr lang="en-US" sz="32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ছবি</a:t>
              </a:r>
              <a:r>
                <a:rPr lang="en-US" sz="32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আকঁতে</a:t>
              </a:r>
              <a:r>
                <a:rPr lang="en-US" sz="32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32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।  </a:t>
              </a:r>
              <a:endPara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724043" y="2228537"/>
              <a:ext cx="4000500" cy="663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514487"/>
              <a:r>
                <a:rPr lang="en-US" sz="1013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                        </a:t>
              </a:r>
              <a:r>
                <a:rPr lang="en-US" sz="3713" dirty="0" err="1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শিখনফল</a:t>
              </a:r>
              <a:endParaRPr lang="en-GB" sz="3713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696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-Right Arrow 2"/>
          <p:cNvSpPr/>
          <p:nvPr/>
        </p:nvSpPr>
        <p:spPr>
          <a:xfrm>
            <a:off x="3352801" y="2314287"/>
            <a:ext cx="5943600" cy="1672073"/>
          </a:xfrm>
          <a:prstGeom prst="leftRightArrow">
            <a:avLst>
              <a:gd name="adj1" fmla="val 50000"/>
              <a:gd name="adj2" fmla="val 51865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487"/>
            <a:r>
              <a:rPr lang="bn-BD" sz="4502" b="1" dirty="0">
                <a:solidFill>
                  <a:srgbClr val="4F81BD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পাঠ উপস্থাপন </a:t>
            </a:r>
            <a:endParaRPr lang="en-US" sz="4502" b="1" dirty="0">
              <a:solidFill>
                <a:srgbClr val="4F81BD">
                  <a:lumMod val="50000"/>
                </a:srgb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49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amuch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1451" y="2681393"/>
            <a:ext cx="4229100" cy="1495219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rot="5400000" flipH="1" flipV="1">
            <a:off x="4681349" y="2757476"/>
            <a:ext cx="1457705" cy="12573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6200000" flipH="1">
            <a:off x="5960088" y="2736040"/>
            <a:ext cx="1414831" cy="12573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4781550" y="4072106"/>
            <a:ext cx="2514600" cy="4287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4838701" y="4243601"/>
            <a:ext cx="2514600" cy="51448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514487"/>
            <a:r>
              <a:rPr lang="bn-IN" sz="3713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সমুচা</a:t>
            </a:r>
            <a:endParaRPr lang="en-US" sz="3713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838701" y="4243601"/>
            <a:ext cx="2514600" cy="51448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514487"/>
            <a:r>
              <a:rPr lang="bn-IN" sz="3713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ত্রিভুজ</a:t>
            </a:r>
            <a:endParaRPr lang="en-US" sz="3713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343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990600" y="1438343"/>
            <a:ext cx="3160486" cy="4211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034143" y="2123652"/>
            <a:ext cx="3116943" cy="1910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048657" y="2602677"/>
            <a:ext cx="3102429" cy="2446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1005114" y="3265714"/>
            <a:ext cx="3131457" cy="2824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781346" y="1175763"/>
            <a:ext cx="3854450" cy="2815666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487"/>
            <a:endParaRPr lang="en-GB" sz="1013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Flowchart: Terminator 7"/>
          <p:cNvSpPr/>
          <p:nvPr/>
        </p:nvSpPr>
        <p:spPr>
          <a:xfrm>
            <a:off x="6908800" y="4289152"/>
            <a:ext cx="3599543" cy="906962"/>
          </a:xfrm>
          <a:prstGeom prst="flowChartTermina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514487"/>
            <a:r>
              <a:rPr lang="en-US" sz="54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চতুর্ভুজ</a:t>
            </a:r>
            <a:endParaRPr lang="en-GB" sz="4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40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2895600" y="1585434"/>
            <a:ext cx="6286500" cy="2915409"/>
            <a:chOff x="461356" y="1146362"/>
            <a:chExt cx="8153400" cy="5105400"/>
          </a:xfrm>
        </p:grpSpPr>
        <p:sp>
          <p:nvSpPr>
            <p:cNvPr id="2" name="Rounded Rectangle 1"/>
            <p:cNvSpPr/>
            <p:nvPr/>
          </p:nvSpPr>
          <p:spPr>
            <a:xfrm>
              <a:off x="461356" y="1146362"/>
              <a:ext cx="8153400" cy="5105400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 defTabSz="514487"/>
              <a:endParaRPr lang="en-GB" sz="1013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Flowchart: Connector 3"/>
            <p:cNvSpPr/>
            <p:nvPr/>
          </p:nvSpPr>
          <p:spPr>
            <a:xfrm>
              <a:off x="1905000" y="2133600"/>
              <a:ext cx="76200" cy="1524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487"/>
              <a:endParaRPr lang="en-GB" sz="1013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" name="Flowchart: Connector 4"/>
            <p:cNvSpPr/>
            <p:nvPr/>
          </p:nvSpPr>
          <p:spPr>
            <a:xfrm>
              <a:off x="2667000" y="2057400"/>
              <a:ext cx="76200" cy="1524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487"/>
              <a:endParaRPr lang="en-GB" sz="1013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" name="Flowchart: Connector 5"/>
            <p:cNvSpPr/>
            <p:nvPr/>
          </p:nvSpPr>
          <p:spPr>
            <a:xfrm>
              <a:off x="1219200" y="2057400"/>
              <a:ext cx="76200" cy="1524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487"/>
              <a:endParaRPr lang="en-GB" sz="1013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" name="Flowchart: Connector 6"/>
            <p:cNvSpPr/>
            <p:nvPr/>
          </p:nvSpPr>
          <p:spPr>
            <a:xfrm>
              <a:off x="1219200" y="2743200"/>
              <a:ext cx="76200" cy="1524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487"/>
              <a:endParaRPr lang="en-GB" sz="1013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" name="Flowchart: Connector 7"/>
            <p:cNvSpPr/>
            <p:nvPr/>
          </p:nvSpPr>
          <p:spPr>
            <a:xfrm>
              <a:off x="1905000" y="2743200"/>
              <a:ext cx="76200" cy="1524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487"/>
              <a:endParaRPr lang="en-GB" sz="1013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" name="Flowchart: Connector 8"/>
            <p:cNvSpPr/>
            <p:nvPr/>
          </p:nvSpPr>
          <p:spPr>
            <a:xfrm>
              <a:off x="2667000" y="2743200"/>
              <a:ext cx="76200" cy="1524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487"/>
              <a:endParaRPr lang="en-GB" sz="1013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" name="Flowchart: Connector 10"/>
            <p:cNvSpPr/>
            <p:nvPr/>
          </p:nvSpPr>
          <p:spPr>
            <a:xfrm>
              <a:off x="3429000" y="2667000"/>
              <a:ext cx="76200" cy="2286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487"/>
              <a:endParaRPr lang="en-GB" sz="1013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" name="Flowchart: Connector 11"/>
            <p:cNvSpPr/>
            <p:nvPr/>
          </p:nvSpPr>
          <p:spPr>
            <a:xfrm>
              <a:off x="3352800" y="2057400"/>
              <a:ext cx="76200" cy="1524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487"/>
              <a:endParaRPr lang="en-GB" sz="1013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" name="Flowchart: Connector 12"/>
            <p:cNvSpPr/>
            <p:nvPr/>
          </p:nvSpPr>
          <p:spPr>
            <a:xfrm>
              <a:off x="5867400" y="2590800"/>
              <a:ext cx="76200" cy="1524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487"/>
              <a:endParaRPr lang="en-GB" sz="1013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" name="Flowchart: Connector 13"/>
            <p:cNvSpPr/>
            <p:nvPr/>
          </p:nvSpPr>
          <p:spPr>
            <a:xfrm>
              <a:off x="4191000" y="2743200"/>
              <a:ext cx="76200" cy="1524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487"/>
              <a:endParaRPr lang="en-GB" sz="1013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" name="Flowchart: Connector 14"/>
            <p:cNvSpPr/>
            <p:nvPr/>
          </p:nvSpPr>
          <p:spPr>
            <a:xfrm>
              <a:off x="4114800" y="2057400"/>
              <a:ext cx="76200" cy="1524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487"/>
              <a:endParaRPr lang="en-GB" sz="1013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" name="Flowchart: Connector 15"/>
            <p:cNvSpPr/>
            <p:nvPr/>
          </p:nvSpPr>
          <p:spPr>
            <a:xfrm>
              <a:off x="4953000" y="2057400"/>
              <a:ext cx="76200" cy="1524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487"/>
              <a:endParaRPr lang="en-GB" sz="1013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" name="Flowchart: Connector 16"/>
            <p:cNvSpPr/>
            <p:nvPr/>
          </p:nvSpPr>
          <p:spPr>
            <a:xfrm>
              <a:off x="5029200" y="2667000"/>
              <a:ext cx="76200" cy="1524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487"/>
              <a:endParaRPr lang="en-GB" sz="1013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" name="Flowchart: Connector 17"/>
            <p:cNvSpPr/>
            <p:nvPr/>
          </p:nvSpPr>
          <p:spPr>
            <a:xfrm>
              <a:off x="5867400" y="2057400"/>
              <a:ext cx="76200" cy="1524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487"/>
              <a:endParaRPr lang="en-GB" sz="1013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" name="Flowchart: Connector 18"/>
            <p:cNvSpPr/>
            <p:nvPr/>
          </p:nvSpPr>
          <p:spPr>
            <a:xfrm>
              <a:off x="6858000" y="2057400"/>
              <a:ext cx="76200" cy="1524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487"/>
              <a:endParaRPr lang="en-GB" sz="1013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" name="Flowchart: Connector 19"/>
            <p:cNvSpPr/>
            <p:nvPr/>
          </p:nvSpPr>
          <p:spPr>
            <a:xfrm>
              <a:off x="7696200" y="2057400"/>
              <a:ext cx="76200" cy="1524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487"/>
              <a:endParaRPr lang="en-GB" sz="1013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" name="Flowchart: Connector 20"/>
            <p:cNvSpPr/>
            <p:nvPr/>
          </p:nvSpPr>
          <p:spPr>
            <a:xfrm>
              <a:off x="6858000" y="2590800"/>
              <a:ext cx="76200" cy="1524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487"/>
              <a:endParaRPr lang="en-GB" sz="1013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" name="Flowchart: Connector 21"/>
            <p:cNvSpPr/>
            <p:nvPr/>
          </p:nvSpPr>
          <p:spPr>
            <a:xfrm>
              <a:off x="7696200" y="2590800"/>
              <a:ext cx="76200" cy="1524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487"/>
              <a:endParaRPr lang="en-GB" sz="1013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3" name="Flowchart: Connector 22"/>
            <p:cNvSpPr/>
            <p:nvPr/>
          </p:nvSpPr>
          <p:spPr>
            <a:xfrm>
              <a:off x="1219200" y="3352800"/>
              <a:ext cx="76200" cy="1524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487"/>
              <a:endParaRPr lang="en-GB" sz="1013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4" name="Flowchart: Connector 23"/>
            <p:cNvSpPr/>
            <p:nvPr/>
          </p:nvSpPr>
          <p:spPr>
            <a:xfrm>
              <a:off x="1905000" y="3429000"/>
              <a:ext cx="76200" cy="1524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487"/>
              <a:endParaRPr lang="en-GB" sz="1013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" name="Flowchart: Connector 24"/>
            <p:cNvSpPr/>
            <p:nvPr/>
          </p:nvSpPr>
          <p:spPr>
            <a:xfrm>
              <a:off x="2667000" y="3429000"/>
              <a:ext cx="76200" cy="1524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487"/>
              <a:endParaRPr lang="en-GB" sz="1013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" name="Flowchart: Connector 25"/>
            <p:cNvSpPr/>
            <p:nvPr/>
          </p:nvSpPr>
          <p:spPr>
            <a:xfrm>
              <a:off x="3429000" y="3352800"/>
              <a:ext cx="76200" cy="1524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487"/>
              <a:endParaRPr lang="en-GB" sz="1013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7" name="Flowchart: Connector 26"/>
            <p:cNvSpPr/>
            <p:nvPr/>
          </p:nvSpPr>
          <p:spPr>
            <a:xfrm>
              <a:off x="4191000" y="3429000"/>
              <a:ext cx="76200" cy="1524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487"/>
              <a:endParaRPr lang="en-GB" sz="1013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8" name="Flowchart: Connector 27"/>
            <p:cNvSpPr/>
            <p:nvPr/>
          </p:nvSpPr>
          <p:spPr>
            <a:xfrm>
              <a:off x="5105400" y="3276600"/>
              <a:ext cx="76200" cy="1524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487"/>
              <a:endParaRPr lang="en-GB" sz="1013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9" name="Flowchart: Connector 28"/>
            <p:cNvSpPr/>
            <p:nvPr/>
          </p:nvSpPr>
          <p:spPr>
            <a:xfrm>
              <a:off x="5867400" y="3276600"/>
              <a:ext cx="76200" cy="1524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487"/>
              <a:endParaRPr lang="en-GB" sz="1013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" name="Flowchart: Connector 29"/>
            <p:cNvSpPr/>
            <p:nvPr/>
          </p:nvSpPr>
          <p:spPr>
            <a:xfrm>
              <a:off x="6858000" y="3352800"/>
              <a:ext cx="76200" cy="1524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487"/>
              <a:endParaRPr lang="en-GB" sz="1013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1" name="Flowchart: Connector 30"/>
            <p:cNvSpPr/>
            <p:nvPr/>
          </p:nvSpPr>
          <p:spPr>
            <a:xfrm>
              <a:off x="7696200" y="3429000"/>
              <a:ext cx="76200" cy="1524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487"/>
              <a:endParaRPr lang="en-GB" sz="1013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2" name="Flowchart: Connector 31"/>
            <p:cNvSpPr/>
            <p:nvPr/>
          </p:nvSpPr>
          <p:spPr>
            <a:xfrm>
              <a:off x="1219200" y="4038600"/>
              <a:ext cx="76200" cy="1524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487"/>
              <a:endParaRPr lang="en-GB" sz="1013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3" name="Flowchart: Connector 32"/>
            <p:cNvSpPr/>
            <p:nvPr/>
          </p:nvSpPr>
          <p:spPr>
            <a:xfrm>
              <a:off x="1905000" y="4114800"/>
              <a:ext cx="76200" cy="1524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487"/>
              <a:endParaRPr lang="en-GB" sz="1013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4" name="Flowchart: Connector 33"/>
            <p:cNvSpPr/>
            <p:nvPr/>
          </p:nvSpPr>
          <p:spPr>
            <a:xfrm>
              <a:off x="2743200" y="4038600"/>
              <a:ext cx="76200" cy="1524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487"/>
              <a:endParaRPr lang="en-GB" sz="1013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5" name="Flowchart: Connector 34"/>
            <p:cNvSpPr/>
            <p:nvPr/>
          </p:nvSpPr>
          <p:spPr>
            <a:xfrm>
              <a:off x="3429000" y="3962400"/>
              <a:ext cx="76200" cy="1524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487"/>
              <a:endParaRPr lang="en-GB" sz="1013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6" name="Flowchart: Connector 35"/>
            <p:cNvSpPr/>
            <p:nvPr/>
          </p:nvSpPr>
          <p:spPr>
            <a:xfrm>
              <a:off x="4191000" y="4114800"/>
              <a:ext cx="76200" cy="1524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487"/>
              <a:endParaRPr lang="en-GB" sz="1013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7" name="Flowchart: Connector 36"/>
            <p:cNvSpPr/>
            <p:nvPr/>
          </p:nvSpPr>
          <p:spPr>
            <a:xfrm>
              <a:off x="5105400" y="4038600"/>
              <a:ext cx="76200" cy="1524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487"/>
              <a:endParaRPr lang="en-GB" sz="1013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8" name="Flowchart: Connector 37"/>
            <p:cNvSpPr/>
            <p:nvPr/>
          </p:nvSpPr>
          <p:spPr>
            <a:xfrm>
              <a:off x="5867400" y="3962400"/>
              <a:ext cx="76200" cy="1524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487"/>
              <a:endParaRPr lang="en-GB" sz="1013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9" name="Flowchart: Connector 38"/>
            <p:cNvSpPr/>
            <p:nvPr/>
          </p:nvSpPr>
          <p:spPr>
            <a:xfrm>
              <a:off x="6858000" y="4038600"/>
              <a:ext cx="76200" cy="1524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487"/>
              <a:endParaRPr lang="en-GB" sz="1013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0" name="Flowchart: Connector 39"/>
            <p:cNvSpPr/>
            <p:nvPr/>
          </p:nvSpPr>
          <p:spPr>
            <a:xfrm>
              <a:off x="7772400" y="4038600"/>
              <a:ext cx="76200" cy="1524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487"/>
              <a:endParaRPr lang="en-GB" sz="1013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58" name="Isosceles Triangle 57"/>
          <p:cNvSpPr/>
          <p:nvPr/>
        </p:nvSpPr>
        <p:spPr>
          <a:xfrm>
            <a:off x="3409950" y="2185666"/>
            <a:ext cx="1257300" cy="1114715"/>
          </a:xfrm>
          <a:prstGeom prst="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514487"/>
            <a:endParaRPr lang="en-GB" sz="1013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6381750" y="2142791"/>
            <a:ext cx="1485900" cy="115758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514487"/>
            <a:endParaRPr lang="en-GB" sz="1013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1107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</TotalTime>
  <Words>219</Words>
  <Application>Microsoft Office PowerPoint</Application>
  <PresentationFormat>Widescreen</PresentationFormat>
  <Paragraphs>58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পাঠ ঘোষনা  পাঠ্যাংশঃ জ্যামিতিক আকৃতি পৃষ্ঠাঃ ৮৮-৯০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Ibrahim Khalil</dc:creator>
  <cp:lastModifiedBy>Mohammad Ibrahim Khalil</cp:lastModifiedBy>
  <cp:revision>11</cp:revision>
  <dcterms:created xsi:type="dcterms:W3CDTF">2020-06-06T05:35:52Z</dcterms:created>
  <dcterms:modified xsi:type="dcterms:W3CDTF">2020-06-06T06:33:06Z</dcterms:modified>
</cp:coreProperties>
</file>