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3"/>
  </p:notesMasterIdLst>
  <p:sldIdLst>
    <p:sldId id="256" r:id="rId2"/>
    <p:sldId id="265" r:id="rId3"/>
    <p:sldId id="279" r:id="rId4"/>
    <p:sldId id="258" r:id="rId5"/>
    <p:sldId id="259" r:id="rId6"/>
    <p:sldId id="260" r:id="rId7"/>
    <p:sldId id="272" r:id="rId8"/>
    <p:sldId id="273" r:id="rId9"/>
    <p:sldId id="274" r:id="rId10"/>
    <p:sldId id="275" r:id="rId11"/>
    <p:sldId id="280" r:id="rId12"/>
    <p:sldId id="281" r:id="rId13"/>
    <p:sldId id="276" r:id="rId14"/>
    <p:sldId id="277" r:id="rId15"/>
    <p:sldId id="278" r:id="rId16"/>
    <p:sldId id="283" r:id="rId17"/>
    <p:sldId id="261" r:id="rId18"/>
    <p:sldId id="262" r:id="rId19"/>
    <p:sldId id="263" r:id="rId20"/>
    <p:sldId id="271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89" d="100"/>
          <a:sy n="89" d="100"/>
        </p:scale>
        <p:origin x="-10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A81DC-9853-4F7F-80E4-81FB87551F3C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AB2F6-5118-41DF-A168-B5146C5A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4E36-679C-4667-A181-3DFCF02C3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3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AB2F6-5118-41DF-A168-B5146C5A10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6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03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8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92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9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1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1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4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2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1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A748-5AE0-447A-9565-CDCC962FB6FB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68A34C3-F686-4FC4-BA28-CE5E75C6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6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85929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Image" r:id="rId4" imgW="7315200" imgH="7315200" progId="Photoshop.Image.14">
                  <p:embed/>
                </p:oleObj>
              </mc:Choice>
              <mc:Fallback>
                <p:oleObj name="Image" r:id="rId4" imgW="7315200" imgH="7315200" progId="Photoshop.Image.1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9955"/>
            <a:ext cx="8114675" cy="71613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 to my Grammar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classs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" y="2310398"/>
            <a:ext cx="10881360" cy="4135371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Prepared by.</a:t>
            </a:r>
          </a:p>
          <a:p>
            <a:pPr algn="l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Biswajit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Pariyal</a:t>
            </a:r>
          </a:p>
          <a:p>
            <a:pPr algn="l">
              <a:spcBef>
                <a:spcPts val="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Assistant  Teacher</a:t>
            </a:r>
          </a:p>
          <a:p>
            <a:pPr algn="l"/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Kattali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City Corporation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Girls’ 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High School and College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Mobile: 0199-1950549</a:t>
            </a:r>
          </a:p>
          <a:p>
            <a:pPr algn="l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Email :pariyal79@gmail.com</a:t>
            </a:r>
          </a:p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Website / Blog Address :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biswajit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–pariyal.blogspot.com.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69" y="389745"/>
            <a:ext cx="2543331" cy="3605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1" y="246625"/>
            <a:ext cx="1752600" cy="1958925"/>
          </a:xfrm>
          <a:prstGeom prst="rect">
            <a:avLst/>
          </a:prstGeom>
          <a:effectLst>
            <a:outerShdw blurRad="190500" dist="50800" dir="5400000" sx="122000" sy="12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21" y="868022"/>
            <a:ext cx="3127131" cy="3127131"/>
          </a:xfrm>
          <a:prstGeom prst="rect">
            <a:avLst/>
          </a:prstGeom>
          <a:effectLst>
            <a:outerShdw blurRad="165100" dist="139700" dir="5400000" algn="ctr" rotWithShape="0">
              <a:srgbClr val="000000">
                <a:alpha val="8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82622"/>
              </p:ext>
            </p:extLst>
          </p:nvPr>
        </p:nvGraphicFramePr>
        <p:xfrm>
          <a:off x="194873" y="1259173"/>
          <a:ext cx="11482465" cy="487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3750"/>
                <a:gridCol w="3497837"/>
                <a:gridCol w="2932785"/>
                <a:gridCol w="3148093"/>
              </a:tblGrid>
              <a:tr h="1743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Present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Bengali Meaning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Past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Past Participle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Sow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বীজ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বোনা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Sowed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Sowed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Spoil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নষ্ট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Spoiled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Spoiled, Spoilt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Stay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থাঁকা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Stayed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Stayed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Sweep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ঝাঁট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দেওয়া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Swept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Swept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Teach 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শিক্ষা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দেওয়া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Taught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Taught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Tell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বলা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Told 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Told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Think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চিন্তা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Thought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Thought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Weep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কাঁদা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Wept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Wept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Work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কাজ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Worked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Worked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9311" y="419725"/>
            <a:ext cx="956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                      A list of  Weak Verb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1409075"/>
            <a:ext cx="11242623" cy="500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4066" y="374754"/>
            <a:ext cx="944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      Look at the Picture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2" y="1484026"/>
            <a:ext cx="11339816" cy="5388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04734"/>
            <a:ext cx="933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Look at the Picture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799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996" y="609600"/>
            <a:ext cx="7745005" cy="1320800"/>
          </a:xfrm>
        </p:spPr>
        <p:txBody>
          <a:bodyPr/>
          <a:lstStyle/>
          <a:p>
            <a:r>
              <a:rPr lang="en-US" dirty="0" smtClean="0"/>
              <a:t>     Forms of Verb ( </a:t>
            </a:r>
            <a:r>
              <a:rPr lang="en-US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ক্রিয়ার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en-US" dirty="0" err="1" smtClean="0">
                <a:latin typeface="Vrinda" panose="020B0502040204020203" pitchFamily="34" charset="0"/>
                <a:cs typeface="Vrinda" panose="020B0502040204020203" pitchFamily="34" charset="0"/>
              </a:rPr>
              <a:t>গঠন</a:t>
            </a:r>
            <a:r>
              <a:rPr lang="en-US" dirty="0" smtClean="0">
                <a:latin typeface="Vrinda" panose="020B0502040204020203" pitchFamily="34" charset="0"/>
                <a:cs typeface="Vrinda" panose="020B0502040204020203" pitchFamily="34" charset="0"/>
              </a:rPr>
              <a:t>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63" y="1590963"/>
            <a:ext cx="11149905" cy="388077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 of Verb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Modal Auxiliary Verbs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ছাড়া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ইংরেজী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ভাষায়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সকল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Verb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আছে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উহাদের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প্রত্যেকটির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৫/৭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আকার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আছে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  Grammar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নিয়মে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Verb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তার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রুপ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পরিবর্তন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বাক্যে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যথনিয়মে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ব্যবহৃত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।Verb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এর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৭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রুপ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নিম্নে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দেওয়া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হলো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1)Present Tense  </a:t>
            </a:r>
            <a:r>
              <a:rPr lang="en-US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Past Tense  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Past Participle 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Present Participle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Perfect Participle  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Future Tense  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Infinitive form 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Verb </a:t>
            </a:r>
            <a:r>
              <a:rPr lang="en-US" dirty="0" err="1" smtClean="0"/>
              <a:t>এর</a:t>
            </a:r>
            <a:r>
              <a:rPr lang="en-US" dirty="0" smtClean="0"/>
              <a:t> Form </a:t>
            </a:r>
            <a:r>
              <a:rPr lang="en-US" dirty="0" err="1" smtClean="0"/>
              <a:t>গঠন</a:t>
            </a:r>
            <a:r>
              <a:rPr lang="en-US" dirty="0" smtClean="0"/>
              <a:t> </a:t>
            </a:r>
            <a:r>
              <a:rPr lang="en-US" dirty="0" err="1" smtClean="0"/>
              <a:t>করিবার</a:t>
            </a:r>
            <a:r>
              <a:rPr lang="en-US" dirty="0" smtClean="0"/>
              <a:t> </a:t>
            </a:r>
            <a:r>
              <a:rPr lang="en-US" dirty="0" err="1" smtClean="0"/>
              <a:t>নিয়ম</a:t>
            </a:r>
            <a:r>
              <a:rPr lang="en-US" dirty="0" smtClean="0"/>
              <a:t> 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270000"/>
            <a:ext cx="11887201" cy="51008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01) </a:t>
            </a:r>
            <a:r>
              <a:rPr lang="en-US" sz="2800" dirty="0" smtClean="0">
                <a:solidFill>
                  <a:srgbClr val="00B0F0"/>
                </a:solidFill>
              </a:rPr>
              <a:t>Present Tense / Base Form / V1 </a:t>
            </a:r>
            <a:r>
              <a:rPr lang="en-US" sz="2800" dirty="0" smtClean="0"/>
              <a:t>:  Present tense  এ   Verb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।</a:t>
            </a:r>
            <a:r>
              <a:rPr lang="en-US" sz="2800" dirty="0" err="1" smtClean="0"/>
              <a:t>যদি</a:t>
            </a:r>
            <a:r>
              <a:rPr lang="en-US" sz="2800" dirty="0" smtClean="0"/>
              <a:t>  Verb 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 Subject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Person Singular Number  </a:t>
            </a:r>
            <a:r>
              <a:rPr lang="en-US" sz="2800" dirty="0" err="1" smtClean="0"/>
              <a:t>হইলে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মূল</a:t>
            </a:r>
            <a:r>
              <a:rPr lang="en-US" sz="2800" dirty="0" smtClean="0"/>
              <a:t> Verb 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 s, </a:t>
            </a:r>
            <a:r>
              <a:rPr lang="en-US" sz="2800" dirty="0" err="1" smtClean="0"/>
              <a:t>es</a:t>
            </a:r>
            <a:r>
              <a:rPr lang="en-US" sz="2800" dirty="0" smtClean="0"/>
              <a:t>  </a:t>
            </a:r>
            <a:r>
              <a:rPr lang="en-US" sz="2800" dirty="0" err="1" smtClean="0"/>
              <a:t>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/>
              <a:t> 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</a:t>
            </a:r>
            <a:r>
              <a:rPr lang="en-US" sz="2800" dirty="0" smtClean="0"/>
              <a:t> :  He </a:t>
            </a:r>
            <a:r>
              <a:rPr lang="en-US" sz="2800" dirty="0" smtClean="0">
                <a:solidFill>
                  <a:srgbClr val="FF0000"/>
                </a:solidFill>
              </a:rPr>
              <a:t>goes</a:t>
            </a:r>
            <a:r>
              <a:rPr lang="en-US" sz="2800" dirty="0" smtClean="0"/>
              <a:t> to school. The boy </a:t>
            </a:r>
            <a:r>
              <a:rPr lang="en-US" sz="2800" dirty="0" smtClean="0">
                <a:solidFill>
                  <a:srgbClr val="FF0000"/>
                </a:solidFill>
              </a:rPr>
              <a:t>plays </a:t>
            </a:r>
            <a:r>
              <a:rPr lang="en-US" sz="2800" dirty="0" smtClean="0"/>
              <a:t>ball. </a:t>
            </a:r>
          </a:p>
          <a:p>
            <a:r>
              <a:rPr lang="en-US" sz="2800" dirty="0" smtClean="0"/>
              <a:t>02) </a:t>
            </a:r>
            <a:r>
              <a:rPr lang="en-US" sz="2800" dirty="0" smtClean="0">
                <a:solidFill>
                  <a:srgbClr val="FF0000"/>
                </a:solidFill>
              </a:rPr>
              <a:t>Past Tense / V2  :  </a:t>
            </a:r>
            <a:r>
              <a:rPr lang="en-US" sz="2800" dirty="0" err="1" smtClean="0"/>
              <a:t>মূল</a:t>
            </a:r>
            <a:r>
              <a:rPr lang="en-US" sz="2800" dirty="0" smtClean="0"/>
              <a:t>  Verb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সঙ্গে</a:t>
            </a:r>
            <a:r>
              <a:rPr lang="en-US" sz="2800" dirty="0" smtClean="0"/>
              <a:t>  </a:t>
            </a:r>
            <a:r>
              <a:rPr lang="en-US" sz="2800" dirty="0" err="1" smtClean="0"/>
              <a:t>t,d,ed</a:t>
            </a:r>
            <a:r>
              <a:rPr lang="en-US" sz="2800" dirty="0" smtClean="0"/>
              <a:t> ,</a:t>
            </a:r>
            <a:r>
              <a:rPr lang="en-US" sz="2800" dirty="0" err="1" smtClean="0"/>
              <a:t>n,ne</a:t>
            </a:r>
            <a:r>
              <a:rPr lang="en-US" sz="2800" dirty="0" smtClean="0"/>
              <a:t>  </a:t>
            </a:r>
            <a:r>
              <a:rPr lang="en-US" sz="2800" dirty="0" err="1" smtClean="0"/>
              <a:t>ইত্যাদি</a:t>
            </a:r>
            <a:r>
              <a:rPr lang="en-US" sz="2800" dirty="0" smtClean="0"/>
              <a:t> </a:t>
            </a:r>
            <a:r>
              <a:rPr lang="en-US" sz="2800" dirty="0" err="1" smtClean="0"/>
              <a:t>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করিয়া</a:t>
            </a:r>
            <a:r>
              <a:rPr lang="en-US" sz="2800" dirty="0" smtClean="0"/>
              <a:t>  past tense form  </a:t>
            </a:r>
            <a:r>
              <a:rPr lang="en-US" sz="2800" dirty="0" err="1" smtClean="0"/>
              <a:t>গঠন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। </a:t>
            </a:r>
            <a:r>
              <a:rPr lang="en-US" sz="2800" dirty="0" err="1" smtClean="0"/>
              <a:t>যেমন</a:t>
            </a:r>
            <a:r>
              <a:rPr lang="en-US" sz="2800" dirty="0" smtClean="0"/>
              <a:t> : He </a:t>
            </a:r>
            <a:r>
              <a:rPr lang="en-US" sz="2800" dirty="0" smtClean="0">
                <a:solidFill>
                  <a:srgbClr val="FF0000"/>
                </a:solidFill>
              </a:rPr>
              <a:t>went </a:t>
            </a:r>
            <a:r>
              <a:rPr lang="en-US" sz="2800" dirty="0" smtClean="0"/>
              <a:t>to school. The boy </a:t>
            </a:r>
            <a:r>
              <a:rPr lang="en-US" sz="2800" dirty="0" smtClean="0">
                <a:solidFill>
                  <a:srgbClr val="FF0000"/>
                </a:solidFill>
              </a:rPr>
              <a:t>played </a:t>
            </a:r>
            <a:r>
              <a:rPr lang="en-US" sz="2800" dirty="0" smtClean="0"/>
              <a:t>ball.</a:t>
            </a:r>
          </a:p>
          <a:p>
            <a:r>
              <a:rPr lang="en-US" sz="2800" dirty="0" smtClean="0"/>
              <a:t>03) </a:t>
            </a:r>
            <a:r>
              <a:rPr lang="en-US" sz="2800" dirty="0" smtClean="0">
                <a:solidFill>
                  <a:srgbClr val="92D050"/>
                </a:solidFill>
              </a:rPr>
              <a:t>Past Participle / V 3  : </a:t>
            </a:r>
            <a:r>
              <a:rPr lang="en-US" sz="2800" dirty="0" err="1" smtClean="0"/>
              <a:t>মূল</a:t>
            </a:r>
            <a:r>
              <a:rPr lang="en-US" sz="2800" dirty="0" smtClean="0"/>
              <a:t>  </a:t>
            </a:r>
            <a:r>
              <a:rPr lang="en-US" sz="2800" dirty="0"/>
              <a:t>Verb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সঙ্গে</a:t>
            </a:r>
            <a:r>
              <a:rPr lang="en-US" sz="2800" dirty="0"/>
              <a:t>  </a:t>
            </a:r>
            <a:r>
              <a:rPr lang="en-US" sz="2800" dirty="0" err="1"/>
              <a:t>t,d,ed</a:t>
            </a:r>
            <a:r>
              <a:rPr lang="en-US" sz="2800" dirty="0"/>
              <a:t> ,</a:t>
            </a:r>
            <a:r>
              <a:rPr lang="en-US" sz="2800" dirty="0" err="1"/>
              <a:t>n,ne</a:t>
            </a:r>
            <a:r>
              <a:rPr lang="en-US" sz="2800" dirty="0"/>
              <a:t>  </a:t>
            </a:r>
            <a:r>
              <a:rPr lang="en-US" sz="2800" dirty="0" err="1"/>
              <a:t>ইত্যাদি</a:t>
            </a:r>
            <a:r>
              <a:rPr lang="en-US" sz="2800" dirty="0"/>
              <a:t> </a:t>
            </a:r>
            <a:r>
              <a:rPr lang="en-US" sz="2800" dirty="0" err="1"/>
              <a:t>যোগ</a:t>
            </a:r>
            <a:r>
              <a:rPr lang="en-US" sz="2800" dirty="0"/>
              <a:t> </a:t>
            </a:r>
            <a:r>
              <a:rPr lang="en-US" sz="2800" dirty="0" err="1"/>
              <a:t>করিয়া</a:t>
            </a:r>
            <a:r>
              <a:rPr lang="en-US" sz="2800" dirty="0"/>
              <a:t>  past </a:t>
            </a:r>
            <a:r>
              <a:rPr lang="en-US" sz="2800" dirty="0" smtClean="0"/>
              <a:t>Participle  </a:t>
            </a:r>
            <a:r>
              <a:rPr lang="en-US" sz="2800" dirty="0"/>
              <a:t>form  </a:t>
            </a:r>
            <a:r>
              <a:rPr lang="en-US" sz="2800" dirty="0" err="1"/>
              <a:t>গঠন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 । </a:t>
            </a:r>
            <a:r>
              <a:rPr lang="en-US" sz="2800" dirty="0" err="1" smtClean="0"/>
              <a:t>যেমন</a:t>
            </a:r>
            <a:r>
              <a:rPr lang="en-US" sz="2800" dirty="0" smtClean="0"/>
              <a:t>: He has </a:t>
            </a:r>
            <a:r>
              <a:rPr lang="en-US" sz="2800" dirty="0" smtClean="0">
                <a:solidFill>
                  <a:srgbClr val="FF0000"/>
                </a:solidFill>
              </a:rPr>
              <a:t>gone </a:t>
            </a:r>
            <a:r>
              <a:rPr lang="en-US" sz="2800" dirty="0" smtClean="0"/>
              <a:t>to school.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The boy has </a:t>
            </a:r>
            <a:r>
              <a:rPr lang="en-US" sz="2800" dirty="0" smtClean="0">
                <a:solidFill>
                  <a:srgbClr val="FF0000"/>
                </a:solidFill>
              </a:rPr>
              <a:t>played</a:t>
            </a:r>
            <a:r>
              <a:rPr lang="en-US" sz="2800" dirty="0" smtClean="0"/>
              <a:t> ball.</a:t>
            </a:r>
          </a:p>
          <a:p>
            <a:r>
              <a:rPr lang="en-US" sz="2800" dirty="0" smtClean="0"/>
              <a:t>04) Present Participle ( V1+ing ) : </a:t>
            </a:r>
            <a:r>
              <a:rPr lang="en-US" sz="2800" dirty="0" err="1" smtClean="0"/>
              <a:t>মূল</a:t>
            </a:r>
            <a:r>
              <a:rPr lang="en-US" sz="2800" dirty="0" smtClean="0"/>
              <a:t> Verb 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 </a:t>
            </a:r>
            <a:r>
              <a:rPr lang="en-US" sz="2800" dirty="0" err="1" smtClean="0"/>
              <a:t>ing</a:t>
            </a:r>
            <a:r>
              <a:rPr lang="en-US" sz="2800" dirty="0" smtClean="0"/>
              <a:t>  </a:t>
            </a:r>
            <a:r>
              <a:rPr lang="en-US" sz="2800" dirty="0" err="1" smtClean="0"/>
              <a:t>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করিয়া</a:t>
            </a:r>
            <a:r>
              <a:rPr lang="en-US" sz="2800" dirty="0" smtClean="0"/>
              <a:t>  Present Participle  </a:t>
            </a:r>
            <a:r>
              <a:rPr lang="en-US" sz="2800" dirty="0" err="1" smtClean="0"/>
              <a:t>গঠন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/>
              <a:t> 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</a:t>
            </a:r>
            <a:r>
              <a:rPr lang="en-US" sz="2800" dirty="0" smtClean="0"/>
              <a:t> :  Go + </a:t>
            </a:r>
            <a:r>
              <a:rPr lang="en-US" sz="2800" dirty="0" err="1" smtClean="0"/>
              <a:t>ing</a:t>
            </a:r>
            <a:r>
              <a:rPr lang="en-US" sz="2800" dirty="0" smtClean="0"/>
              <a:t> = Going , </a:t>
            </a:r>
            <a:r>
              <a:rPr lang="en-US" sz="2800" dirty="0" err="1" smtClean="0"/>
              <a:t>Play+ing</a:t>
            </a:r>
            <a:r>
              <a:rPr lang="en-US" sz="2800" dirty="0" smtClean="0"/>
              <a:t> = Playing .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70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Verb </a:t>
            </a:r>
            <a:r>
              <a:rPr lang="en-US" dirty="0" err="1"/>
              <a:t>এর</a:t>
            </a:r>
            <a:r>
              <a:rPr lang="en-US" dirty="0"/>
              <a:t> Form </a:t>
            </a:r>
            <a:r>
              <a:rPr lang="en-US" dirty="0" err="1"/>
              <a:t>গঠন</a:t>
            </a:r>
            <a:r>
              <a:rPr lang="en-US" dirty="0"/>
              <a:t> </a:t>
            </a:r>
            <a:r>
              <a:rPr lang="en-US" dirty="0" err="1"/>
              <a:t>করিবার</a:t>
            </a:r>
            <a:r>
              <a:rPr lang="en-US" dirty="0"/>
              <a:t> </a:t>
            </a:r>
            <a:r>
              <a:rPr lang="en-US" dirty="0" err="1"/>
              <a:t>নিয়ম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519" y="1480695"/>
            <a:ext cx="11374759" cy="4665272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/>
              <a:t>5) </a:t>
            </a:r>
            <a:r>
              <a:rPr lang="en-US" sz="2800" dirty="0" smtClean="0">
                <a:solidFill>
                  <a:srgbClr val="002060"/>
                </a:solidFill>
              </a:rPr>
              <a:t>Perfect Participle / (Having+ V 3 ) :  </a:t>
            </a:r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Verb 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Past Participle 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পূর্বে</a:t>
            </a:r>
            <a:r>
              <a:rPr lang="en-US" sz="2800" dirty="0" smtClean="0"/>
              <a:t>  Having  </a:t>
            </a:r>
            <a:r>
              <a:rPr lang="en-US" sz="2800" dirty="0" err="1" smtClean="0"/>
              <a:t>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করিয়া</a:t>
            </a:r>
            <a:r>
              <a:rPr lang="en-US" sz="2800" dirty="0" smtClean="0"/>
              <a:t>  Perfect Participle  </a:t>
            </a:r>
            <a:r>
              <a:rPr lang="en-US" sz="2800" dirty="0" err="1" smtClean="0"/>
              <a:t>গঠন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।</a:t>
            </a:r>
            <a:r>
              <a:rPr lang="en-US" sz="2800" dirty="0" err="1" smtClean="0"/>
              <a:t>যেমন</a:t>
            </a:r>
            <a:r>
              <a:rPr lang="en-US" sz="2800" dirty="0" smtClean="0"/>
              <a:t> :Having + gone = </a:t>
            </a:r>
            <a:r>
              <a:rPr lang="en-US" sz="2800" dirty="0" smtClean="0">
                <a:solidFill>
                  <a:srgbClr val="FF0000"/>
                </a:solidFill>
              </a:rPr>
              <a:t>Having gone</a:t>
            </a:r>
            <a:r>
              <a:rPr lang="en-US" sz="2800" dirty="0" smtClean="0"/>
              <a:t>, </a:t>
            </a:r>
            <a:r>
              <a:rPr lang="en-US" sz="2800" dirty="0" err="1" smtClean="0"/>
              <a:t>Having+played</a:t>
            </a:r>
            <a:r>
              <a:rPr lang="en-US" sz="2800" dirty="0" smtClean="0"/>
              <a:t> =</a:t>
            </a:r>
            <a:r>
              <a:rPr lang="en-US" sz="2800" dirty="0" smtClean="0">
                <a:solidFill>
                  <a:srgbClr val="FF0000"/>
                </a:solidFill>
              </a:rPr>
              <a:t>Having played 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6)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rgbClr val="92D050"/>
                </a:solidFill>
              </a:rPr>
              <a:t>Future Tense ( Shall / Will + V 1) :  </a:t>
            </a:r>
            <a:r>
              <a:rPr lang="en-US" sz="2800" dirty="0" smtClean="0">
                <a:solidFill>
                  <a:schemeClr val="tx1"/>
                </a:solidFill>
              </a:rPr>
              <a:t>Verb  </a:t>
            </a:r>
            <a:r>
              <a:rPr lang="en-US" sz="2800" dirty="0" err="1" smtClean="0">
                <a:solidFill>
                  <a:schemeClr val="tx1"/>
                </a:solidFill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</a:rPr>
              <a:t>  Present tense  </a:t>
            </a:r>
            <a:r>
              <a:rPr lang="en-US" sz="2800" dirty="0" err="1" smtClean="0">
                <a:solidFill>
                  <a:schemeClr val="tx1"/>
                </a:solidFill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আকারের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পূর্বে</a:t>
            </a:r>
            <a:r>
              <a:rPr lang="en-US" sz="2800" dirty="0" smtClean="0">
                <a:solidFill>
                  <a:schemeClr val="tx1"/>
                </a:solidFill>
              </a:rPr>
              <a:t>   Subject </a:t>
            </a:r>
            <a:r>
              <a:rPr lang="en-US" sz="2800" dirty="0" err="1" smtClean="0">
                <a:solidFill>
                  <a:schemeClr val="tx1"/>
                </a:solidFill>
              </a:rPr>
              <a:t>অনুসারে</a:t>
            </a:r>
            <a:r>
              <a:rPr lang="en-US" sz="2800" dirty="0" smtClean="0">
                <a:solidFill>
                  <a:schemeClr val="tx1"/>
                </a:solidFill>
              </a:rPr>
              <a:t>  Shall / Will  </a:t>
            </a:r>
            <a:r>
              <a:rPr lang="en-US" sz="2800" dirty="0" err="1" smtClean="0">
                <a:solidFill>
                  <a:schemeClr val="tx1"/>
                </a:solidFill>
              </a:rPr>
              <a:t>লিখিয়া</a:t>
            </a:r>
            <a:r>
              <a:rPr lang="en-US" sz="2800" dirty="0" smtClean="0">
                <a:solidFill>
                  <a:schemeClr val="tx1"/>
                </a:solidFill>
              </a:rPr>
              <a:t>  Future tense  </a:t>
            </a:r>
            <a:r>
              <a:rPr lang="en-US" sz="2800" dirty="0" err="1" smtClean="0">
                <a:solidFill>
                  <a:schemeClr val="tx1"/>
                </a:solidFill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করিতে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।  </a:t>
            </a:r>
            <a:r>
              <a:rPr lang="en-US" sz="2800" dirty="0" err="1" smtClean="0">
                <a:solidFill>
                  <a:schemeClr val="tx1"/>
                </a:solidFill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</a:rPr>
              <a:t> :  He will go.  The boy will play ball.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7) </a:t>
            </a:r>
            <a:r>
              <a:rPr lang="en-US" sz="2800" dirty="0" smtClean="0">
                <a:solidFill>
                  <a:srgbClr val="3399FF"/>
                </a:solidFill>
              </a:rPr>
              <a:t>Infinitive form ( To + Verb ) :  </a:t>
            </a:r>
            <a:r>
              <a:rPr lang="en-US" sz="2800" dirty="0" err="1" smtClean="0">
                <a:solidFill>
                  <a:schemeClr val="tx1"/>
                </a:solidFill>
              </a:rPr>
              <a:t>মূল</a:t>
            </a:r>
            <a:r>
              <a:rPr lang="en-US" sz="2800" dirty="0" smtClean="0">
                <a:solidFill>
                  <a:schemeClr val="tx1"/>
                </a:solidFill>
              </a:rPr>
              <a:t>  verb  </a:t>
            </a:r>
            <a:r>
              <a:rPr lang="en-US" sz="2800" dirty="0" err="1" smtClean="0">
                <a:solidFill>
                  <a:schemeClr val="tx1"/>
                </a:solidFill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পূর্বে</a:t>
            </a:r>
            <a:r>
              <a:rPr lang="en-US" sz="2800" dirty="0" smtClean="0">
                <a:solidFill>
                  <a:schemeClr val="tx1"/>
                </a:solidFill>
              </a:rPr>
              <a:t>  to  </a:t>
            </a:r>
            <a:r>
              <a:rPr lang="en-US" sz="2800" dirty="0" err="1" smtClean="0">
                <a:solidFill>
                  <a:schemeClr val="tx1"/>
                </a:solidFill>
              </a:rPr>
              <a:t>বসিয়া</a:t>
            </a:r>
            <a:r>
              <a:rPr lang="en-US" sz="2800" dirty="0" smtClean="0">
                <a:solidFill>
                  <a:schemeClr val="tx1"/>
                </a:solidFill>
              </a:rPr>
              <a:t>  Infinitive  </a:t>
            </a:r>
            <a:r>
              <a:rPr lang="en-US" sz="2800" dirty="0" err="1" smtClean="0">
                <a:solidFill>
                  <a:schemeClr val="tx1"/>
                </a:solidFill>
              </a:rPr>
              <a:t>গঠন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</a:rPr>
              <a:t>যেমন</a:t>
            </a:r>
            <a:r>
              <a:rPr lang="en-US" sz="2800" dirty="0" smtClean="0">
                <a:solidFill>
                  <a:schemeClr val="tx1"/>
                </a:solidFill>
              </a:rPr>
              <a:t> :  He wants </a:t>
            </a:r>
            <a:r>
              <a:rPr lang="en-US" sz="2800" dirty="0" smtClean="0">
                <a:solidFill>
                  <a:srgbClr val="C00000"/>
                </a:solidFill>
              </a:rPr>
              <a:t>to go </a:t>
            </a:r>
            <a:r>
              <a:rPr lang="en-US" sz="2800" dirty="0" smtClean="0">
                <a:solidFill>
                  <a:schemeClr val="tx1"/>
                </a:solidFill>
              </a:rPr>
              <a:t>school. 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 The boy wants </a:t>
            </a:r>
            <a:r>
              <a:rPr lang="en-US" sz="2800" dirty="0" smtClean="0">
                <a:solidFill>
                  <a:srgbClr val="C00000"/>
                </a:solidFill>
              </a:rPr>
              <a:t>to play </a:t>
            </a:r>
            <a:r>
              <a:rPr lang="en-US" sz="2800" dirty="0" smtClean="0">
                <a:solidFill>
                  <a:schemeClr val="tx1"/>
                </a:solidFill>
              </a:rPr>
              <a:t>ball.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6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880082" cy="7844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Seven form of verb with “Do”, “</a:t>
            </a:r>
            <a:r>
              <a:rPr lang="en-US" dirty="0" err="1" smtClean="0">
                <a:solidFill>
                  <a:schemeClr val="tx1"/>
                </a:solidFill>
              </a:rPr>
              <a:t>Make”,”Get</a:t>
            </a:r>
            <a:r>
              <a:rPr lang="en-US" dirty="0" smtClean="0">
                <a:solidFill>
                  <a:schemeClr val="tx1"/>
                </a:solidFill>
              </a:rPr>
              <a:t>” Verb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10207"/>
              </p:ext>
            </p:extLst>
          </p:nvPr>
        </p:nvGraphicFramePr>
        <p:xfrm>
          <a:off x="677334" y="1516009"/>
          <a:ext cx="10985014" cy="4029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099"/>
                <a:gridCol w="2518347"/>
                <a:gridCol w="2773181"/>
                <a:gridCol w="2458387"/>
              </a:tblGrid>
              <a:tr h="41688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Present Tense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Do  / Does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Make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</a:rPr>
                        <a:t> / Makes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Get / Gets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1688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C00000"/>
                          </a:solidFill>
                        </a:rPr>
                        <a:t>Past Tense</a:t>
                      </a:r>
                      <a:endParaRPr 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Did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Made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Got</a:t>
                      </a:r>
                      <a:r>
                        <a:rPr lang="en-US" sz="28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1688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F0"/>
                          </a:solidFill>
                        </a:rPr>
                        <a:t>Past Participle</a:t>
                      </a:r>
                      <a:endParaRPr lang="en-US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Done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Made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Gotten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195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Present Participle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Doing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Making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Getting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7195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Perfect Participle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Having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Done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Having made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Having gotten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1688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Future tense</a:t>
                      </a: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Shall / Will do</a:t>
                      </a:r>
                      <a:r>
                        <a:rPr lang="en-US" sz="28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Shall/Will make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Shall/Will get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1688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Infinitive 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To do </a:t>
                      </a:r>
                      <a:endParaRPr lang="en-US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To make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To get 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9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08826" cy="9643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</a:t>
            </a:r>
            <a:r>
              <a:rPr lang="en-US" dirty="0" smtClean="0">
                <a:solidFill>
                  <a:srgbClr val="0070C0"/>
                </a:solidFill>
              </a:rPr>
              <a:t>Individual Work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3967"/>
            <a:ext cx="10508826" cy="3855719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/>
              <a:t>01</a:t>
            </a:r>
            <a:r>
              <a:rPr lang="en-US" sz="3200" dirty="0" smtClean="0"/>
              <a:t>)</a:t>
            </a:r>
            <a:r>
              <a:rPr lang="en-US" sz="3200" dirty="0" smtClean="0"/>
              <a:t> </a:t>
            </a:r>
            <a:r>
              <a:rPr lang="en-US" sz="3200" dirty="0"/>
              <a:t>What is strong verb? Give five examples.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/>
              <a:t>02) What </a:t>
            </a:r>
            <a:r>
              <a:rPr lang="en-US" sz="3200" dirty="0"/>
              <a:t>is weak verb? Give four examples.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/>
              <a:t>03) What </a:t>
            </a:r>
            <a:r>
              <a:rPr lang="en-US" sz="3200" dirty="0"/>
              <a:t>is deference between the strong &amp; weak verb? Give three example of each.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32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4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710506" cy="914400"/>
          </a:xfrm>
        </p:spPr>
        <p:txBody>
          <a:bodyPr/>
          <a:lstStyle/>
          <a:p>
            <a:r>
              <a:rPr lang="en-US" dirty="0" smtClean="0"/>
              <a:t>                    </a:t>
            </a:r>
            <a:r>
              <a:rPr lang="en-US" sz="4800" dirty="0" smtClean="0">
                <a:solidFill>
                  <a:srgbClr val="0070C0"/>
                </a:solidFill>
              </a:rPr>
              <a:t>Pair  Work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5120" y="1524000"/>
            <a:ext cx="10598045" cy="3867788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 smtClean="0"/>
              <a:t>01)Change </a:t>
            </a:r>
            <a:r>
              <a:rPr lang="en-US" sz="3200" dirty="0"/>
              <a:t>the following verbs into three forms Go, kill, Dig, Come, Have Has etc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lvl="0" indent="0">
              <a:buNone/>
            </a:pPr>
            <a:r>
              <a:rPr lang="en-US" sz="3200" dirty="0" smtClean="0"/>
              <a:t>02)Change </a:t>
            </a:r>
            <a:r>
              <a:rPr lang="en-US" sz="3200" dirty="0"/>
              <a:t>to the following verbs into five forms </a:t>
            </a:r>
            <a:r>
              <a:rPr lang="en-US" sz="3200" dirty="0" smtClean="0"/>
              <a:t> Run</a:t>
            </a:r>
            <a:r>
              <a:rPr lang="en-US" sz="3200" dirty="0"/>
              <a:t>, Sing, Like, Call, Eat etc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03)Give </a:t>
            </a:r>
            <a:r>
              <a:rPr lang="en-US" sz="3200" dirty="0"/>
              <a:t>the Past and Past participle form of the following Verbs :- Sell, Sleep, Cut, Teach, Cast, Weep, Feel, Speak, Stand, Read, Sit etc.</a:t>
            </a:r>
          </a:p>
          <a:p>
            <a:pPr marL="0" lv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05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31" y="234846"/>
            <a:ext cx="8596668" cy="799475"/>
          </a:xfrm>
        </p:spPr>
        <p:txBody>
          <a:bodyPr/>
          <a:lstStyle/>
          <a:p>
            <a:r>
              <a:rPr lang="en-US" dirty="0" smtClean="0"/>
              <a:t>                     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283" y="1034321"/>
            <a:ext cx="10760161" cy="528927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dirty="0" smtClean="0"/>
              <a:t>02. Complete the following sentences using the correct form of verbs.</a:t>
            </a:r>
          </a:p>
          <a:p>
            <a:pPr marL="514350" lvl="0" indent="-514350">
              <a:buAutoNum type="alphaLcParenR"/>
            </a:pPr>
            <a:r>
              <a:rPr lang="en-US" sz="3200" dirty="0" smtClean="0"/>
              <a:t>I have ( do ) the work.</a:t>
            </a:r>
          </a:p>
          <a:p>
            <a:pPr marL="514350" lvl="0" indent="-514350">
              <a:buAutoNum type="alphaLcParenR"/>
            </a:pPr>
            <a:r>
              <a:rPr lang="en-US" sz="3200" dirty="0"/>
              <a:t> </a:t>
            </a:r>
            <a:r>
              <a:rPr lang="en-US" sz="3200" dirty="0" smtClean="0"/>
              <a:t>The patient had (die) before the doctor came.</a:t>
            </a:r>
          </a:p>
          <a:p>
            <a:pPr marL="514350" lvl="0" indent="-514350">
              <a:buAutoNum type="alphaLcParenR"/>
            </a:pPr>
            <a:r>
              <a:rPr lang="en-US" sz="3200" dirty="0" smtClean="0"/>
              <a:t>We ( reach) </a:t>
            </a:r>
            <a:r>
              <a:rPr lang="en-US" sz="3200" dirty="0" err="1" smtClean="0"/>
              <a:t>th</a:t>
            </a:r>
            <a:r>
              <a:rPr lang="en-US" sz="3200" dirty="0" smtClean="0"/>
              <a:t> station before the train left. </a:t>
            </a:r>
          </a:p>
          <a:p>
            <a:pPr marL="514350" lvl="0" indent="-514350">
              <a:buAutoNum type="alphaLcParenR"/>
            </a:pPr>
            <a:r>
              <a:rPr lang="en-US" sz="3200" dirty="0" smtClean="0"/>
              <a:t>The boy ( come) yesterday.</a:t>
            </a:r>
          </a:p>
          <a:p>
            <a:pPr marL="514350" lvl="0" indent="-514350">
              <a:buAutoNum type="alphaLcParenR"/>
            </a:pPr>
            <a:r>
              <a:rPr lang="en-US" sz="3200" dirty="0" smtClean="0"/>
              <a:t>She ( Write) a letter. </a:t>
            </a:r>
          </a:p>
          <a:p>
            <a:pPr marL="514350" lvl="0" indent="-514350">
              <a:buAutoNum type="alphaLcParenR"/>
            </a:pPr>
            <a:r>
              <a:rPr lang="en-US" sz="3200" dirty="0" smtClean="0"/>
              <a:t>The man (eat) rice everyday. </a:t>
            </a:r>
          </a:p>
          <a:p>
            <a:pPr marL="514350" lvl="0" indent="-514350">
              <a:buAutoNum type="alphaLcParenR"/>
            </a:pPr>
            <a:r>
              <a:rPr lang="en-US" sz="3200" dirty="0" smtClean="0"/>
              <a:t>The player wants (play) tomorrow. </a:t>
            </a:r>
          </a:p>
          <a:p>
            <a:pPr marL="514350" lvl="0" indent="-514350">
              <a:buAutoNum type="alphaLcParenR"/>
            </a:pPr>
            <a:r>
              <a:rPr lang="en-US" sz="3200" dirty="0" smtClean="0"/>
              <a:t>I shall  ( to do) the sum.</a:t>
            </a:r>
          </a:p>
          <a:p>
            <a:pPr marL="514350" lvl="0" indent="-514350">
              <a:buAutoNum type="alphaLcParenR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58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6875"/>
            <a:ext cx="10912475" cy="1127125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</a:t>
            </a:r>
            <a:r>
              <a:rPr lang="en-US" dirty="0" smtClean="0">
                <a:solidFill>
                  <a:schemeClr val="accent4"/>
                </a:solidFill>
              </a:rPr>
              <a:t>Look at the picture No -01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4" y="1771571"/>
            <a:ext cx="11632366" cy="49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89875"/>
            <a:ext cx="10535309" cy="70953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smtClean="0">
                <a:solidFill>
                  <a:srgbClr val="0070C0"/>
                </a:solidFill>
              </a:rPr>
              <a:t>Home  Work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94" y="1274165"/>
            <a:ext cx="11407986" cy="458731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1) </a:t>
            </a:r>
            <a:r>
              <a:rPr lang="en-US" sz="3200" dirty="0" smtClean="0"/>
              <a:t>Make a list of 20 strong verbs.</a:t>
            </a:r>
            <a:endParaRPr lang="en-US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2) </a:t>
            </a:r>
            <a:r>
              <a:rPr lang="en-US" sz="3200" dirty="0" smtClean="0"/>
              <a:t>Make a list of 20 weak verbs. </a:t>
            </a:r>
            <a:endParaRPr lang="en-US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3) </a:t>
            </a:r>
            <a:r>
              <a:rPr lang="en-US" sz="3200" dirty="0" smtClean="0"/>
              <a:t>Change the “</a:t>
            </a:r>
            <a:r>
              <a:rPr lang="en-US" sz="3200" dirty="0" smtClean="0"/>
              <a:t>Win”, “Grow” </a:t>
            </a:r>
            <a:r>
              <a:rPr lang="en-US" sz="3200" dirty="0" smtClean="0"/>
              <a:t>verb  into seven form of verb. </a:t>
            </a:r>
            <a:endParaRPr lang="en-US" sz="32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4) Frame </a:t>
            </a:r>
            <a:r>
              <a:rPr lang="en-US" sz="3200" dirty="0"/>
              <a:t>Sentences with the following :- Came, Went, Go, Did, Sat, Set, Sit, Sleep, </a:t>
            </a:r>
            <a:r>
              <a:rPr lang="en-US" sz="3200" dirty="0" err="1" smtClean="0"/>
              <a:t>Sell,Build</a:t>
            </a:r>
            <a:r>
              <a:rPr lang="en-US" sz="3200" dirty="0"/>
              <a:t>, Ring, Sink, Speak, keep, Leave.</a:t>
            </a:r>
          </a:p>
          <a:p>
            <a:pPr marL="0" indent="0">
              <a:buNone/>
            </a:pPr>
            <a:endParaRPr lang="en-US" sz="3200" dirty="0"/>
          </a:p>
          <a:p>
            <a:pPr marL="514350" indent="-514350">
              <a:buAutoNum type="arabicParenR" startAt="4"/>
            </a:pPr>
            <a:endParaRPr lang="en-US" sz="3200" dirty="0" smtClean="0"/>
          </a:p>
          <a:p>
            <a:pPr marL="514350" indent="-514350">
              <a:buAutoNum type="arabicParenR" startAt="4"/>
            </a:pPr>
            <a:endParaRPr lang="en-US" sz="3200" dirty="0" smtClean="0"/>
          </a:p>
          <a:p>
            <a:pPr marL="514350" indent="-514350">
              <a:buAutoNum type="arabicParenR" startAt="4"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79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732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59050" y="762000"/>
            <a:ext cx="9632950" cy="52800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800" dirty="0" smtClean="0">
                <a:latin typeface="Aharoni" pitchFamily="2" charset="-79"/>
                <a:cs typeface="Aharoni" pitchFamily="2" charset="-79"/>
              </a:rPr>
              <a:t>Thanks for        watching </a:t>
            </a:r>
            <a:endParaRPr lang="en-US" sz="48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08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3" y="1319134"/>
            <a:ext cx="10726711" cy="53207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39252" y="396875"/>
            <a:ext cx="9773223" cy="1127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              </a:t>
            </a:r>
            <a:r>
              <a:rPr lang="en-US" dirty="0" smtClean="0">
                <a:solidFill>
                  <a:schemeClr val="accent4"/>
                </a:solidFill>
              </a:rPr>
              <a:t>Look at the picture No -02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4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432" y="606270"/>
            <a:ext cx="10865092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Subject :  English Grammar  and Composition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49" y="2155254"/>
            <a:ext cx="9233941" cy="41109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-  Seven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Topic :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Weak 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and Irregular Verb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verbs</a:t>
            </a:r>
          </a:p>
          <a:p>
            <a:pPr marL="0" indent="0" algn="ctr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minutes.  </a:t>
            </a:r>
          </a:p>
          <a:p>
            <a:pPr marL="0" indent="0" algn="ctr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Date : 04/06/2020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2480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smtClean="0">
                <a:solidFill>
                  <a:srgbClr val="0070C0"/>
                </a:solidFill>
              </a:rPr>
              <a:t>Learning  Outcomes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94" y="1737360"/>
            <a:ext cx="10874586" cy="4831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After finishing the </a:t>
            </a:r>
            <a:r>
              <a:rPr lang="en-US" sz="3200" dirty="0" smtClean="0"/>
              <a:t>grammar</a:t>
            </a:r>
            <a:r>
              <a:rPr lang="en-US" sz="3200" dirty="0" smtClean="0"/>
              <a:t>, </a:t>
            </a:r>
            <a:r>
              <a:rPr lang="en-US" sz="3200" dirty="0" smtClean="0"/>
              <a:t>Students will be able to know about --------</a:t>
            </a:r>
            <a:endParaRPr lang="en-US" sz="2800" dirty="0"/>
          </a:p>
          <a:p>
            <a:pPr marL="0" indent="0">
              <a:buNone/>
            </a:pPr>
            <a:r>
              <a:rPr lang="en-US" sz="3200" dirty="0" smtClean="0"/>
              <a:t>01. </a:t>
            </a:r>
            <a:r>
              <a:rPr lang="en-US" sz="3200" dirty="0" smtClean="0">
                <a:solidFill>
                  <a:srgbClr val="C00000"/>
                </a:solidFill>
              </a:rPr>
              <a:t>Strong, Weak , Regular and Irregular Verb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02. </a:t>
            </a:r>
            <a:r>
              <a:rPr lang="en-US" sz="3200" dirty="0" smtClean="0">
                <a:solidFill>
                  <a:srgbClr val="0070C0"/>
                </a:solidFill>
              </a:rPr>
              <a:t>Change the strong and weak verb. </a:t>
            </a:r>
          </a:p>
          <a:p>
            <a:pPr marL="0" indent="0">
              <a:buNone/>
            </a:pPr>
            <a:r>
              <a:rPr lang="en-US" sz="3200" dirty="0" smtClean="0"/>
              <a:t>03. </a:t>
            </a:r>
            <a:r>
              <a:rPr lang="en-US" sz="3200" dirty="0" smtClean="0">
                <a:solidFill>
                  <a:srgbClr val="00B050"/>
                </a:solidFill>
              </a:rPr>
              <a:t>Make a list of strong and weak Verb</a:t>
            </a:r>
          </a:p>
          <a:p>
            <a:pPr marL="0" indent="0">
              <a:buNone/>
            </a:pPr>
            <a:r>
              <a:rPr lang="en-US" sz="3200" dirty="0" smtClean="0"/>
              <a:t>04. </a:t>
            </a:r>
            <a:r>
              <a:rPr lang="en-US" sz="3200" dirty="0" smtClean="0">
                <a:solidFill>
                  <a:srgbClr val="002060"/>
                </a:solidFill>
              </a:rPr>
              <a:t>Use past participle and other form of verb .</a:t>
            </a:r>
          </a:p>
        </p:txBody>
      </p:sp>
    </p:spTree>
    <p:extLst>
      <p:ext uri="{BB962C8B-B14F-4D97-AF65-F5344CB8AC3E}">
        <p14:creationId xmlns:p14="http://schemas.microsoft.com/office/powerpoint/2010/main" val="178706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14" y="243840"/>
            <a:ext cx="8596668" cy="65532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                 Explain  the  Verbs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654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872" y="1129537"/>
            <a:ext cx="111976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 Verb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 which change into Past tense changing inner vowels and past participle by adding “n“, “ne”, and “en” are called strong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verbs.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Do – Did - Done.        Eat – ate - Eaten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SutonnyMJ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7333" y="3788207"/>
            <a:ext cx="107151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Weak Verb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 which change into Past tense  and past participle by adding “t”,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d”, “and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 smtClean="0"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are called weak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verbs. </a:t>
            </a: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Love – Loved - Loved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Cook- Cooked- Cooked.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58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9369" y="317285"/>
            <a:ext cx="9893509" cy="5044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Deference between Strong and weak  Verb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Strong Verb </a:t>
            </a:r>
            <a:r>
              <a:rPr lang="en-US" sz="3200" dirty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 Verb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পার্থক্য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মনে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রাখিবে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 Verb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অন্তস্থ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Vowel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পরিবর্তন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করিতে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n” , ‘ne’ ,  en’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যোগ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করিয়া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tense and Past Participle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গঠন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করিতে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 verb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অন্তস্থ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vowel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পরিবর্তন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না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কেবল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শেষে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t,d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যোগ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করিয়া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tenstএবং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Participle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গঠন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করা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36" y="115533"/>
            <a:ext cx="11092720" cy="451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200" b="1" dirty="0" smtClean="0">
                <a:solidFill>
                  <a:srgbClr val="C0000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Times New Roman" panose="02020603050405020304" pitchFamily="18" charset="0"/>
              </a:rPr>
              <a:t>Regular and Irregular verbs</a:t>
            </a:r>
            <a:endParaRPr lang="en-US" sz="3200" b="1" dirty="0">
              <a:solidFill>
                <a:srgbClr val="C00000"/>
              </a:solidFill>
              <a:latin typeface="PMingLiU-ExtB" panose="02020500000000000000" pitchFamily="18" charset="-120"/>
              <a:ea typeface="PMingLiU-ExtB" panose="02020500000000000000" pitchFamily="18" charset="-12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সেইজন্য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ও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 verb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rregular  Verb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বলা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হয়</a:t>
            </a:r>
            <a:r>
              <a:rPr lang="en-US" sz="3200" dirty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আর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যে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সকল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and Past Participle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একই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থাকে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তাহাদিগকে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Verb </a:t>
            </a:r>
            <a:r>
              <a:rPr lang="en-US" sz="3200" dirty="0" err="1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বলে</a:t>
            </a:r>
            <a:r>
              <a:rPr lang="en-US" sz="3200" dirty="0" smtClean="0">
                <a:latin typeface="Shonar Bangl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Mangal" panose="020405030502030302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।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A list of Regular Verb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834820"/>
              </p:ext>
            </p:extLst>
          </p:nvPr>
        </p:nvGraphicFramePr>
        <p:xfrm>
          <a:off x="629588" y="3756038"/>
          <a:ext cx="1023828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508"/>
                <a:gridCol w="2719508"/>
                <a:gridCol w="4799265"/>
              </a:tblGrid>
              <a:tr h="5368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Present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 Past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Past Participle</a:t>
                      </a:r>
                      <a:endParaRPr lang="en-US" sz="3200" dirty="0"/>
                    </a:p>
                  </a:txBody>
                  <a:tcPr/>
                </a:tc>
              </a:tr>
              <a:tr h="5368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</a:t>
                      </a:r>
                      <a:endParaRPr lang="en-US" sz="3200" dirty="0"/>
                    </a:p>
                  </a:txBody>
                  <a:tcPr/>
                </a:tc>
              </a:tr>
              <a:tr h="5368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Cut </a:t>
                      </a:r>
                      <a:endParaRPr lang="en-US" sz="3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3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74297"/>
              </p:ext>
            </p:extLst>
          </p:nvPr>
        </p:nvGraphicFramePr>
        <p:xfrm>
          <a:off x="629588" y="955817"/>
          <a:ext cx="11047750" cy="58211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65870"/>
                <a:gridCol w="3671770"/>
                <a:gridCol w="1892661"/>
                <a:gridCol w="3017449"/>
              </a:tblGrid>
              <a:tr h="8943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Present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Bengali Meaning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Past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Past Participle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Come 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আসা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Came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Come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Dig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খনন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Dug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Dug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Do 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Did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Done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Draw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আাঁকা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Drew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Drawn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Drink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পান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Drank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Drunk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Drive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চালানো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Drove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Driven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Eat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খাওয়া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Ate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Eaten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715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Fall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পতিত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হওয়া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Fell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Fallen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7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Fight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যুদ্ধ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ea typeface="Times New Roman" panose="02020603050405020304" pitchFamily="18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Fought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Fought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4203" y="224852"/>
            <a:ext cx="9218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</a:t>
            </a:r>
            <a:r>
              <a:rPr lang="en-US" sz="3200" dirty="0" smtClean="0">
                <a:solidFill>
                  <a:srgbClr val="C00000"/>
                </a:solidFill>
              </a:rPr>
              <a:t>A list of  Strong  Verb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812</TotalTime>
  <Words>1227</Words>
  <Application>Microsoft Office PowerPoint</Application>
  <PresentationFormat>Widescreen</PresentationFormat>
  <Paragraphs>208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PMingLiU-ExtB</vt:lpstr>
      <vt:lpstr>Aharoni</vt:lpstr>
      <vt:lpstr>Arial</vt:lpstr>
      <vt:lpstr>Calibri</vt:lpstr>
      <vt:lpstr>Mangal</vt:lpstr>
      <vt:lpstr>NikoshBAN</vt:lpstr>
      <vt:lpstr>Shonar Bangla</vt:lpstr>
      <vt:lpstr>SutonnyMJ</vt:lpstr>
      <vt:lpstr>Times New Roman</vt:lpstr>
      <vt:lpstr>Trebuchet MS</vt:lpstr>
      <vt:lpstr>Vrinda</vt:lpstr>
      <vt:lpstr>Wingdings 3</vt:lpstr>
      <vt:lpstr>Facet</vt:lpstr>
      <vt:lpstr>Image</vt:lpstr>
      <vt:lpstr>Welcome to my Grammar classs</vt:lpstr>
      <vt:lpstr>                    Look at the picture No -01</vt:lpstr>
      <vt:lpstr>PowerPoint Presentation</vt:lpstr>
      <vt:lpstr>Subject :  English Grammar  and Composition</vt:lpstr>
      <vt:lpstr>                  Learning  Outcomes</vt:lpstr>
      <vt:lpstr>                  Explain  the 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Forms of Verb ( ক্রিয়ার গঠন )</vt:lpstr>
      <vt:lpstr>                    Verb এর Form গঠন করিবার নিয়ম :-</vt:lpstr>
      <vt:lpstr>             Verb এর Form গঠন করিবার নিয়ম</vt:lpstr>
      <vt:lpstr>Seven form of verb with “Do”, “Make”,”Get” Verb</vt:lpstr>
      <vt:lpstr>                     Individual Work </vt:lpstr>
      <vt:lpstr>                    Pair  Work</vt:lpstr>
      <vt:lpstr>                     Group Work</vt:lpstr>
      <vt:lpstr>  Home  Work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</dc:title>
  <dc:creator>User</dc:creator>
  <cp:lastModifiedBy>Shibam Pariyal</cp:lastModifiedBy>
  <cp:revision>92</cp:revision>
  <dcterms:created xsi:type="dcterms:W3CDTF">2019-07-10T13:46:23Z</dcterms:created>
  <dcterms:modified xsi:type="dcterms:W3CDTF">2020-06-05T17:13:08Z</dcterms:modified>
</cp:coreProperties>
</file>