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9" r:id="rId5"/>
    <p:sldId id="272" r:id="rId6"/>
    <p:sldId id="258" r:id="rId7"/>
    <p:sldId id="274" r:id="rId8"/>
    <p:sldId id="273" r:id="rId9"/>
    <p:sldId id="275" r:id="rId10"/>
    <p:sldId id="276" r:id="rId11"/>
    <p:sldId id="277" r:id="rId12"/>
    <p:sldId id="282" r:id="rId13"/>
    <p:sldId id="278" r:id="rId14"/>
    <p:sldId id="280" r:id="rId15"/>
    <p:sldId id="281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8686800" cy="548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791200"/>
            <a:ext cx="8763000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অনলাইন ক্লাসে তোমাদেরকে 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76800"/>
            <a:ext cx="7772400" cy="1362075"/>
          </a:xfr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সর্বনামের দ্বারা বাক্যের শ্রোতা বা শ্রোতার দলের সবাইকে বোঝায়,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তাকে শ্রোতা পক্ষ বা মধ্যম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পুরুষ বলে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যেমনঃতুমি,তোমরা,তোমার,তোমাদের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124200"/>
            <a:ext cx="7772400" cy="1500187"/>
          </a:xfr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শ্রোতা পক্ষ বা মধ্যম পুরুষ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6" name="Picture 5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609600"/>
            <a:ext cx="2793380" cy="23373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5" name="Group 47"/>
          <p:cNvGrpSpPr/>
          <p:nvPr/>
        </p:nvGrpSpPr>
        <p:grpSpPr>
          <a:xfrm>
            <a:off x="152400" y="0"/>
            <a:ext cx="8991600" cy="6791048"/>
            <a:chOff x="0" y="0"/>
            <a:chExt cx="9136715" cy="6857999"/>
          </a:xfrm>
          <a:noFill/>
        </p:grpSpPr>
        <p:grpSp>
          <p:nvGrpSpPr>
            <p:cNvPr id="7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1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8" name="Picture 3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2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8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5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7" name="Picture 26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9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7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4" name="Picture 2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8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0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1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6" name="Picture 1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3" name="Picture 1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সর্বনামের দ্বারা বক্তা বা শ্রোতা ছাড়া অন্য ব্যক্তি বা ব্যক্তিবর্গকে বোঝায়, তাকে অন্য পক্ষ বা প্রথম বা নাম পুরুষ । যেমনঃ সে ,তারা, তাদের ইত্যাদি।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772400" cy="1500187"/>
          </a:xfr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 পক্ষ বা প্রথম বা নাম পুরুষ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762000"/>
            <a:ext cx="2838450" cy="1609725"/>
          </a:xfrm>
          <a:prstGeom prst="rect">
            <a:avLst/>
          </a:prstGeom>
        </p:spPr>
      </p:pic>
      <p:grpSp>
        <p:nvGrpSpPr>
          <p:cNvPr id="5" name="Group 47"/>
          <p:cNvGrpSpPr/>
          <p:nvPr/>
        </p:nvGrpSpPr>
        <p:grpSpPr>
          <a:xfrm>
            <a:off x="0" y="152400"/>
            <a:ext cx="9144000" cy="6791048"/>
            <a:chOff x="0" y="0"/>
            <a:chExt cx="9136715" cy="6857999"/>
          </a:xfrm>
          <a:noFill/>
        </p:grpSpPr>
        <p:grpSp>
          <p:nvGrpSpPr>
            <p:cNvPr id="6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0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1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7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4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5" name="Picture 2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8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6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7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8" name="Picture 1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9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0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3" name="Picture 1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1" name="Picture 1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IN" dirty="0" smtClean="0"/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Subtitle 38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৩টি করে ৩ প্রকার পুরুষের নাম লিখ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0" y="152400"/>
            <a:ext cx="9144000" cy="6791048"/>
            <a:chOff x="0" y="0"/>
            <a:chExt cx="9136715" cy="6857999"/>
          </a:xfrm>
          <a:noFill/>
        </p:grpSpPr>
        <p:grpSp>
          <p:nvGrpSpPr>
            <p:cNvPr id="6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0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1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7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4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5" name="Picture 2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8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6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7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8" name="Picture 1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9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0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3" name="Picture 1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1" name="Picture 1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pic>
        <p:nvPicPr>
          <p:cNvPr id="40" name="Picture 39" descr="in wor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914400"/>
            <a:ext cx="2705100" cy="1695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পুরুষও বচবভেদে সর্বনাম পদ গুলোর বিভিন্নরূপ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পুরুষ</a:t>
                      </a:r>
                      <a:endParaRPr lang="en-US" sz="2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একবচন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smtClean="0">
                          <a:latin typeface="NikoshBAN" pitchFamily="2" charset="0"/>
                          <a:cs typeface="NikoshBAN" pitchFamily="2" charset="0"/>
                        </a:rPr>
                        <a:t>বহুবচন</a:t>
                      </a:r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উত্তম পুরুষ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সর্বনাম</a:t>
                      </a:r>
                    </a:p>
                    <a:p>
                      <a:pPr algn="ctr"/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আমি, আমার,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আমরা,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আমাদের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মধ্যম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সর্বনাম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তুমি, তোমার, 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তোমরা,তোমাদের।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প্রথম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বা নাম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পুরুষ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সর্বনাম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সে , তিনি,ইনি, যে,যিনি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তারা, তাদের, যারা,কারা ইত্যাদি।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7"/>
          <p:cNvGrpSpPr/>
          <p:nvPr/>
        </p:nvGrpSpPr>
        <p:grpSpPr>
          <a:xfrm>
            <a:off x="0" y="152400"/>
            <a:ext cx="9144000" cy="6791048"/>
            <a:chOff x="0" y="0"/>
            <a:chExt cx="9136715" cy="6857999"/>
          </a:xfrm>
          <a:noFill/>
        </p:grpSpPr>
        <p:grpSp>
          <p:nvGrpSpPr>
            <p:cNvPr id="7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1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8" name="Picture 3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2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8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5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7" name="Picture 26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9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7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4" name="Picture 2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8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0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1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6" name="Picture 1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3" name="Picture 1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908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bn-IN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54571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১।পুরুষ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ক।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1981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খ।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7917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গ।   ৪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791726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ঘ।    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8100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8975" indent="-688975"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২।যে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সর্বনামের দ্বারা বক্তা বা শ্রোতা ছাড়া অন্য ব্যক্তি বা ব্যক্তিবর্গকে বোঝায়, তাকে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688975" indent="-688975" algn="just">
              <a:buAutoNum type="romanLcPeriod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বক্তা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শ্রোতা 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অন্য পক্ষ </a:t>
            </a:r>
          </a:p>
          <a:p>
            <a:pPr marL="688975" indent="-688975"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</a:p>
          <a:p>
            <a:pPr marL="688975" indent="-688975"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 iii.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688975" indent="-688975" algn="just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0" y="68216"/>
            <a:ext cx="2933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◊ ক্লিক করে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  জানতে হবে 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4271596" y="1992923"/>
            <a:ext cx="495300" cy="5613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7-Point Star 10"/>
          <p:cNvSpPr/>
          <p:nvPr/>
        </p:nvSpPr>
        <p:spPr>
          <a:xfrm>
            <a:off x="2514600" y="5638800"/>
            <a:ext cx="4572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>
          <a:xfrm>
            <a:off x="-152400" y="-304800"/>
            <a:ext cx="9525000" cy="7391400"/>
            <a:chOff x="0" y="0"/>
            <a:chExt cx="9136715" cy="6857999"/>
          </a:xfrm>
          <a:noFill/>
        </p:grpSpPr>
        <p:grpSp>
          <p:nvGrpSpPr>
            <p:cNvPr id="13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7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42" name="Picture 4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3" name="Picture 4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4" name="Picture 4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8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9" name="Picture 3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0" name="Picture 3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1" name="Picture 4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4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31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32" name="Picture 3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33" name="Picture 3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15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23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24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25" name="Picture 2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6" name="Picture 2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6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7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8" name="Picture 17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9" name="Picture 18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  <p:extLst>
      <p:ext uri="{BB962C8B-B14F-4D97-AF65-F5344CB8AC3E}">
        <p14:creationId xmlns="" xmlns:p14="http://schemas.microsoft.com/office/powerpoint/2010/main" val="2000394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908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bn-IN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54571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শ্রোতা পক্ষ কোনটি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আমি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1981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তুমি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7917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791726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তারা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8100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8975" indent="-688975"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যে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সর্বনামের দ্বারা বাক্যের বা উক্তির বক্তা নিজেকে বা দলের সবাইকে বোঝায়,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তাকে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688975" indent="-688975" algn="just">
              <a:buAutoNum type="romanLcPeriod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বক্তা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শ্রোতা 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অন্য পক্ষ </a:t>
            </a:r>
          </a:p>
          <a:p>
            <a:pPr marL="688975" indent="-688975"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</a:p>
          <a:p>
            <a:pPr marL="688975" indent="-688975"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 iii.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688975" indent="-688975" algn="just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0" y="68216"/>
            <a:ext cx="2933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◊ ক্লিক করে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  জানতে হবে 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4271596" y="1992923"/>
            <a:ext cx="495300" cy="5613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7-Point Star 10"/>
          <p:cNvSpPr/>
          <p:nvPr/>
        </p:nvSpPr>
        <p:spPr>
          <a:xfrm>
            <a:off x="838200" y="5715000"/>
            <a:ext cx="4572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>
          <a:xfrm>
            <a:off x="-228600" y="-304800"/>
            <a:ext cx="9601200" cy="7162800"/>
            <a:chOff x="0" y="0"/>
            <a:chExt cx="9136715" cy="6857999"/>
          </a:xfrm>
          <a:noFill/>
        </p:grpSpPr>
        <p:grpSp>
          <p:nvGrpSpPr>
            <p:cNvPr id="13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14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42" name="Picture 4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3" name="Picture 4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4" name="Picture 4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5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9" name="Picture 3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0" name="Picture 3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1" name="Picture 4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6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7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32" name="Picture 3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33" name="Picture 3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23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24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1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25" name="Picture 2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6" name="Picture 2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37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38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8" name="Picture 17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9" name="Picture 18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  <p:extLst>
      <p:ext uri="{BB962C8B-B14F-4D97-AF65-F5344CB8AC3E}">
        <p14:creationId xmlns="" xmlns:p14="http://schemas.microsoft.com/office/powerpoint/2010/main" val="2000394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 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4876799" cy="5562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19400" y="76200"/>
            <a:ext cx="3124200" cy="685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1066800"/>
            <a:ext cx="3581400" cy="533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প্রশ্নঃ পুরুষ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কাকে বলে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আলোচনা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কর।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2060"/>
              </a:solidFill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-304800" y="-228600"/>
            <a:ext cx="9677400" cy="7391400"/>
            <a:chOff x="0" y="0"/>
            <a:chExt cx="9136715" cy="6857999"/>
          </a:xfrm>
          <a:noFill/>
        </p:grpSpPr>
        <p:grpSp>
          <p:nvGrpSpPr>
            <p:cNvPr id="6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0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1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7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4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5" name="Picture 2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8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6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7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8" name="Picture 1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9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0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3" name="Picture 1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1" name="Picture 1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3820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667000"/>
            <a:ext cx="5181600" cy="264687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48200" y="4724400"/>
            <a:ext cx="2686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২য়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পত্র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অধ্যায় ৩য়ঃ পক্ষ বা পুরুষ</a:t>
            </a:r>
            <a:r>
              <a:rPr lang="bn-IN" sz="105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1447800"/>
            <a:ext cx="4191001" cy="2062103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ফারহানা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মল্লিক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শিক্ষক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মুহাম্মদাবাদ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6053210" cy="3048000"/>
          </a:xfrm>
          <a:prstGeom prst="frame">
            <a:avLst>
              <a:gd name="adj1" fmla="val 628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" name="TextBox 13"/>
          <p:cNvSpPr txBox="1"/>
          <p:nvPr/>
        </p:nvSpPr>
        <p:spPr>
          <a:xfrm>
            <a:off x="1600200" y="228600"/>
            <a:ext cx="468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শিক্ষক পরিচিতি :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029200"/>
            <a:ext cx="3131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পাঠ পরিচিতি :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91000"/>
            <a:ext cx="3638550" cy="2461022"/>
          </a:xfrm>
          <a:prstGeom prst="donut">
            <a:avLst>
              <a:gd name="adj" fmla="val 1198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" name="Group 47"/>
          <p:cNvGrpSpPr/>
          <p:nvPr/>
        </p:nvGrpSpPr>
        <p:grpSpPr>
          <a:xfrm>
            <a:off x="-228600" y="-304800"/>
            <a:ext cx="9525000" cy="7391400"/>
            <a:chOff x="0" y="0"/>
            <a:chExt cx="9136715" cy="6857999"/>
          </a:xfrm>
          <a:noFill/>
        </p:grpSpPr>
        <p:grpSp>
          <p:nvGrpSpPr>
            <p:cNvPr id="3" name="Group 48"/>
            <p:cNvGrpSpPr/>
            <p:nvPr/>
          </p:nvGrpSpPr>
          <p:grpSpPr>
            <a:xfrm>
              <a:off x="304800" y="0"/>
              <a:ext cx="8610600" cy="533400"/>
              <a:chOff x="0" y="0"/>
              <a:chExt cx="7044411" cy="394970"/>
            </a:xfrm>
            <a:grpFill/>
          </p:grpSpPr>
          <p:grpSp>
            <p:nvGrpSpPr>
              <p:cNvPr id="4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78" name="Picture 7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79" name="Picture 7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80" name="Picture 7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5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75" name="Picture 7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76" name="Picture 7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77" name="Picture 7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6" name="Group 49"/>
            <p:cNvGrpSpPr/>
            <p:nvPr/>
          </p:nvGrpSpPr>
          <p:grpSpPr>
            <a:xfrm>
              <a:off x="0" y="280767"/>
              <a:ext cx="533401" cy="6272433"/>
              <a:chOff x="107355" y="280767"/>
              <a:chExt cx="533401" cy="7093211"/>
            </a:xfrm>
            <a:grpFill/>
          </p:grpSpPr>
          <p:grpSp>
            <p:nvGrpSpPr>
              <p:cNvPr id="7" name="Group 66"/>
              <p:cNvGrpSpPr/>
              <p:nvPr/>
            </p:nvGrpSpPr>
            <p:grpSpPr>
              <a:xfrm rot="16200000">
                <a:off x="-1655609" y="2043732"/>
                <a:ext cx="4059329" cy="533400"/>
                <a:chOff x="0" y="0"/>
                <a:chExt cx="4220972" cy="394970"/>
              </a:xfrm>
              <a:grpFill/>
            </p:grpSpPr>
            <p:pic>
              <p:nvPicPr>
                <p:cNvPr id="70" name="Picture 6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71" name="Picture 7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72" name="Picture 7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68" name="Picture 67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69" name="Picture 68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8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9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64" name="Picture 6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5" name="Picture 6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6" name="Picture 6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3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61" name="Picture 6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2" name="Picture 6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3" name="Picture 6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7" name="Group 51"/>
            <p:cNvGrpSpPr/>
            <p:nvPr/>
          </p:nvGrpSpPr>
          <p:grpSpPr>
            <a:xfrm rot="10800000">
              <a:off x="8603314" y="280767"/>
              <a:ext cx="533401" cy="6272433"/>
              <a:chOff x="107355" y="280767"/>
              <a:chExt cx="533401" cy="7093211"/>
            </a:xfrm>
            <a:grpFill/>
          </p:grpSpPr>
          <p:grpSp>
            <p:nvGrpSpPr>
              <p:cNvPr id="18" name="Group 52"/>
              <p:cNvGrpSpPr/>
              <p:nvPr/>
            </p:nvGrpSpPr>
            <p:grpSpPr>
              <a:xfrm rot="16200000">
                <a:off x="-1655609" y="2043732"/>
                <a:ext cx="4059329" cy="533400"/>
                <a:chOff x="0" y="0"/>
                <a:chExt cx="4220972" cy="394970"/>
              </a:xfrm>
              <a:grpFill/>
            </p:grpSpPr>
            <p:pic>
              <p:nvPicPr>
                <p:cNvPr id="56" name="Picture 5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57" name="Picture 5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58" name="Picture 5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54" name="Picture 53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55" name="Picture 5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pic>
        <p:nvPicPr>
          <p:cNvPr id="41" name="Picture 40" descr="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304800"/>
            <a:ext cx="1600200" cy="20097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1951062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505200"/>
            <a:ext cx="3848760" cy="3200400"/>
          </a:xfrm>
          <a:prstGeom prst="rect">
            <a:avLst/>
          </a:prstGeom>
        </p:spPr>
      </p:pic>
      <p:pic>
        <p:nvPicPr>
          <p:cNvPr id="4" name="Picture 3" descr="i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457200"/>
            <a:ext cx="2619375" cy="2471738"/>
          </a:xfrm>
          <a:prstGeom prst="rect">
            <a:avLst/>
          </a:prstGeom>
        </p:spPr>
      </p:pic>
      <p:pic>
        <p:nvPicPr>
          <p:cNvPr id="5" name="Picture 4" descr="fds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81000"/>
            <a:ext cx="2971800" cy="2791691"/>
          </a:xfrm>
          <a:prstGeom prst="rect">
            <a:avLst/>
          </a:prstGeom>
        </p:spPr>
      </p:pic>
      <p:sp>
        <p:nvSpPr>
          <p:cNvPr id="6" name="Notched Right Arrow 5"/>
          <p:cNvSpPr/>
          <p:nvPr/>
        </p:nvSpPr>
        <p:spPr>
          <a:xfrm>
            <a:off x="3124200" y="1676400"/>
            <a:ext cx="23622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Down Arrow 6"/>
          <p:cNvSpPr/>
          <p:nvPr/>
        </p:nvSpPr>
        <p:spPr>
          <a:xfrm rot="7934662">
            <a:off x="6453906" y="3591355"/>
            <a:ext cx="880565" cy="53328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124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609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তুমি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5257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47"/>
          <p:cNvGrpSpPr/>
          <p:nvPr/>
        </p:nvGrpSpPr>
        <p:grpSpPr>
          <a:xfrm>
            <a:off x="-228600" y="-304800"/>
            <a:ext cx="9677400" cy="7543800"/>
            <a:chOff x="0" y="0"/>
            <a:chExt cx="9136716" cy="6857999"/>
          </a:xfrm>
          <a:noFill/>
        </p:grpSpPr>
        <p:grpSp>
          <p:nvGrpSpPr>
            <p:cNvPr id="12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6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41" name="Picture 4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2" name="Picture 4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3" name="Picture 4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7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8" name="Picture 3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9" name="Picture 3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0" name="Picture 3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3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30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31" name="Picture 3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32" name="Picture 3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14" name="Group 50"/>
            <p:cNvGrpSpPr/>
            <p:nvPr/>
          </p:nvGrpSpPr>
          <p:grpSpPr>
            <a:xfrm rot="10800000">
              <a:off x="202808" y="6324598"/>
              <a:ext cx="8712591" cy="533401"/>
              <a:chOff x="1" y="0"/>
              <a:chExt cx="7044410" cy="394971"/>
            </a:xfrm>
            <a:grpFill/>
          </p:grpSpPr>
          <p:grpSp>
            <p:nvGrpSpPr>
              <p:cNvPr id="22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23" name="Group 59"/>
              <p:cNvGrpSpPr/>
              <p:nvPr/>
            </p:nvGrpSpPr>
            <p:grpSpPr>
              <a:xfrm>
                <a:off x="1" y="0"/>
                <a:ext cx="3730725" cy="394971"/>
                <a:chOff x="1" y="0"/>
                <a:chExt cx="4220971" cy="394971"/>
              </a:xfrm>
              <a:grpFill/>
            </p:grpSpPr>
            <p:pic>
              <p:nvPicPr>
                <p:cNvPr id="24" name="Picture 2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5" name="Picture 2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" y="1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6" name="Picture 2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5" name="Group 51"/>
            <p:cNvGrpSpPr/>
            <p:nvPr/>
          </p:nvGrpSpPr>
          <p:grpSpPr>
            <a:xfrm rot="10800000">
              <a:off x="8603315" y="280769"/>
              <a:ext cx="533401" cy="6272431"/>
              <a:chOff x="107354" y="280767"/>
              <a:chExt cx="533401" cy="7093211"/>
            </a:xfrm>
            <a:grpFill/>
          </p:grpSpPr>
          <p:grpSp>
            <p:nvGrpSpPr>
              <p:cNvPr id="16" name="Group 52"/>
              <p:cNvGrpSpPr/>
              <p:nvPr/>
            </p:nvGrpSpPr>
            <p:grpSpPr>
              <a:xfrm rot="16200000">
                <a:off x="-1655610" y="2043731"/>
                <a:ext cx="4059330" cy="533401"/>
                <a:chOff x="0" y="-1"/>
                <a:chExt cx="4220972" cy="394971"/>
              </a:xfrm>
              <a:grpFill/>
            </p:grpSpPr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-1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7" name="Picture 16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8" name="Picture 17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304800"/>
            <a:ext cx="594360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4114800" cy="4343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4800600" y="1524000"/>
            <a:ext cx="3810000" cy="2057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US" sz="6600" dirty="0" smtClean="0"/>
          </a:p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 পক্ষ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-381000" y="-278913"/>
            <a:ext cx="9525000" cy="7517913"/>
            <a:chOff x="0" y="-48110"/>
            <a:chExt cx="9136715" cy="6906109"/>
          </a:xfrm>
          <a:noFill/>
        </p:grpSpPr>
        <p:grpSp>
          <p:nvGrpSpPr>
            <p:cNvPr id="6" name="Group 48"/>
            <p:cNvGrpSpPr/>
            <p:nvPr/>
          </p:nvGrpSpPr>
          <p:grpSpPr>
            <a:xfrm>
              <a:off x="304800" y="-48110"/>
              <a:ext cx="8610601" cy="581510"/>
              <a:chOff x="0" y="-35624"/>
              <a:chExt cx="7044411" cy="430594"/>
            </a:xfrm>
            <a:grpFill/>
          </p:grpSpPr>
          <p:grpSp>
            <p:nvGrpSpPr>
              <p:cNvPr id="30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1" name="Group 73"/>
              <p:cNvGrpSpPr/>
              <p:nvPr/>
            </p:nvGrpSpPr>
            <p:grpSpPr>
              <a:xfrm>
                <a:off x="0" y="-35624"/>
                <a:ext cx="3730726" cy="430594"/>
                <a:chOff x="0" y="-35624"/>
                <a:chExt cx="4220972" cy="430594"/>
              </a:xfrm>
              <a:grpFill/>
            </p:grpSpPr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6945" y="-35624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7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4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5" name="Picture 2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8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6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7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8" name="Picture 1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9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0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3" name="Picture 1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1" name="Picture 1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pic>
        <p:nvPicPr>
          <p:cNvPr id="38" name="Picture 37" descr="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3860224"/>
            <a:ext cx="3352800" cy="2425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u="sng" dirty="0">
                <a:latin typeface="NikoshBAN" pitchFamily="2" charset="0"/>
                <a:cs typeface="NikoshBAN" pitchFamily="2" charset="0"/>
              </a:rPr>
              <a:t>শিখণফল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133600"/>
            <a:ext cx="7086600" cy="34778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কাকে বলে তা বলতে পারবে।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প্রকারভেদ বলতে পারবে।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 বিভিন্ন ধরনের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উদাহরণ দিতে পারবে।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378069" y="0"/>
            <a:ext cx="8361485" cy="6791048"/>
            <a:chOff x="0" y="0"/>
            <a:chExt cx="9136715" cy="6857999"/>
          </a:xfrm>
          <a:noFill/>
        </p:grpSpPr>
        <p:grpSp>
          <p:nvGrpSpPr>
            <p:cNvPr id="5" name="Group 5"/>
            <p:cNvGrpSpPr/>
            <p:nvPr/>
          </p:nvGrpSpPr>
          <p:grpSpPr>
            <a:xfrm>
              <a:off x="304800" y="0"/>
              <a:ext cx="8610600" cy="533400"/>
              <a:chOff x="0" y="0"/>
              <a:chExt cx="7044411" cy="394970"/>
            </a:xfrm>
            <a:grpFill/>
          </p:grpSpPr>
          <p:grpSp>
            <p:nvGrpSpPr>
              <p:cNvPr id="6" name="Group 29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7" name="Group 30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8" name="Group 6"/>
            <p:cNvGrpSpPr/>
            <p:nvPr/>
          </p:nvGrpSpPr>
          <p:grpSpPr>
            <a:xfrm>
              <a:off x="0" y="280767"/>
              <a:ext cx="533401" cy="6272433"/>
              <a:chOff x="107355" y="280767"/>
              <a:chExt cx="533401" cy="7093211"/>
            </a:xfrm>
            <a:grpFill/>
          </p:grpSpPr>
          <p:grpSp>
            <p:nvGrpSpPr>
              <p:cNvPr id="9" name="Group 23"/>
              <p:cNvGrpSpPr/>
              <p:nvPr/>
            </p:nvGrpSpPr>
            <p:grpSpPr>
              <a:xfrm rot="16200000">
                <a:off x="-1655609" y="2043732"/>
                <a:ext cx="4059329" cy="533400"/>
                <a:chOff x="0" y="0"/>
                <a:chExt cx="4220972" cy="394970"/>
              </a:xfrm>
              <a:grpFill/>
            </p:grpSpPr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5" name="Picture 2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10" name="Group 7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6" name="Group 15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7" name="Group 16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8" name="Picture 1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24" name="Group 8"/>
            <p:cNvGrpSpPr/>
            <p:nvPr/>
          </p:nvGrpSpPr>
          <p:grpSpPr>
            <a:xfrm rot="10800000">
              <a:off x="8603314" y="280767"/>
              <a:ext cx="533401" cy="6272433"/>
              <a:chOff x="107355" y="280767"/>
              <a:chExt cx="533401" cy="7093211"/>
            </a:xfrm>
            <a:grpFill/>
          </p:grpSpPr>
          <p:grpSp>
            <p:nvGrpSpPr>
              <p:cNvPr id="30" name="Group 9"/>
              <p:cNvGrpSpPr/>
              <p:nvPr/>
            </p:nvGrpSpPr>
            <p:grpSpPr>
              <a:xfrm rot="16200000">
                <a:off x="-1655609" y="2043732"/>
                <a:ext cx="4059329" cy="533400"/>
                <a:chOff x="0" y="0"/>
                <a:chExt cx="4220972" cy="394970"/>
              </a:xfrm>
              <a:grpFill/>
            </p:grpSpPr>
            <p:pic>
              <p:nvPicPr>
                <p:cNvPr id="13" name="Picture 1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1" name="Picture 1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grpSp>
        <p:nvGrpSpPr>
          <p:cNvPr id="38" name="Group 4"/>
          <p:cNvGrpSpPr/>
          <p:nvPr/>
        </p:nvGrpSpPr>
        <p:grpSpPr>
          <a:xfrm>
            <a:off x="381000" y="0"/>
            <a:ext cx="8361485" cy="6791048"/>
            <a:chOff x="0" y="0"/>
            <a:chExt cx="9136715" cy="6857999"/>
          </a:xfrm>
          <a:noFill/>
        </p:grpSpPr>
        <p:grpSp>
          <p:nvGrpSpPr>
            <p:cNvPr id="39" name="Group 5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63" name="Group 29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68" name="Picture 6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9" name="Picture 6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70" name="Picture 6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64" name="Group 30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65" name="Picture 6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6" name="Picture 6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7" name="Picture 6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40" name="Group 6"/>
            <p:cNvGrpSpPr/>
            <p:nvPr/>
          </p:nvGrpSpPr>
          <p:grpSpPr>
            <a:xfrm>
              <a:off x="0" y="280767"/>
              <a:ext cx="533400" cy="6272432"/>
              <a:chOff x="107355" y="280767"/>
              <a:chExt cx="533400" cy="7093211"/>
            </a:xfrm>
            <a:grpFill/>
          </p:grpSpPr>
          <p:grpSp>
            <p:nvGrpSpPr>
              <p:cNvPr id="57" name="Group 23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60" name="Picture 5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1" name="Picture 6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2" name="Picture 6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58" name="Picture 57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59" name="Picture 58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41" name="Group 7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49" name="Group 4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54" name="Picture 5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55" name="Picture 5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56" name="Picture 5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50" name="Group 4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51" name="Picture 5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52" name="Picture 5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53" name="Picture 5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42" name="Group 8"/>
            <p:cNvGrpSpPr/>
            <p:nvPr/>
          </p:nvGrpSpPr>
          <p:grpSpPr>
            <a:xfrm rot="10800000">
              <a:off x="8603315" y="280768"/>
              <a:ext cx="533400" cy="6272432"/>
              <a:chOff x="107355" y="280767"/>
              <a:chExt cx="533400" cy="7093211"/>
            </a:xfrm>
            <a:grpFill/>
          </p:grpSpPr>
          <p:grpSp>
            <p:nvGrpSpPr>
              <p:cNvPr id="43" name="Group 9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46" name="Picture 4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7" name="Picture 4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8" name="Picture 4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44" name="Picture 43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45" name="Picture 4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  <p:extLst>
      <p:ext uri="{BB962C8B-B14F-4D97-AF65-F5344CB8AC3E}">
        <p14:creationId xmlns="" xmlns:p14="http://schemas.microsoft.com/office/powerpoint/2010/main" val="367013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09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9000" y="5562600"/>
            <a:ext cx="2133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85800"/>
            <a:ext cx="2438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বক্তা পক্ষ বা উত্তম পুরুষ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685800"/>
            <a:ext cx="2438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শ্রোতা পক্ষ বা মধ্যম পুরুষ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685800"/>
            <a:ext cx="26670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অন্য পক্ষ বা প্রথম বা নাম পুরুষ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066800" y="1600200"/>
            <a:ext cx="990600" cy="1143000"/>
          </a:xfrm>
          <a:prstGeom prst="wedgeRectCallout">
            <a:avLst>
              <a:gd name="adj1" fmla="val -3117"/>
              <a:gd name="adj2" fmla="val 63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1905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আমি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200400" y="1524000"/>
            <a:ext cx="1066800" cy="1143000"/>
          </a:xfrm>
          <a:prstGeom prst="wedgeRectCallout">
            <a:avLst>
              <a:gd name="adj1" fmla="val -5249"/>
              <a:gd name="adj2" fmla="val 67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5257800" y="1447800"/>
            <a:ext cx="1295400" cy="1371600"/>
          </a:xfrm>
          <a:prstGeom prst="wedgeRectCallout">
            <a:avLst>
              <a:gd name="adj1" fmla="val 49297"/>
              <a:gd name="adj2" fmla="val 74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তুমি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16764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সে, তারা, তাদের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47"/>
          <p:cNvGrpSpPr/>
          <p:nvPr/>
        </p:nvGrpSpPr>
        <p:grpSpPr>
          <a:xfrm>
            <a:off x="-304800" y="-304800"/>
            <a:ext cx="9448800" cy="7467600"/>
            <a:chOff x="0" y="0"/>
            <a:chExt cx="9136715" cy="6857999"/>
          </a:xfrm>
          <a:noFill/>
        </p:grpSpPr>
        <p:grpSp>
          <p:nvGrpSpPr>
            <p:cNvPr id="17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41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46" name="Picture 4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7" name="Picture 4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8" name="Picture 4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42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43" name="Picture 4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4" name="Picture 4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5" name="Picture 4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8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35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38" name="Picture 3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9" name="Picture 3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40" name="Picture 3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36" name="Picture 3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37" name="Picture 36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19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27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28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1" name="Picture 3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20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1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4" name="Picture 2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5" name="Picture 2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6" name="Picture 2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2" name="Picture 2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3" name="Picture 2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14400"/>
            <a:ext cx="5562600" cy="1723549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US" sz="4400" dirty="0" smtClean="0"/>
          </a:p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 পক্ষ  এর সংজ্ঞাঃ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048000"/>
            <a:ext cx="7391400" cy="3077766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বাক্যে ব্যবহৃত  বিভিন্ন ধরনের ব্যক্তি(বক্তা, শ্রোতা বা অন্য) কে পুরুষ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 পক্ষ বলে। যেমনঃ আমি, তুমি,সে ইত্যাদি।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/>
          </a:p>
          <a:p>
            <a:endParaRPr lang="en-US" dirty="0"/>
          </a:p>
        </p:txBody>
      </p:sp>
      <p:grpSp>
        <p:nvGrpSpPr>
          <p:cNvPr id="4" name="Group 47"/>
          <p:cNvGrpSpPr/>
          <p:nvPr/>
        </p:nvGrpSpPr>
        <p:grpSpPr>
          <a:xfrm>
            <a:off x="-304800" y="-304800"/>
            <a:ext cx="9448800" cy="7391400"/>
            <a:chOff x="0" y="0"/>
            <a:chExt cx="9136715" cy="6857999"/>
          </a:xfrm>
          <a:noFill/>
        </p:grpSpPr>
        <p:grpSp>
          <p:nvGrpSpPr>
            <p:cNvPr id="5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29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0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1" name="Picture 3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2" name="Picture 3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6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3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6" name="Picture 2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7" name="Picture 2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4" name="Picture 23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5" name="Picture 24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7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5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6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7" name="Picture 1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8" name="Picture 1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8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9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2" name="Picture 1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3" name="Picture 1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0" name="Picture 9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1" name="Picture 10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rson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267200"/>
            <a:ext cx="5638800" cy="1981200"/>
          </a:xfrm>
          <a:prstGeom prst="rect">
            <a:avLst/>
          </a:prstGeom>
        </p:spPr>
      </p:pic>
      <p:pic>
        <p:nvPicPr>
          <p:cNvPr id="4" name="Picture 3" descr="person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1000"/>
            <a:ext cx="55626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2209800"/>
            <a:ext cx="6477000" cy="1723549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US" sz="4400" dirty="0" smtClean="0"/>
          </a:p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 পক্ষ ৩ প্রকার</a:t>
            </a:r>
            <a:endParaRPr lang="en-US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pSp>
        <p:nvGrpSpPr>
          <p:cNvPr id="5" name="Group 47"/>
          <p:cNvGrpSpPr/>
          <p:nvPr/>
        </p:nvGrpSpPr>
        <p:grpSpPr>
          <a:xfrm>
            <a:off x="0" y="-304800"/>
            <a:ext cx="9144000" cy="7391400"/>
            <a:chOff x="0" y="0"/>
            <a:chExt cx="9136715" cy="6857999"/>
          </a:xfrm>
          <a:noFill/>
        </p:grpSpPr>
        <p:grpSp>
          <p:nvGrpSpPr>
            <p:cNvPr id="7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1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8" name="Picture 3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2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8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5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7" name="Picture 26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9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7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4" name="Picture 2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8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0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1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6" name="Picture 1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3" name="Picture 1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sp>
        <p:nvSpPr>
          <p:cNvPr id="39" name="TextBox 38"/>
          <p:cNvSpPr txBox="1"/>
          <p:nvPr/>
        </p:nvSpPr>
        <p:spPr>
          <a:xfrm>
            <a:off x="4419600" y="533400"/>
            <a:ext cx="12192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 পক্ষ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772400" cy="1362075"/>
          </a:xfr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সর্বনামের দ্বারা বাক্যের বা উক্তির বক্তা নিজেকে বা দলের সবাইকে বোঝায়, তাকে বক্তা পক্ষ বা উত্তম পুরুষ । যেমনঃ আমি, আমরা, আমার, আমদের।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124200"/>
            <a:ext cx="7772400" cy="1500187"/>
          </a:xfr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বক্তা পক্ষ বা উত্তম পুরুষ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33400"/>
            <a:ext cx="3444724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6" name="Group 47"/>
          <p:cNvGrpSpPr/>
          <p:nvPr/>
        </p:nvGrpSpPr>
        <p:grpSpPr>
          <a:xfrm>
            <a:off x="0" y="0"/>
            <a:ext cx="9144000" cy="6791048"/>
            <a:chOff x="0" y="0"/>
            <a:chExt cx="9136715" cy="6857999"/>
          </a:xfrm>
          <a:noFill/>
        </p:grpSpPr>
        <p:grpSp>
          <p:nvGrpSpPr>
            <p:cNvPr id="7" name="Group 48"/>
            <p:cNvGrpSpPr/>
            <p:nvPr/>
          </p:nvGrpSpPr>
          <p:grpSpPr>
            <a:xfrm>
              <a:off x="304800" y="0"/>
              <a:ext cx="8610601" cy="533400"/>
              <a:chOff x="0" y="0"/>
              <a:chExt cx="7044411" cy="394970"/>
            </a:xfrm>
            <a:grpFill/>
          </p:grpSpPr>
          <p:grpSp>
            <p:nvGrpSpPr>
              <p:cNvPr id="31" name="Group 72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36" name="Picture 3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7" name="Picture 36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8" name="Picture 3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32" name="Group 73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33" name="Picture 3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4" name="Picture 3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5" name="Picture 3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8" name="Group 49"/>
            <p:cNvGrpSpPr/>
            <p:nvPr/>
          </p:nvGrpSpPr>
          <p:grpSpPr>
            <a:xfrm>
              <a:off x="0" y="280767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25" name="Group 66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28" name="Picture 27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9" name="Picture 2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30" name="Picture 2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26" name="Picture 25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27" name="Picture 26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grpSp>
          <p:nvGrpSpPr>
            <p:cNvPr id="9" name="Group 50"/>
            <p:cNvGrpSpPr/>
            <p:nvPr/>
          </p:nvGrpSpPr>
          <p:grpSpPr>
            <a:xfrm rot="10800000">
              <a:off x="202808" y="6324599"/>
              <a:ext cx="8712592" cy="533400"/>
              <a:chOff x="0" y="0"/>
              <a:chExt cx="7044411" cy="394970"/>
            </a:xfrm>
            <a:grpFill/>
          </p:grpSpPr>
          <p:grpSp>
            <p:nvGrpSpPr>
              <p:cNvPr id="17" name="Group 58"/>
              <p:cNvGrpSpPr/>
              <p:nvPr/>
            </p:nvGrpSpPr>
            <p:grpSpPr>
              <a:xfrm>
                <a:off x="3723437" y="0"/>
                <a:ext cx="3320974" cy="394970"/>
                <a:chOff x="0" y="0"/>
                <a:chExt cx="4220972" cy="394970"/>
              </a:xfrm>
              <a:grpFill/>
            </p:grpSpPr>
            <p:pic>
              <p:nvPicPr>
                <p:cNvPr id="22" name="Picture 21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3" name="Picture 22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4" name="Picture 2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18" name="Group 59"/>
              <p:cNvGrpSpPr/>
              <p:nvPr/>
            </p:nvGrpSpPr>
            <p:grpSpPr>
              <a:xfrm>
                <a:off x="0" y="0"/>
                <a:ext cx="3730726" cy="394970"/>
                <a:chOff x="0" y="0"/>
                <a:chExt cx="4220972" cy="394970"/>
              </a:xfrm>
              <a:grpFill/>
            </p:grpSpPr>
            <p:pic>
              <p:nvPicPr>
                <p:cNvPr id="19" name="Picture 18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0" name="Picture 19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21" name="Picture 20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</p:grpSp>
        <p:grpSp>
          <p:nvGrpSpPr>
            <p:cNvPr id="10" name="Group 51"/>
            <p:cNvGrpSpPr/>
            <p:nvPr/>
          </p:nvGrpSpPr>
          <p:grpSpPr>
            <a:xfrm rot="10800000">
              <a:off x="8603315" y="280769"/>
              <a:ext cx="533400" cy="6272431"/>
              <a:chOff x="107355" y="280767"/>
              <a:chExt cx="533400" cy="7093211"/>
            </a:xfrm>
            <a:grpFill/>
          </p:grpSpPr>
          <p:grpSp>
            <p:nvGrpSpPr>
              <p:cNvPr id="11" name="Group 52"/>
              <p:cNvGrpSpPr/>
              <p:nvPr/>
            </p:nvGrpSpPr>
            <p:grpSpPr>
              <a:xfrm rot="16200000">
                <a:off x="-1655610" y="2043732"/>
                <a:ext cx="4059330" cy="533400"/>
                <a:chOff x="0" y="0"/>
                <a:chExt cx="4220972" cy="394970"/>
              </a:xfrm>
              <a:grpFill/>
            </p:grpSpPr>
            <p:pic>
              <p:nvPicPr>
                <p:cNvPr id="14" name="Picture 13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6352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5" name="Picture 14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16" name="Picture 15" descr="C:\Users\Asus\Desktop\New folder\free-clipart-watercolor-flower-15.pn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4518" y="0"/>
                  <a:ext cx="1404620" cy="39497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pic>
            <p:nvPicPr>
              <p:cNvPr id="12" name="Picture 11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4823236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3" name="Picture 12" descr="C:\Users\Asus\Desktop\New folder\free-clipart-watercolor-flower-15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384695" y="6348529"/>
                <a:ext cx="1517499" cy="533400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455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শিখণফল</vt:lpstr>
      <vt:lpstr>Slide 6</vt:lpstr>
      <vt:lpstr>Slide 7</vt:lpstr>
      <vt:lpstr>Slide 8</vt:lpstr>
      <vt:lpstr>যে সর্বনামের দ্বারা বাক্যের বা উক্তির বক্তা নিজেকে বা দলের সবাইকে বোঝায়, তাকে বক্তা পক্ষ বা উত্তম পুরুষ । যেমনঃ আমি, আমরা, আমার, আমদের। </vt:lpstr>
      <vt:lpstr>যে সর্বনামের দ্বারা বাক্যের শ্রোতা বা শ্রোতার দলের সবাইকে বোঝায়, তাকে শ্রোতা পক্ষ বা মধ্যম পুরুষ বলে। যেমনঃতুমি,তোমরা,তোমার,তোমাদের। </vt:lpstr>
      <vt:lpstr>যে সর্বনামের দ্বারা বক্তা বা শ্রোতা ছাড়া অন্য ব্যক্তি বা ব্যক্তিবর্গকে বোঝায়, তাকে অন্য পক্ষ বা প্রথম বা নাম পুরুষ । যেমনঃ সে ,তারা, তাদের ইত্যাদি। </vt:lpstr>
      <vt:lpstr>একক কাজ</vt:lpstr>
      <vt:lpstr>পুরুষও বচবভেদে সর্বনাম পদ গুলোর বিভিন্নরূপ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54</cp:revision>
  <dcterms:created xsi:type="dcterms:W3CDTF">2006-08-16T00:00:00Z</dcterms:created>
  <dcterms:modified xsi:type="dcterms:W3CDTF">2020-06-07T14:53:46Z</dcterms:modified>
</cp:coreProperties>
</file>