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1" r:id="rId5"/>
    <p:sldId id="273" r:id="rId6"/>
    <p:sldId id="275" r:id="rId7"/>
    <p:sldId id="277" r:id="rId8"/>
    <p:sldId id="279" r:id="rId9"/>
    <p:sldId id="281" r:id="rId10"/>
    <p:sldId id="283" r:id="rId11"/>
    <p:sldId id="257" r:id="rId12"/>
    <p:sldId id="266" r:id="rId13"/>
    <p:sldId id="267" r:id="rId14"/>
    <p:sldId id="285" r:id="rId15"/>
    <p:sldId id="286" r:id="rId16"/>
    <p:sldId id="287" r:id="rId17"/>
    <p:sldId id="291" r:id="rId18"/>
    <p:sldId id="288" r:id="rId19"/>
    <p:sldId id="289" r:id="rId20"/>
    <p:sldId id="290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29BA5B-10AC-48B5-8FAF-FE0F3EA812C8}" type="doc">
      <dgm:prSet loTypeId="urn:microsoft.com/office/officeart/2005/8/layout/orgChart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AA4E8F-A77D-4886-BFB0-41EB315FD072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মুনফা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জাতীয়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C7D94808-ED2D-40AA-9C44-A41EDAEE0324}" type="parTrans" cxnId="{89317F72-B7FD-4D89-A221-F15E38F0DE15}">
      <dgm:prSet/>
      <dgm:spPr/>
      <dgm:t>
        <a:bodyPr/>
        <a:lstStyle/>
        <a:p>
          <a:endParaRPr lang="en-US"/>
        </a:p>
      </dgm:t>
    </dgm:pt>
    <dgm:pt modelId="{9FE7BEAB-2C6E-48CD-BB8A-48DE604C6F16}" type="sibTrans" cxnId="{89317F72-B7FD-4D89-A221-F15E38F0DE15}">
      <dgm:prSet/>
      <dgm:spPr/>
      <dgm:t>
        <a:bodyPr/>
        <a:lstStyle/>
        <a:p>
          <a:endParaRPr lang="en-US"/>
        </a:p>
      </dgm:t>
    </dgm:pt>
    <dgm:pt modelId="{4D6BFCAF-ABEA-41CB-86ED-F30B38177457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মুনফা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জাতীয়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পারিবারিক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আয়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94B45AC3-95DA-4B8E-86FB-4B1F75E4F026}" type="parTrans" cxnId="{5670738B-9F93-45CD-B8FC-1D3C4CDD7EB1}">
      <dgm:prSet/>
      <dgm:spPr/>
      <dgm:t>
        <a:bodyPr/>
        <a:lstStyle/>
        <a:p>
          <a:endParaRPr lang="en-US"/>
        </a:p>
      </dgm:t>
    </dgm:pt>
    <dgm:pt modelId="{0DC50F64-B1F4-4FE5-B8E8-8D612743E89E}" type="sibTrans" cxnId="{5670738B-9F93-45CD-B8FC-1D3C4CDD7EB1}">
      <dgm:prSet/>
      <dgm:spPr/>
      <dgm:t>
        <a:bodyPr/>
        <a:lstStyle/>
        <a:p>
          <a:endParaRPr lang="en-US"/>
        </a:p>
      </dgm:t>
    </dgm:pt>
    <dgm:pt modelId="{A1A0505C-B66F-4EDA-8BFF-C9C3CD167685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মুনফা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জাতীয়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পারিবারিক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ব্যয়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AD78E2B3-5154-4B29-BFEB-7529982D7B0D}" type="sibTrans" cxnId="{FDA817B8-B036-4350-9F7C-4E1F585A4B9A}">
      <dgm:prSet/>
      <dgm:spPr/>
      <dgm:t>
        <a:bodyPr/>
        <a:lstStyle/>
        <a:p>
          <a:endParaRPr lang="en-US"/>
        </a:p>
      </dgm:t>
    </dgm:pt>
    <dgm:pt modelId="{BFF6A90F-3993-45B0-9DFA-5BA5EC60D6F9}" type="parTrans" cxnId="{FDA817B8-B036-4350-9F7C-4E1F585A4B9A}">
      <dgm:prSet/>
      <dgm:spPr/>
      <dgm:t>
        <a:bodyPr/>
        <a:lstStyle/>
        <a:p>
          <a:endParaRPr lang="en-US"/>
        </a:p>
      </dgm:t>
    </dgm:pt>
    <dgm:pt modelId="{0C7A3354-2851-461A-AB73-C2E6F30EDB33}" type="pres">
      <dgm:prSet presAssocID="{9C29BA5B-10AC-48B5-8FAF-FE0F3EA812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C4BA115-6F78-4D12-9004-39CEEC36AD67}" type="pres">
      <dgm:prSet presAssocID="{B4AA4E8F-A77D-4886-BFB0-41EB315FD072}" presName="hierRoot1" presStyleCnt="0">
        <dgm:presLayoutVars>
          <dgm:hierBranch/>
        </dgm:presLayoutVars>
      </dgm:prSet>
      <dgm:spPr/>
    </dgm:pt>
    <dgm:pt modelId="{D28BAAA0-8F70-49BD-9880-F2966398CB93}" type="pres">
      <dgm:prSet presAssocID="{B4AA4E8F-A77D-4886-BFB0-41EB315FD072}" presName="rootComposite1" presStyleCnt="0"/>
      <dgm:spPr/>
    </dgm:pt>
    <dgm:pt modelId="{AF6C8E0C-AB29-411F-8F84-472BC069B9BD}" type="pres">
      <dgm:prSet presAssocID="{B4AA4E8F-A77D-4886-BFB0-41EB315FD072}" presName="rootText1" presStyleLbl="node0" presStyleIdx="0" presStyleCnt="1" custLinFactNeighborX="-12633" custLinFactNeighborY="-78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4385D4-2767-4686-95DA-BBD3A77AD69A}" type="pres">
      <dgm:prSet presAssocID="{B4AA4E8F-A77D-4886-BFB0-41EB315FD07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A6F0775-1468-462F-AF83-5A5491A771AE}" type="pres">
      <dgm:prSet presAssocID="{B4AA4E8F-A77D-4886-BFB0-41EB315FD072}" presName="hierChild2" presStyleCnt="0"/>
      <dgm:spPr/>
    </dgm:pt>
    <dgm:pt modelId="{6AB82D7E-DBB8-4A3D-BF76-BDCD25D9ACB6}" type="pres">
      <dgm:prSet presAssocID="{94B45AC3-95DA-4B8E-86FB-4B1F75E4F026}" presName="Name35" presStyleLbl="parChTrans1D2" presStyleIdx="0" presStyleCnt="2"/>
      <dgm:spPr/>
      <dgm:t>
        <a:bodyPr/>
        <a:lstStyle/>
        <a:p>
          <a:endParaRPr lang="en-US"/>
        </a:p>
      </dgm:t>
    </dgm:pt>
    <dgm:pt modelId="{F5D5E39E-C232-421E-BEAD-A8A9B77B964B}" type="pres">
      <dgm:prSet presAssocID="{4D6BFCAF-ABEA-41CB-86ED-F30B38177457}" presName="hierRoot2" presStyleCnt="0">
        <dgm:presLayoutVars>
          <dgm:hierBranch val="init"/>
        </dgm:presLayoutVars>
      </dgm:prSet>
      <dgm:spPr/>
    </dgm:pt>
    <dgm:pt modelId="{1CACE04F-E9F8-4878-9A67-712E65B27B41}" type="pres">
      <dgm:prSet presAssocID="{4D6BFCAF-ABEA-41CB-86ED-F30B38177457}" presName="rootComposite" presStyleCnt="0"/>
      <dgm:spPr/>
    </dgm:pt>
    <dgm:pt modelId="{23CDE5C2-DAA0-4D77-965E-F56B80325C47}" type="pres">
      <dgm:prSet presAssocID="{4D6BFCAF-ABEA-41CB-86ED-F30B38177457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38C2DF-7163-4E9B-85A5-0003DBF19E95}" type="pres">
      <dgm:prSet presAssocID="{4D6BFCAF-ABEA-41CB-86ED-F30B38177457}" presName="rootConnector" presStyleLbl="node2" presStyleIdx="0" presStyleCnt="2"/>
      <dgm:spPr/>
      <dgm:t>
        <a:bodyPr/>
        <a:lstStyle/>
        <a:p>
          <a:endParaRPr lang="en-US"/>
        </a:p>
      </dgm:t>
    </dgm:pt>
    <dgm:pt modelId="{2907FE47-9EEE-4F49-A557-8C68D2159B7F}" type="pres">
      <dgm:prSet presAssocID="{4D6BFCAF-ABEA-41CB-86ED-F30B38177457}" presName="hierChild4" presStyleCnt="0"/>
      <dgm:spPr/>
    </dgm:pt>
    <dgm:pt modelId="{FD3C061A-E723-4E3C-98DC-2F0C50D73CF4}" type="pres">
      <dgm:prSet presAssocID="{4D6BFCAF-ABEA-41CB-86ED-F30B38177457}" presName="hierChild5" presStyleCnt="0"/>
      <dgm:spPr/>
    </dgm:pt>
    <dgm:pt modelId="{F233A377-501D-45CC-B34F-A24DFDD82271}" type="pres">
      <dgm:prSet presAssocID="{BFF6A90F-3993-45B0-9DFA-5BA5EC60D6F9}" presName="Name35" presStyleLbl="parChTrans1D2" presStyleIdx="1" presStyleCnt="2"/>
      <dgm:spPr/>
      <dgm:t>
        <a:bodyPr/>
        <a:lstStyle/>
        <a:p>
          <a:endParaRPr lang="en-US"/>
        </a:p>
      </dgm:t>
    </dgm:pt>
    <dgm:pt modelId="{4077434E-D63E-4D5A-A226-7B8AD5A216E7}" type="pres">
      <dgm:prSet presAssocID="{A1A0505C-B66F-4EDA-8BFF-C9C3CD167685}" presName="hierRoot2" presStyleCnt="0">
        <dgm:presLayoutVars>
          <dgm:hierBranch val="init"/>
        </dgm:presLayoutVars>
      </dgm:prSet>
      <dgm:spPr/>
    </dgm:pt>
    <dgm:pt modelId="{58F88497-83FB-4075-94D9-A731DA872306}" type="pres">
      <dgm:prSet presAssocID="{A1A0505C-B66F-4EDA-8BFF-C9C3CD167685}" presName="rootComposite" presStyleCnt="0"/>
      <dgm:spPr/>
    </dgm:pt>
    <dgm:pt modelId="{982783EB-302A-4754-9D18-3A84CF29A0ED}" type="pres">
      <dgm:prSet presAssocID="{A1A0505C-B66F-4EDA-8BFF-C9C3CD16768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DCE0E2-5086-42E7-80F2-9D134FE00937}" type="pres">
      <dgm:prSet presAssocID="{A1A0505C-B66F-4EDA-8BFF-C9C3CD167685}" presName="rootConnector" presStyleLbl="node2" presStyleIdx="1" presStyleCnt="2"/>
      <dgm:spPr/>
      <dgm:t>
        <a:bodyPr/>
        <a:lstStyle/>
        <a:p>
          <a:endParaRPr lang="en-US"/>
        </a:p>
      </dgm:t>
    </dgm:pt>
    <dgm:pt modelId="{3D5549DD-08D3-48FD-ABFD-C18375706E14}" type="pres">
      <dgm:prSet presAssocID="{A1A0505C-B66F-4EDA-8BFF-C9C3CD167685}" presName="hierChild4" presStyleCnt="0"/>
      <dgm:spPr/>
    </dgm:pt>
    <dgm:pt modelId="{48767863-D09E-4AAB-830F-32E5F4540D19}" type="pres">
      <dgm:prSet presAssocID="{A1A0505C-B66F-4EDA-8BFF-C9C3CD167685}" presName="hierChild5" presStyleCnt="0"/>
      <dgm:spPr/>
    </dgm:pt>
    <dgm:pt modelId="{DCB901FD-660D-4C22-A560-C21AEBBFDC5B}" type="pres">
      <dgm:prSet presAssocID="{B4AA4E8F-A77D-4886-BFB0-41EB315FD072}" presName="hierChild3" presStyleCnt="0"/>
      <dgm:spPr/>
    </dgm:pt>
  </dgm:ptLst>
  <dgm:cxnLst>
    <dgm:cxn modelId="{7F7F5B58-9F3D-4CF8-8DCB-E7ABCCF2C092}" type="presOf" srcId="{9C29BA5B-10AC-48B5-8FAF-FE0F3EA812C8}" destId="{0C7A3354-2851-461A-AB73-C2E6F30EDB33}" srcOrd="0" destOrd="0" presId="urn:microsoft.com/office/officeart/2005/8/layout/orgChart1"/>
    <dgm:cxn modelId="{3136A679-32AB-45E2-83AB-62D0B35E2916}" type="presOf" srcId="{B4AA4E8F-A77D-4886-BFB0-41EB315FD072}" destId="{A34385D4-2767-4686-95DA-BBD3A77AD69A}" srcOrd="1" destOrd="0" presId="urn:microsoft.com/office/officeart/2005/8/layout/orgChart1"/>
    <dgm:cxn modelId="{D368CAB0-2234-467E-ACEB-DFFCE913C143}" type="presOf" srcId="{94B45AC3-95DA-4B8E-86FB-4B1F75E4F026}" destId="{6AB82D7E-DBB8-4A3D-BF76-BDCD25D9ACB6}" srcOrd="0" destOrd="0" presId="urn:microsoft.com/office/officeart/2005/8/layout/orgChart1"/>
    <dgm:cxn modelId="{E2496588-009D-4D98-B5EC-15FDC719A23E}" type="presOf" srcId="{B4AA4E8F-A77D-4886-BFB0-41EB315FD072}" destId="{AF6C8E0C-AB29-411F-8F84-472BC069B9BD}" srcOrd="0" destOrd="0" presId="urn:microsoft.com/office/officeart/2005/8/layout/orgChart1"/>
    <dgm:cxn modelId="{CFCDB32B-A34F-4A27-9B3D-B82EAF8448D2}" type="presOf" srcId="{4D6BFCAF-ABEA-41CB-86ED-F30B38177457}" destId="{8638C2DF-7163-4E9B-85A5-0003DBF19E95}" srcOrd="1" destOrd="0" presId="urn:microsoft.com/office/officeart/2005/8/layout/orgChart1"/>
    <dgm:cxn modelId="{5670738B-9F93-45CD-B8FC-1D3C4CDD7EB1}" srcId="{B4AA4E8F-A77D-4886-BFB0-41EB315FD072}" destId="{4D6BFCAF-ABEA-41CB-86ED-F30B38177457}" srcOrd="0" destOrd="0" parTransId="{94B45AC3-95DA-4B8E-86FB-4B1F75E4F026}" sibTransId="{0DC50F64-B1F4-4FE5-B8E8-8D612743E89E}"/>
    <dgm:cxn modelId="{B5E2D426-6996-450F-9F71-F626CEA37593}" type="presOf" srcId="{BFF6A90F-3993-45B0-9DFA-5BA5EC60D6F9}" destId="{F233A377-501D-45CC-B34F-A24DFDD82271}" srcOrd="0" destOrd="0" presId="urn:microsoft.com/office/officeart/2005/8/layout/orgChart1"/>
    <dgm:cxn modelId="{C8D77E1B-C641-4B73-829D-999E70FD527B}" type="presOf" srcId="{A1A0505C-B66F-4EDA-8BFF-C9C3CD167685}" destId="{982783EB-302A-4754-9D18-3A84CF29A0ED}" srcOrd="0" destOrd="0" presId="urn:microsoft.com/office/officeart/2005/8/layout/orgChart1"/>
    <dgm:cxn modelId="{FDA817B8-B036-4350-9F7C-4E1F585A4B9A}" srcId="{B4AA4E8F-A77D-4886-BFB0-41EB315FD072}" destId="{A1A0505C-B66F-4EDA-8BFF-C9C3CD167685}" srcOrd="1" destOrd="0" parTransId="{BFF6A90F-3993-45B0-9DFA-5BA5EC60D6F9}" sibTransId="{AD78E2B3-5154-4B29-BFEB-7529982D7B0D}"/>
    <dgm:cxn modelId="{89317F72-B7FD-4D89-A221-F15E38F0DE15}" srcId="{9C29BA5B-10AC-48B5-8FAF-FE0F3EA812C8}" destId="{B4AA4E8F-A77D-4886-BFB0-41EB315FD072}" srcOrd="0" destOrd="0" parTransId="{C7D94808-ED2D-40AA-9C44-A41EDAEE0324}" sibTransId="{9FE7BEAB-2C6E-48CD-BB8A-48DE604C6F16}"/>
    <dgm:cxn modelId="{BC8BBDCA-1F01-41F5-BFBE-3D2A902848CF}" type="presOf" srcId="{4D6BFCAF-ABEA-41CB-86ED-F30B38177457}" destId="{23CDE5C2-DAA0-4D77-965E-F56B80325C47}" srcOrd="0" destOrd="0" presId="urn:microsoft.com/office/officeart/2005/8/layout/orgChart1"/>
    <dgm:cxn modelId="{25CA8F74-1931-42FA-93D0-9AFB92157D79}" type="presOf" srcId="{A1A0505C-B66F-4EDA-8BFF-C9C3CD167685}" destId="{08DCE0E2-5086-42E7-80F2-9D134FE00937}" srcOrd="1" destOrd="0" presId="urn:microsoft.com/office/officeart/2005/8/layout/orgChart1"/>
    <dgm:cxn modelId="{AA56EC40-D79A-4D4F-A5D5-656BA47008BA}" type="presParOf" srcId="{0C7A3354-2851-461A-AB73-C2E6F30EDB33}" destId="{9C4BA115-6F78-4D12-9004-39CEEC36AD67}" srcOrd="0" destOrd="0" presId="urn:microsoft.com/office/officeart/2005/8/layout/orgChart1"/>
    <dgm:cxn modelId="{A66B7D48-47E0-4E91-B2B4-42571F1381CD}" type="presParOf" srcId="{9C4BA115-6F78-4D12-9004-39CEEC36AD67}" destId="{D28BAAA0-8F70-49BD-9880-F2966398CB93}" srcOrd="0" destOrd="0" presId="urn:microsoft.com/office/officeart/2005/8/layout/orgChart1"/>
    <dgm:cxn modelId="{22790FFB-184D-4345-AC60-8D444205E7CC}" type="presParOf" srcId="{D28BAAA0-8F70-49BD-9880-F2966398CB93}" destId="{AF6C8E0C-AB29-411F-8F84-472BC069B9BD}" srcOrd="0" destOrd="0" presId="urn:microsoft.com/office/officeart/2005/8/layout/orgChart1"/>
    <dgm:cxn modelId="{6BC0083A-1368-45CE-8FC9-E624EA342DFF}" type="presParOf" srcId="{D28BAAA0-8F70-49BD-9880-F2966398CB93}" destId="{A34385D4-2767-4686-95DA-BBD3A77AD69A}" srcOrd="1" destOrd="0" presId="urn:microsoft.com/office/officeart/2005/8/layout/orgChart1"/>
    <dgm:cxn modelId="{82D7B86A-CB64-4DA1-B381-5E065DECCDAF}" type="presParOf" srcId="{9C4BA115-6F78-4D12-9004-39CEEC36AD67}" destId="{2A6F0775-1468-462F-AF83-5A5491A771AE}" srcOrd="1" destOrd="0" presId="urn:microsoft.com/office/officeart/2005/8/layout/orgChart1"/>
    <dgm:cxn modelId="{C59AE4A4-F8FD-40DF-900B-79D365509B17}" type="presParOf" srcId="{2A6F0775-1468-462F-AF83-5A5491A771AE}" destId="{6AB82D7E-DBB8-4A3D-BF76-BDCD25D9ACB6}" srcOrd="0" destOrd="0" presId="urn:microsoft.com/office/officeart/2005/8/layout/orgChart1"/>
    <dgm:cxn modelId="{79FA6D45-D463-4CB5-8667-670A7D9A5323}" type="presParOf" srcId="{2A6F0775-1468-462F-AF83-5A5491A771AE}" destId="{F5D5E39E-C232-421E-BEAD-A8A9B77B964B}" srcOrd="1" destOrd="0" presId="urn:microsoft.com/office/officeart/2005/8/layout/orgChart1"/>
    <dgm:cxn modelId="{FB625AE4-025D-4E6B-B46A-D7E3F3658ED2}" type="presParOf" srcId="{F5D5E39E-C232-421E-BEAD-A8A9B77B964B}" destId="{1CACE04F-E9F8-4878-9A67-712E65B27B41}" srcOrd="0" destOrd="0" presId="urn:microsoft.com/office/officeart/2005/8/layout/orgChart1"/>
    <dgm:cxn modelId="{3BF59A66-2585-4CB0-BDC4-613446386E8A}" type="presParOf" srcId="{1CACE04F-E9F8-4878-9A67-712E65B27B41}" destId="{23CDE5C2-DAA0-4D77-965E-F56B80325C47}" srcOrd="0" destOrd="0" presId="urn:microsoft.com/office/officeart/2005/8/layout/orgChart1"/>
    <dgm:cxn modelId="{E571374D-FA95-48E8-A54B-BF2F0987243D}" type="presParOf" srcId="{1CACE04F-E9F8-4878-9A67-712E65B27B41}" destId="{8638C2DF-7163-4E9B-85A5-0003DBF19E95}" srcOrd="1" destOrd="0" presId="urn:microsoft.com/office/officeart/2005/8/layout/orgChart1"/>
    <dgm:cxn modelId="{62F82A07-D4BC-4034-B6C5-3D854B4AE99E}" type="presParOf" srcId="{F5D5E39E-C232-421E-BEAD-A8A9B77B964B}" destId="{2907FE47-9EEE-4F49-A557-8C68D2159B7F}" srcOrd="1" destOrd="0" presId="urn:microsoft.com/office/officeart/2005/8/layout/orgChart1"/>
    <dgm:cxn modelId="{FA8C1DB8-63E2-437B-9F63-BADA2DE830BC}" type="presParOf" srcId="{F5D5E39E-C232-421E-BEAD-A8A9B77B964B}" destId="{FD3C061A-E723-4E3C-98DC-2F0C50D73CF4}" srcOrd="2" destOrd="0" presId="urn:microsoft.com/office/officeart/2005/8/layout/orgChart1"/>
    <dgm:cxn modelId="{655DE713-5A2F-4867-B763-BD76D52C3176}" type="presParOf" srcId="{2A6F0775-1468-462F-AF83-5A5491A771AE}" destId="{F233A377-501D-45CC-B34F-A24DFDD82271}" srcOrd="2" destOrd="0" presId="urn:microsoft.com/office/officeart/2005/8/layout/orgChart1"/>
    <dgm:cxn modelId="{20B4A7F4-F19F-4F81-9A8F-5D1B8376DD5E}" type="presParOf" srcId="{2A6F0775-1468-462F-AF83-5A5491A771AE}" destId="{4077434E-D63E-4D5A-A226-7B8AD5A216E7}" srcOrd="3" destOrd="0" presId="urn:microsoft.com/office/officeart/2005/8/layout/orgChart1"/>
    <dgm:cxn modelId="{B678038E-20B0-4BBD-9AA0-162797DF3C36}" type="presParOf" srcId="{4077434E-D63E-4D5A-A226-7B8AD5A216E7}" destId="{58F88497-83FB-4075-94D9-A731DA872306}" srcOrd="0" destOrd="0" presId="urn:microsoft.com/office/officeart/2005/8/layout/orgChart1"/>
    <dgm:cxn modelId="{076B56BA-CFF6-483A-8491-A1805B782351}" type="presParOf" srcId="{58F88497-83FB-4075-94D9-A731DA872306}" destId="{982783EB-302A-4754-9D18-3A84CF29A0ED}" srcOrd="0" destOrd="0" presId="urn:microsoft.com/office/officeart/2005/8/layout/orgChart1"/>
    <dgm:cxn modelId="{71490D56-39E6-4931-9B94-0E59B1A2B42C}" type="presParOf" srcId="{58F88497-83FB-4075-94D9-A731DA872306}" destId="{08DCE0E2-5086-42E7-80F2-9D134FE00937}" srcOrd="1" destOrd="0" presId="urn:microsoft.com/office/officeart/2005/8/layout/orgChart1"/>
    <dgm:cxn modelId="{F792B608-AB4B-4BA9-9507-31EF1F5B2DF2}" type="presParOf" srcId="{4077434E-D63E-4D5A-A226-7B8AD5A216E7}" destId="{3D5549DD-08D3-48FD-ABFD-C18375706E14}" srcOrd="1" destOrd="0" presId="urn:microsoft.com/office/officeart/2005/8/layout/orgChart1"/>
    <dgm:cxn modelId="{604B6B15-AADB-4382-9111-CA5289E56778}" type="presParOf" srcId="{4077434E-D63E-4D5A-A226-7B8AD5A216E7}" destId="{48767863-D09E-4AAB-830F-32E5F4540D19}" srcOrd="2" destOrd="0" presId="urn:microsoft.com/office/officeart/2005/8/layout/orgChart1"/>
    <dgm:cxn modelId="{2BD7BC2C-BD09-45B4-8796-334BD239C6C0}" type="presParOf" srcId="{9C4BA115-6F78-4D12-9004-39CEEC36AD67}" destId="{DCB901FD-660D-4C22-A560-C21AEBBFDC5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E32D30-5B6E-4430-A7D8-E1A760766254}" type="doc">
      <dgm:prSet loTypeId="urn:microsoft.com/office/officeart/2005/8/layout/orgChart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455406-ADF6-4B3E-8B54-FD1470C2BADD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মুল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ধন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 জাতীয়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132507F1-BD3B-4B27-9737-DF36753E2133}" type="parTrans" cxnId="{2DBCCC1F-9C05-4733-B305-456502895B3F}">
      <dgm:prSet/>
      <dgm:spPr/>
      <dgm:t>
        <a:bodyPr/>
        <a:lstStyle/>
        <a:p>
          <a:endParaRPr lang="en-US"/>
        </a:p>
      </dgm:t>
    </dgm:pt>
    <dgm:pt modelId="{2C8995FB-6195-4A87-99CF-0BDEB7A3F3FC}" type="sibTrans" cxnId="{2DBCCC1F-9C05-4733-B305-456502895B3F}">
      <dgm:prSet/>
      <dgm:spPr/>
      <dgm:t>
        <a:bodyPr/>
        <a:lstStyle/>
        <a:p>
          <a:endParaRPr lang="en-US"/>
        </a:p>
      </dgm:t>
    </dgm:pt>
    <dgm:pt modelId="{9510487E-ABED-40A7-9F82-65047B50797E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মুলধন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জাতীয়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</a:p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পারিবারিক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আয়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82E6FBF2-A046-466C-AB8A-88AD0504CF04}" type="parTrans" cxnId="{6A02722C-A792-4F88-AC56-C11B890DF49F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8C82F850-D010-4B31-9F8F-ACA52AB43EB8}" type="sibTrans" cxnId="{6A02722C-A792-4F88-AC56-C11B890DF49F}">
      <dgm:prSet/>
      <dgm:spPr/>
      <dgm:t>
        <a:bodyPr/>
        <a:lstStyle/>
        <a:p>
          <a:endParaRPr lang="en-US"/>
        </a:p>
      </dgm:t>
    </dgm:pt>
    <dgm:pt modelId="{5C63FF41-2776-45C9-98A6-1CA3DBE7207F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মুলধন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জাতীয়</a:t>
          </a:r>
          <a:endParaRPr lang="en-US" sz="2800" dirty="0" smtClean="0">
            <a:latin typeface="NikoshBAN" pitchFamily="2" charset="0"/>
            <a:cs typeface="NikoshBAN" pitchFamily="2" charset="0"/>
          </a:endParaRPr>
        </a:p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পারিবারিক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ব্যয়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25321940-A103-4696-AE30-10780D0A42EE}" type="sibTrans" cxnId="{5E06F75C-266A-4E6C-B943-9E61ACAF914E}">
      <dgm:prSet/>
      <dgm:spPr/>
      <dgm:t>
        <a:bodyPr/>
        <a:lstStyle/>
        <a:p>
          <a:endParaRPr lang="en-US"/>
        </a:p>
      </dgm:t>
    </dgm:pt>
    <dgm:pt modelId="{4FE2E84D-13AF-4A22-ACDC-3E6D891635DB}" type="parTrans" cxnId="{5E06F75C-266A-4E6C-B943-9E61ACAF914E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66B75CB0-AC09-4648-8658-D68B97CAB79D}" type="pres">
      <dgm:prSet presAssocID="{9DE32D30-5B6E-4430-A7D8-E1A76076625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EA47E06-02A8-4D63-8D70-27D123241FEB}" type="pres">
      <dgm:prSet presAssocID="{84455406-ADF6-4B3E-8B54-FD1470C2BADD}" presName="hierRoot1" presStyleCnt="0">
        <dgm:presLayoutVars>
          <dgm:hierBranch val="init"/>
        </dgm:presLayoutVars>
      </dgm:prSet>
      <dgm:spPr/>
    </dgm:pt>
    <dgm:pt modelId="{46819FA8-547E-4860-BF33-FF923489F30A}" type="pres">
      <dgm:prSet presAssocID="{84455406-ADF6-4B3E-8B54-FD1470C2BADD}" presName="rootComposite1" presStyleCnt="0"/>
      <dgm:spPr/>
    </dgm:pt>
    <dgm:pt modelId="{B2799178-BC8E-4F10-B6C2-803F111826DD}" type="pres">
      <dgm:prSet presAssocID="{84455406-ADF6-4B3E-8B54-FD1470C2BADD}" presName="rootText1" presStyleLbl="node0" presStyleIdx="0" presStyleCnt="1" custScaleY="71197" custLinFactNeighborX="6073" custLinFactNeighborY="-446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11E3B0-B05D-490E-BCE9-4DF9DBD89A8C}" type="pres">
      <dgm:prSet presAssocID="{84455406-ADF6-4B3E-8B54-FD1470C2BAD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584F3A9-D181-4D70-927C-19B83FEC44A2}" type="pres">
      <dgm:prSet presAssocID="{84455406-ADF6-4B3E-8B54-FD1470C2BADD}" presName="hierChild2" presStyleCnt="0"/>
      <dgm:spPr/>
    </dgm:pt>
    <dgm:pt modelId="{77289F39-2637-4930-9899-41A707977DC0}" type="pres">
      <dgm:prSet presAssocID="{82E6FBF2-A046-466C-AB8A-88AD0504CF04}" presName="Name37" presStyleLbl="parChTrans1D2" presStyleIdx="0" presStyleCnt="2"/>
      <dgm:spPr/>
      <dgm:t>
        <a:bodyPr/>
        <a:lstStyle/>
        <a:p>
          <a:endParaRPr lang="en-US"/>
        </a:p>
      </dgm:t>
    </dgm:pt>
    <dgm:pt modelId="{1F15DE5B-CD0B-49E7-8B74-FE10B98B5709}" type="pres">
      <dgm:prSet presAssocID="{9510487E-ABED-40A7-9F82-65047B50797E}" presName="hierRoot2" presStyleCnt="0">
        <dgm:presLayoutVars>
          <dgm:hierBranch val="init"/>
        </dgm:presLayoutVars>
      </dgm:prSet>
      <dgm:spPr/>
    </dgm:pt>
    <dgm:pt modelId="{9AC8B6C2-28FF-4A86-B77A-D7E1A4A5BA10}" type="pres">
      <dgm:prSet presAssocID="{9510487E-ABED-40A7-9F82-65047B50797E}" presName="rootComposite" presStyleCnt="0"/>
      <dgm:spPr/>
    </dgm:pt>
    <dgm:pt modelId="{B3893E31-58DE-44B5-87CE-446233A1BB2B}" type="pres">
      <dgm:prSet presAssocID="{9510487E-ABED-40A7-9F82-65047B50797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263EB5-D448-41E3-97AA-5D96DE376C91}" type="pres">
      <dgm:prSet presAssocID="{9510487E-ABED-40A7-9F82-65047B50797E}" presName="rootConnector" presStyleLbl="node2" presStyleIdx="0" presStyleCnt="2"/>
      <dgm:spPr/>
      <dgm:t>
        <a:bodyPr/>
        <a:lstStyle/>
        <a:p>
          <a:endParaRPr lang="en-US"/>
        </a:p>
      </dgm:t>
    </dgm:pt>
    <dgm:pt modelId="{180BE063-768B-4C2C-B1C4-3E3668623D9A}" type="pres">
      <dgm:prSet presAssocID="{9510487E-ABED-40A7-9F82-65047B50797E}" presName="hierChild4" presStyleCnt="0"/>
      <dgm:spPr/>
    </dgm:pt>
    <dgm:pt modelId="{CE38BD83-16DF-4607-B2A7-5DE630E6D4F4}" type="pres">
      <dgm:prSet presAssocID="{9510487E-ABED-40A7-9F82-65047B50797E}" presName="hierChild5" presStyleCnt="0"/>
      <dgm:spPr/>
    </dgm:pt>
    <dgm:pt modelId="{ED92C5F7-2504-4627-BB7C-99757047C5ED}" type="pres">
      <dgm:prSet presAssocID="{4FE2E84D-13AF-4A22-ACDC-3E6D891635DB}" presName="Name37" presStyleLbl="parChTrans1D2" presStyleIdx="1" presStyleCnt="2"/>
      <dgm:spPr/>
      <dgm:t>
        <a:bodyPr/>
        <a:lstStyle/>
        <a:p>
          <a:endParaRPr lang="en-US"/>
        </a:p>
      </dgm:t>
    </dgm:pt>
    <dgm:pt modelId="{9AA95246-0F70-4363-BB3B-5D9FDF17E350}" type="pres">
      <dgm:prSet presAssocID="{5C63FF41-2776-45C9-98A6-1CA3DBE7207F}" presName="hierRoot2" presStyleCnt="0">
        <dgm:presLayoutVars>
          <dgm:hierBranch val="init"/>
        </dgm:presLayoutVars>
      </dgm:prSet>
      <dgm:spPr/>
    </dgm:pt>
    <dgm:pt modelId="{82260580-2E4C-4754-A68C-51F752E2E343}" type="pres">
      <dgm:prSet presAssocID="{5C63FF41-2776-45C9-98A6-1CA3DBE7207F}" presName="rootComposite" presStyleCnt="0"/>
      <dgm:spPr/>
    </dgm:pt>
    <dgm:pt modelId="{EEAB581C-D469-4321-AB10-E8D448FB676C}" type="pres">
      <dgm:prSet presAssocID="{5C63FF41-2776-45C9-98A6-1CA3DBE7207F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B6D13E-0D01-47CD-A605-63D50427679B}" type="pres">
      <dgm:prSet presAssocID="{5C63FF41-2776-45C9-98A6-1CA3DBE7207F}" presName="rootConnector" presStyleLbl="node2" presStyleIdx="1" presStyleCnt="2"/>
      <dgm:spPr/>
      <dgm:t>
        <a:bodyPr/>
        <a:lstStyle/>
        <a:p>
          <a:endParaRPr lang="en-US"/>
        </a:p>
      </dgm:t>
    </dgm:pt>
    <dgm:pt modelId="{6DAC3B7C-D580-4BD3-986A-7F450129DA4B}" type="pres">
      <dgm:prSet presAssocID="{5C63FF41-2776-45C9-98A6-1CA3DBE7207F}" presName="hierChild4" presStyleCnt="0"/>
      <dgm:spPr/>
    </dgm:pt>
    <dgm:pt modelId="{B6CD4E07-7CA5-47A0-821A-52E26FF9ED95}" type="pres">
      <dgm:prSet presAssocID="{5C63FF41-2776-45C9-98A6-1CA3DBE7207F}" presName="hierChild5" presStyleCnt="0"/>
      <dgm:spPr/>
    </dgm:pt>
    <dgm:pt modelId="{5ABEF320-EE83-489C-9FC0-E5DD850FB8E8}" type="pres">
      <dgm:prSet presAssocID="{84455406-ADF6-4B3E-8B54-FD1470C2BADD}" presName="hierChild3" presStyleCnt="0"/>
      <dgm:spPr/>
    </dgm:pt>
  </dgm:ptLst>
  <dgm:cxnLst>
    <dgm:cxn modelId="{6A02722C-A792-4F88-AC56-C11B890DF49F}" srcId="{84455406-ADF6-4B3E-8B54-FD1470C2BADD}" destId="{9510487E-ABED-40A7-9F82-65047B50797E}" srcOrd="0" destOrd="0" parTransId="{82E6FBF2-A046-466C-AB8A-88AD0504CF04}" sibTransId="{8C82F850-D010-4B31-9F8F-ACA52AB43EB8}"/>
    <dgm:cxn modelId="{8311EA2A-B24D-454B-90C8-0617F04038BA}" type="presOf" srcId="{9510487E-ABED-40A7-9F82-65047B50797E}" destId="{B3893E31-58DE-44B5-87CE-446233A1BB2B}" srcOrd="0" destOrd="0" presId="urn:microsoft.com/office/officeart/2005/8/layout/orgChart1"/>
    <dgm:cxn modelId="{4F8FE53A-D7BF-40F5-BB84-EA7FA9EF543D}" type="presOf" srcId="{84455406-ADF6-4B3E-8B54-FD1470C2BADD}" destId="{B2799178-BC8E-4F10-B6C2-803F111826DD}" srcOrd="0" destOrd="0" presId="urn:microsoft.com/office/officeart/2005/8/layout/orgChart1"/>
    <dgm:cxn modelId="{2DBCCC1F-9C05-4733-B305-456502895B3F}" srcId="{9DE32D30-5B6E-4430-A7D8-E1A760766254}" destId="{84455406-ADF6-4B3E-8B54-FD1470C2BADD}" srcOrd="0" destOrd="0" parTransId="{132507F1-BD3B-4B27-9737-DF36753E2133}" sibTransId="{2C8995FB-6195-4A87-99CF-0BDEB7A3F3FC}"/>
    <dgm:cxn modelId="{4245F012-F00F-4713-A2AC-4113DE3B89F6}" type="presOf" srcId="{9510487E-ABED-40A7-9F82-65047B50797E}" destId="{6E263EB5-D448-41E3-97AA-5D96DE376C91}" srcOrd="1" destOrd="0" presId="urn:microsoft.com/office/officeart/2005/8/layout/orgChart1"/>
    <dgm:cxn modelId="{0FA20BC7-172C-49C5-AF1C-52C73E2B49A6}" type="presOf" srcId="{4FE2E84D-13AF-4A22-ACDC-3E6D891635DB}" destId="{ED92C5F7-2504-4627-BB7C-99757047C5ED}" srcOrd="0" destOrd="0" presId="urn:microsoft.com/office/officeart/2005/8/layout/orgChart1"/>
    <dgm:cxn modelId="{31A938BE-3819-4E7E-BDBD-49C89009A994}" type="presOf" srcId="{84455406-ADF6-4B3E-8B54-FD1470C2BADD}" destId="{D411E3B0-B05D-490E-BCE9-4DF9DBD89A8C}" srcOrd="1" destOrd="0" presId="urn:microsoft.com/office/officeart/2005/8/layout/orgChart1"/>
    <dgm:cxn modelId="{D07C7128-75E6-4EDB-A961-88B42D2F9626}" type="presOf" srcId="{5C63FF41-2776-45C9-98A6-1CA3DBE7207F}" destId="{EEAB581C-D469-4321-AB10-E8D448FB676C}" srcOrd="0" destOrd="0" presId="urn:microsoft.com/office/officeart/2005/8/layout/orgChart1"/>
    <dgm:cxn modelId="{5E06F75C-266A-4E6C-B943-9E61ACAF914E}" srcId="{84455406-ADF6-4B3E-8B54-FD1470C2BADD}" destId="{5C63FF41-2776-45C9-98A6-1CA3DBE7207F}" srcOrd="1" destOrd="0" parTransId="{4FE2E84D-13AF-4A22-ACDC-3E6D891635DB}" sibTransId="{25321940-A103-4696-AE30-10780D0A42EE}"/>
    <dgm:cxn modelId="{E31E6278-96C3-4396-8802-2F83F74AD36F}" type="presOf" srcId="{9DE32D30-5B6E-4430-A7D8-E1A760766254}" destId="{66B75CB0-AC09-4648-8658-D68B97CAB79D}" srcOrd="0" destOrd="0" presId="urn:microsoft.com/office/officeart/2005/8/layout/orgChart1"/>
    <dgm:cxn modelId="{F3113655-A42E-4CE6-ADF2-B982481712EB}" type="presOf" srcId="{5C63FF41-2776-45C9-98A6-1CA3DBE7207F}" destId="{4FB6D13E-0D01-47CD-A605-63D50427679B}" srcOrd="1" destOrd="0" presId="urn:microsoft.com/office/officeart/2005/8/layout/orgChart1"/>
    <dgm:cxn modelId="{18886819-44AB-4CAD-89AA-2CD452A06046}" type="presOf" srcId="{82E6FBF2-A046-466C-AB8A-88AD0504CF04}" destId="{77289F39-2637-4930-9899-41A707977DC0}" srcOrd="0" destOrd="0" presId="urn:microsoft.com/office/officeart/2005/8/layout/orgChart1"/>
    <dgm:cxn modelId="{CE600099-E330-4349-8308-CF2B39E4BCC4}" type="presParOf" srcId="{66B75CB0-AC09-4648-8658-D68B97CAB79D}" destId="{0EA47E06-02A8-4D63-8D70-27D123241FEB}" srcOrd="0" destOrd="0" presId="urn:microsoft.com/office/officeart/2005/8/layout/orgChart1"/>
    <dgm:cxn modelId="{7E5A3CDE-7F8D-42C6-BD29-4EF8BC59D339}" type="presParOf" srcId="{0EA47E06-02A8-4D63-8D70-27D123241FEB}" destId="{46819FA8-547E-4860-BF33-FF923489F30A}" srcOrd="0" destOrd="0" presId="urn:microsoft.com/office/officeart/2005/8/layout/orgChart1"/>
    <dgm:cxn modelId="{038AE987-FCEF-4261-B134-007675F849B7}" type="presParOf" srcId="{46819FA8-547E-4860-BF33-FF923489F30A}" destId="{B2799178-BC8E-4F10-B6C2-803F111826DD}" srcOrd="0" destOrd="0" presId="urn:microsoft.com/office/officeart/2005/8/layout/orgChart1"/>
    <dgm:cxn modelId="{51127792-6123-42A3-A3E3-1C389A93DC4D}" type="presParOf" srcId="{46819FA8-547E-4860-BF33-FF923489F30A}" destId="{D411E3B0-B05D-490E-BCE9-4DF9DBD89A8C}" srcOrd="1" destOrd="0" presId="urn:microsoft.com/office/officeart/2005/8/layout/orgChart1"/>
    <dgm:cxn modelId="{5B81FEB1-E259-4DC9-B2BA-61C851A84586}" type="presParOf" srcId="{0EA47E06-02A8-4D63-8D70-27D123241FEB}" destId="{8584F3A9-D181-4D70-927C-19B83FEC44A2}" srcOrd="1" destOrd="0" presId="urn:microsoft.com/office/officeart/2005/8/layout/orgChart1"/>
    <dgm:cxn modelId="{79DD871F-65FE-49B9-8F38-D407B8F78775}" type="presParOf" srcId="{8584F3A9-D181-4D70-927C-19B83FEC44A2}" destId="{77289F39-2637-4930-9899-41A707977DC0}" srcOrd="0" destOrd="0" presId="urn:microsoft.com/office/officeart/2005/8/layout/orgChart1"/>
    <dgm:cxn modelId="{34742EA1-8D42-436B-A5EC-E15BF512E7B5}" type="presParOf" srcId="{8584F3A9-D181-4D70-927C-19B83FEC44A2}" destId="{1F15DE5B-CD0B-49E7-8B74-FE10B98B5709}" srcOrd="1" destOrd="0" presId="urn:microsoft.com/office/officeart/2005/8/layout/orgChart1"/>
    <dgm:cxn modelId="{C632BB91-7743-4BE8-BA18-4101E115C930}" type="presParOf" srcId="{1F15DE5B-CD0B-49E7-8B74-FE10B98B5709}" destId="{9AC8B6C2-28FF-4A86-B77A-D7E1A4A5BA10}" srcOrd="0" destOrd="0" presId="urn:microsoft.com/office/officeart/2005/8/layout/orgChart1"/>
    <dgm:cxn modelId="{93628AD4-F0CE-40F0-A491-1DC17DD4C0BB}" type="presParOf" srcId="{9AC8B6C2-28FF-4A86-B77A-D7E1A4A5BA10}" destId="{B3893E31-58DE-44B5-87CE-446233A1BB2B}" srcOrd="0" destOrd="0" presId="urn:microsoft.com/office/officeart/2005/8/layout/orgChart1"/>
    <dgm:cxn modelId="{1EFAEED5-93F4-4213-AA92-D3BB387A08B9}" type="presParOf" srcId="{9AC8B6C2-28FF-4A86-B77A-D7E1A4A5BA10}" destId="{6E263EB5-D448-41E3-97AA-5D96DE376C91}" srcOrd="1" destOrd="0" presId="urn:microsoft.com/office/officeart/2005/8/layout/orgChart1"/>
    <dgm:cxn modelId="{A5E158ED-7F4D-42DE-AC98-B306109ACBAA}" type="presParOf" srcId="{1F15DE5B-CD0B-49E7-8B74-FE10B98B5709}" destId="{180BE063-768B-4C2C-B1C4-3E3668623D9A}" srcOrd="1" destOrd="0" presId="urn:microsoft.com/office/officeart/2005/8/layout/orgChart1"/>
    <dgm:cxn modelId="{7CA952EB-6A2F-4F22-A8A4-09534D01A8B9}" type="presParOf" srcId="{1F15DE5B-CD0B-49E7-8B74-FE10B98B5709}" destId="{CE38BD83-16DF-4607-B2A7-5DE630E6D4F4}" srcOrd="2" destOrd="0" presId="urn:microsoft.com/office/officeart/2005/8/layout/orgChart1"/>
    <dgm:cxn modelId="{E64191F8-E958-4BE3-B908-8BF6EBD1FCB5}" type="presParOf" srcId="{8584F3A9-D181-4D70-927C-19B83FEC44A2}" destId="{ED92C5F7-2504-4627-BB7C-99757047C5ED}" srcOrd="2" destOrd="0" presId="urn:microsoft.com/office/officeart/2005/8/layout/orgChart1"/>
    <dgm:cxn modelId="{EB6ABA59-FEF1-475E-A00B-3071FB7F6141}" type="presParOf" srcId="{8584F3A9-D181-4D70-927C-19B83FEC44A2}" destId="{9AA95246-0F70-4363-BB3B-5D9FDF17E350}" srcOrd="3" destOrd="0" presId="urn:microsoft.com/office/officeart/2005/8/layout/orgChart1"/>
    <dgm:cxn modelId="{883C0B09-2963-4C55-B866-7A293752D5E7}" type="presParOf" srcId="{9AA95246-0F70-4363-BB3B-5D9FDF17E350}" destId="{82260580-2E4C-4754-A68C-51F752E2E343}" srcOrd="0" destOrd="0" presId="urn:microsoft.com/office/officeart/2005/8/layout/orgChart1"/>
    <dgm:cxn modelId="{E5D973E3-4675-43EB-ADC1-E9B95DE961DF}" type="presParOf" srcId="{82260580-2E4C-4754-A68C-51F752E2E343}" destId="{EEAB581C-D469-4321-AB10-E8D448FB676C}" srcOrd="0" destOrd="0" presId="urn:microsoft.com/office/officeart/2005/8/layout/orgChart1"/>
    <dgm:cxn modelId="{4A21D091-B7B0-434D-B008-18C409C579AD}" type="presParOf" srcId="{82260580-2E4C-4754-A68C-51F752E2E343}" destId="{4FB6D13E-0D01-47CD-A605-63D50427679B}" srcOrd="1" destOrd="0" presId="urn:microsoft.com/office/officeart/2005/8/layout/orgChart1"/>
    <dgm:cxn modelId="{5ECB3AD8-3E51-417F-BA2E-A8BA4AEEDA6C}" type="presParOf" srcId="{9AA95246-0F70-4363-BB3B-5D9FDF17E350}" destId="{6DAC3B7C-D580-4BD3-986A-7F450129DA4B}" srcOrd="1" destOrd="0" presId="urn:microsoft.com/office/officeart/2005/8/layout/orgChart1"/>
    <dgm:cxn modelId="{128EEC77-43A9-418E-B58A-75596DA5F61B}" type="presParOf" srcId="{9AA95246-0F70-4363-BB3B-5D9FDF17E350}" destId="{B6CD4E07-7CA5-47A0-821A-52E26FF9ED95}" srcOrd="2" destOrd="0" presId="urn:microsoft.com/office/officeart/2005/8/layout/orgChart1"/>
    <dgm:cxn modelId="{2095C665-29EF-404F-8AEA-968101B36B0A}" type="presParOf" srcId="{0EA47E06-02A8-4D63-8D70-27D123241FEB}" destId="{5ABEF320-EE83-489C-9FC0-E5DD850FB8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3A377-501D-45CC-B34F-A24DFDD82271}">
      <dsp:nvSpPr>
        <dsp:cNvPr id="0" name=""/>
        <dsp:cNvSpPr/>
      </dsp:nvSpPr>
      <dsp:spPr>
        <a:xfrm>
          <a:off x="1912623" y="1750224"/>
          <a:ext cx="1428466" cy="486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775"/>
              </a:lnTo>
              <a:lnTo>
                <a:pt x="1428466" y="281775"/>
              </a:lnTo>
              <a:lnTo>
                <a:pt x="1428466" y="48686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B82D7E-DBB8-4A3D-BF76-BDCD25D9ACB6}">
      <dsp:nvSpPr>
        <dsp:cNvPr id="0" name=""/>
        <dsp:cNvSpPr/>
      </dsp:nvSpPr>
      <dsp:spPr>
        <a:xfrm>
          <a:off x="977663" y="1750224"/>
          <a:ext cx="934959" cy="486865"/>
        </a:xfrm>
        <a:custGeom>
          <a:avLst/>
          <a:gdLst/>
          <a:ahLst/>
          <a:cxnLst/>
          <a:rect l="0" t="0" r="0" b="0"/>
          <a:pathLst>
            <a:path>
              <a:moveTo>
                <a:pt x="934959" y="0"/>
              </a:moveTo>
              <a:lnTo>
                <a:pt x="934959" y="281775"/>
              </a:lnTo>
              <a:lnTo>
                <a:pt x="0" y="281775"/>
              </a:lnTo>
              <a:lnTo>
                <a:pt x="0" y="48686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6C8E0C-AB29-411F-8F84-472BC069B9BD}">
      <dsp:nvSpPr>
        <dsp:cNvPr id="0" name=""/>
        <dsp:cNvSpPr/>
      </dsp:nvSpPr>
      <dsp:spPr>
        <a:xfrm>
          <a:off x="936001" y="773602"/>
          <a:ext cx="1953245" cy="976622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মুনফা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জাতীয়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936001" y="773602"/>
        <a:ext cx="1953245" cy="976622"/>
      </dsp:txXfrm>
    </dsp:sp>
    <dsp:sp modelId="{23CDE5C2-DAA0-4D77-965E-F56B80325C47}">
      <dsp:nvSpPr>
        <dsp:cNvPr id="0" name=""/>
        <dsp:cNvSpPr/>
      </dsp:nvSpPr>
      <dsp:spPr>
        <a:xfrm>
          <a:off x="1041" y="2237090"/>
          <a:ext cx="1953245" cy="976622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মুনফা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জাতীয়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পারিবারিক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আয়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1041" y="2237090"/>
        <a:ext cx="1953245" cy="976622"/>
      </dsp:txXfrm>
    </dsp:sp>
    <dsp:sp modelId="{982783EB-302A-4754-9D18-3A84CF29A0ED}">
      <dsp:nvSpPr>
        <dsp:cNvPr id="0" name=""/>
        <dsp:cNvSpPr/>
      </dsp:nvSpPr>
      <dsp:spPr>
        <a:xfrm>
          <a:off x="2364467" y="2237090"/>
          <a:ext cx="1953245" cy="976622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মুনফা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জাতীয়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পারিবারিক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ব্যয়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2364467" y="2237090"/>
        <a:ext cx="1953245" cy="9766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2C5F7-2504-4627-BB7C-99757047C5ED}">
      <dsp:nvSpPr>
        <dsp:cNvPr id="0" name=""/>
        <dsp:cNvSpPr/>
      </dsp:nvSpPr>
      <dsp:spPr>
        <a:xfrm>
          <a:off x="2090032" y="1035191"/>
          <a:ext cx="975373" cy="776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8365"/>
              </a:lnTo>
              <a:lnTo>
                <a:pt x="975373" y="588365"/>
              </a:lnTo>
              <a:lnTo>
                <a:pt x="975373" y="77653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289F39-2637-4930-9899-41A707977DC0}">
      <dsp:nvSpPr>
        <dsp:cNvPr id="0" name=""/>
        <dsp:cNvSpPr/>
      </dsp:nvSpPr>
      <dsp:spPr>
        <a:xfrm>
          <a:off x="896993" y="1035191"/>
          <a:ext cx="1193039" cy="776533"/>
        </a:xfrm>
        <a:custGeom>
          <a:avLst/>
          <a:gdLst/>
          <a:ahLst/>
          <a:cxnLst/>
          <a:rect l="0" t="0" r="0" b="0"/>
          <a:pathLst>
            <a:path>
              <a:moveTo>
                <a:pt x="1193039" y="0"/>
              </a:moveTo>
              <a:lnTo>
                <a:pt x="1193039" y="588365"/>
              </a:lnTo>
              <a:lnTo>
                <a:pt x="0" y="588365"/>
              </a:lnTo>
              <a:lnTo>
                <a:pt x="0" y="77653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799178-BC8E-4F10-B6C2-803F111826DD}">
      <dsp:nvSpPr>
        <dsp:cNvPr id="0" name=""/>
        <dsp:cNvSpPr/>
      </dsp:nvSpPr>
      <dsp:spPr>
        <a:xfrm>
          <a:off x="1193994" y="397238"/>
          <a:ext cx="1792076" cy="637952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মুল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ধন</a:t>
          </a: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 জাতীয়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1193994" y="397238"/>
        <a:ext cx="1792076" cy="637952"/>
      </dsp:txXfrm>
    </dsp:sp>
    <dsp:sp modelId="{B3893E31-58DE-44B5-87CE-446233A1BB2B}">
      <dsp:nvSpPr>
        <dsp:cNvPr id="0" name=""/>
        <dsp:cNvSpPr/>
      </dsp:nvSpPr>
      <dsp:spPr>
        <a:xfrm>
          <a:off x="955" y="1811725"/>
          <a:ext cx="1792076" cy="896038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মুলধন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জাতীয়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পারিবারিক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আয়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955" y="1811725"/>
        <a:ext cx="1792076" cy="896038"/>
      </dsp:txXfrm>
    </dsp:sp>
    <dsp:sp modelId="{EEAB581C-D469-4321-AB10-E8D448FB676C}">
      <dsp:nvSpPr>
        <dsp:cNvPr id="0" name=""/>
        <dsp:cNvSpPr/>
      </dsp:nvSpPr>
      <dsp:spPr>
        <a:xfrm>
          <a:off x="2169368" y="1811725"/>
          <a:ext cx="1792076" cy="896038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মুলধন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জাতীয়</a:t>
          </a:r>
          <a:endParaRPr lang="en-US" sz="28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পারিবারিক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ব্যয়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2169368" y="1811725"/>
        <a:ext cx="1792076" cy="896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E84F-A0DB-4C95-8514-19AA0DE3F61D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0538-8094-4A14-A501-95402911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E84F-A0DB-4C95-8514-19AA0DE3F61D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0538-8094-4A14-A501-95402911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33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E84F-A0DB-4C95-8514-19AA0DE3F61D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0538-8094-4A14-A501-95402911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27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E84F-A0DB-4C95-8514-19AA0DE3F61D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0538-8094-4A14-A501-95402911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08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E84F-A0DB-4C95-8514-19AA0DE3F61D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0538-8094-4A14-A501-95402911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3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E84F-A0DB-4C95-8514-19AA0DE3F61D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0538-8094-4A14-A501-95402911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22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E84F-A0DB-4C95-8514-19AA0DE3F61D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0538-8094-4A14-A501-95402911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50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E84F-A0DB-4C95-8514-19AA0DE3F61D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0538-8094-4A14-A501-95402911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70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E84F-A0DB-4C95-8514-19AA0DE3F61D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0538-8094-4A14-A501-95402911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89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E84F-A0DB-4C95-8514-19AA0DE3F61D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0538-8094-4A14-A501-95402911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E84F-A0DB-4C95-8514-19AA0DE3F61D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0538-8094-4A14-A501-95402911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50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CE84F-A0DB-4C95-8514-19AA0DE3F61D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80538-8094-4A14-A501-95402911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3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nishankar25071970@gmail.com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05000"/>
            <a:ext cx="6934200" cy="4724400"/>
          </a:xfrm>
          <a:prstGeom prst="rect">
            <a:avLst/>
          </a:prstGeom>
        </p:spPr>
      </p:pic>
      <p:sp>
        <p:nvSpPr>
          <p:cNvPr id="3" name="Round Single Corner Rectangle 2"/>
          <p:cNvSpPr/>
          <p:nvPr/>
        </p:nvSpPr>
        <p:spPr>
          <a:xfrm>
            <a:off x="1066800" y="457200"/>
            <a:ext cx="6934200" cy="1295400"/>
          </a:xfrm>
          <a:prstGeom prst="round1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98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613558"/>
            <a:ext cx="3962400" cy="230832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u="sng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মুল্যয়ন</a:t>
            </a:r>
          </a:p>
          <a:p>
            <a:pPr algn="ctr"/>
            <a:r>
              <a:rPr lang="bn-BD" sz="7200" b="1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72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3613827"/>
            <a:ext cx="5714930" cy="13849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১।পারিবারি </a:t>
            </a:r>
            <a:r>
              <a:rPr lang="bn-BD" sz="28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আর্থিক বিবরনীর ধাপ </a:t>
            </a:r>
            <a:r>
              <a:rPr lang="bn-BD" sz="2800" b="1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সমুহ কিকি?</a:t>
            </a:r>
          </a:p>
          <a:p>
            <a:r>
              <a:rPr lang="bn-BD" sz="2800" b="1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২।পারিবারি </a:t>
            </a:r>
            <a:r>
              <a:rPr lang="bn-BD" sz="28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আর্থিক </a:t>
            </a:r>
            <a:r>
              <a:rPr lang="bn-BD" sz="2800" b="1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বিবরনী কি?</a:t>
            </a:r>
          </a:p>
          <a:p>
            <a:r>
              <a:rPr lang="bn-BD" sz="2800" b="1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2800" b="1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2800" b="1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bn-BD" sz="2800" b="1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কি?</a:t>
            </a:r>
            <a:endParaRPr lang="en-US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97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8382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1000" y="304800"/>
            <a:ext cx="8534400" cy="6400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উদ্দীপক-3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হান্নান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 বেসরকারি প্রতিষ্ঠানে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কর্মরত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তিনি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৩০,০০০টাকা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বেতন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এবংবছরে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২বার ২০,০০০টাকা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বোনাস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পান।২০১৭সালের ১লাজানুয়ারি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তহবিল১২,০০০টাকা,বাড়িঘর৫,৫০,০০০টাকা,সরঞ্জাম৬০০০টকা,এবং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সহকর্মীর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ঋন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ছিল৪০,০০০টাকা।</a:t>
            </a:r>
          </a:p>
          <a:p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বছরে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নিম্নরুপঃ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খাদ্যসামগ্রী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৭৮,০০০টাকা,সহকর্মীর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ঋন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পরিশোধ৩০,০০০টাকা,ঔষধ ও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ডাক্তারে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র 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১৮,০০০টাকা,বাড়িমেরামত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৩১,০০০টাকা,মোবাইল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১৪,০০০টাকা ।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ওটেলিফোন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৮,৬০০টাকা।কাপড়চোপড়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৭,৫০০টাকা,কৃষি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৪৮,৫০০টাকা,ফ্রিজ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৩৬,০০০টাকা।লেখাপড়ার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৪২,০০০টাকা,ডিপিএস এ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৩৬,০০০টাকা।এছাড়াবিদ্যুৎ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বাবদ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৩,৪০০টাকা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বকেয়া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   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37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0"/>
            <a:ext cx="8915400" cy="7010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উদ্দীপক-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 </a:t>
            </a:r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নান্নু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মিয়ার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পরিবারে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১লাজানুয়ারি ২০১৭ তারিখে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অবস্থা নিম্ন রুপঃ</a:t>
            </a:r>
          </a:p>
          <a:p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তহবিল২০,০০০টাকা,বাড়িঘর৩,৫০,০০০টাকা,তৈজস পত্র২৫,০০০টাকা,আসবাব পত্র৫০,০০০টাকা,এবং ১২%ঋণ৬০,০০০টাকা।উক্ত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প্রাপ্তি-প্রদান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নিম্ন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রুপঃ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প্রাপ্তি প্রদান হিসাব</a:t>
            </a:r>
          </a:p>
          <a:p>
            <a:pPr algn="ctr"/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২০১৭ সালের ৩১ ডিসেম্বর তারিখে সমাপ্ত বছরের জন্য </a:t>
            </a:r>
          </a:p>
          <a:p>
            <a:pPr algn="ctr"/>
            <a:endParaRPr lang="bn-IN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অন্যান্যতথ্যঃ(১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সামগ্রী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১,০০০টাকা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মজুত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২)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ৎ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২মাসের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বকেয়া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bn-IN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384694"/>
              </p:ext>
            </p:extLst>
          </p:nvPr>
        </p:nvGraphicFramePr>
        <p:xfrm>
          <a:off x="533400" y="1600200"/>
          <a:ext cx="7924800" cy="4508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2740"/>
                <a:gridCol w="1089660"/>
                <a:gridCol w="2575560"/>
                <a:gridCol w="1386840"/>
              </a:tblGrid>
              <a:tr h="394066">
                <a:tc>
                  <a:txBody>
                    <a:bodyPr/>
                    <a:lstStyle/>
                    <a:p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প্রাপ্তি সমুহ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প্রদান সমুহ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টাকা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2196259">
                <a:tc rowSpan="3"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ব্যালেন্স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B/D</a:t>
                      </a:r>
                      <a:endParaRPr lang="bn-IN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বেতন</a:t>
                      </a:r>
                      <a:endParaRPr lang="en-US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পুরাতন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টেবিল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বিক্রয়</a:t>
                      </a:r>
                      <a:endParaRPr lang="en-US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কৃষি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ফসল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বিক্রয়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ফার্মেসী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ব্যবসায়ের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মুনফা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bn-IN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২০,০০০</a:t>
                      </a:r>
                    </a:p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১,৮০,০০০</a:t>
                      </a:r>
                    </a:p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৫,০০০</a:t>
                      </a:r>
                    </a:p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৩০,০০০</a:t>
                      </a:r>
                    </a:p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৭৫,০০০</a:t>
                      </a:r>
                      <a:endParaRPr lang="bn-IN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খাদ্য</a:t>
                      </a:r>
                      <a:r>
                        <a:rPr lang="bn-IN" baseline="0" dirty="0" smtClean="0">
                          <a:latin typeface="NikoshBAN" pitchFamily="2" charset="0"/>
                          <a:cs typeface="NikoshBAN" pitchFamily="2" charset="0"/>
                        </a:rPr>
                        <a:t> সামগ্রী ক্রয়</a:t>
                      </a:r>
                    </a:p>
                    <a:p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বাড়িমেরামত</a:t>
                      </a:r>
                      <a:endParaRPr lang="en-US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ফ্রিজ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ক্রয়</a:t>
                      </a:r>
                      <a:endParaRPr lang="en-US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বিদ্যু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ৎ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বিল</a:t>
                      </a:r>
                      <a:endParaRPr lang="en-US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চিকিৎসা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খরচ</a:t>
                      </a:r>
                      <a:endParaRPr lang="en-US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ডিপিএস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জমা</a:t>
                      </a:r>
                      <a:endParaRPr lang="en-US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সাইকেল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ক্রয়</a:t>
                      </a:r>
                      <a:endParaRPr lang="en-US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লেখাপড়ার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খরচ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কাপড়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চোপর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ক্রয়</a:t>
                      </a:r>
                      <a:endParaRPr lang="en-US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ঋনের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সুদ</a:t>
                      </a:r>
                      <a:endParaRPr lang="en-US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ব্যালেন্স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C/D</a:t>
                      </a:r>
                      <a:endParaRPr lang="bn-IN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77,500</a:t>
                      </a:r>
                    </a:p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8,000</a:t>
                      </a:r>
                    </a:p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28,000</a:t>
                      </a:r>
                    </a:p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6,000</a:t>
                      </a:r>
                    </a:p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3,500</a:t>
                      </a:r>
                    </a:p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48,000</a:t>
                      </a:r>
                    </a:p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12,000</a:t>
                      </a:r>
                    </a:p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14,500</a:t>
                      </a:r>
                    </a:p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16,700</a:t>
                      </a:r>
                    </a:p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5,800</a:t>
                      </a:r>
                    </a:p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90,000</a:t>
                      </a:r>
                      <a:endParaRPr lang="bn-IN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IN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৩,১০,০০০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3,10,000</a:t>
                      </a:r>
                      <a:endParaRPr lang="bn-IN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0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 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24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218" y="240014"/>
            <a:ext cx="8077200" cy="6555641"/>
          </a:xfrm>
          <a:prstGeom prst="rect">
            <a:avLst/>
          </a:prstGeom>
          <a:ln/>
          <a:scene3d>
            <a:camera prst="obliqueTopLeft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u="sng" dirty="0" smtClean="0">
                <a:latin typeface="NikoshBAN" pitchFamily="2" charset="0"/>
                <a:cs typeface="NikoshBAN" pitchFamily="2" charset="0"/>
              </a:rPr>
              <a:t>দল গত কাজ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ক’ দল বিজোর রোল নম্বর এবং ‘খ’দল জোর রোল নম্বর।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এখন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‘ক’ দল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উদ্দীপক-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অনুযায়ী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হান্নানের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(ক)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প্রারম্ভিক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তহবিলের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নির্নয়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(খ) ২০১৭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৩১ডিসেম্বর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পারিবারে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সমাপণী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তহবিলের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  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নির্নয়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হান্নানের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আয়-ব্যয়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বিবরনী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“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কাজ শেষ হলে ,উত্তর মিলিয়ে নাও।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”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খ’দল উদ্দীপক-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 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অনুযায়ী,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নান্নু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মিয়ার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চলতি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বছরে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মুলধন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ব্যয়ের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পরিমান নির্নয় কর। </a:t>
            </a:r>
          </a:p>
          <a:p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উদ্দীপক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পারিবারিক আয়-ব্যয় বিবরনী প্রস্তুত কর ।</a:t>
            </a:r>
          </a:p>
          <a:p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তহবিল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৩,৮৫,০০০টাকা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৩১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ডীসেম্বর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২০১৭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তারিখের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আর্থীক অবস্থার বিবরনি প্রস্তুত কর।</a:t>
            </a:r>
          </a:p>
          <a:p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 শেষ হলে ,উত্তর মিলিয়ে নাও।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” </a:t>
            </a:r>
            <a:endParaRPr lang="bn-IN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85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684499"/>
              </p:ext>
            </p:extLst>
          </p:nvPr>
        </p:nvGraphicFramePr>
        <p:xfrm>
          <a:off x="457200" y="1600200"/>
          <a:ext cx="8077200" cy="43221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114800"/>
                <a:gridCol w="2057400"/>
                <a:gridCol w="1905000"/>
              </a:tblGrid>
              <a:tr h="664536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বিবরন 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বিস্তারিত টাকা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পরিমান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টাকা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52880">
                <a:tc rowSpan="5"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প্রারম্ভিক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সম্পদ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ঃ </a:t>
                      </a:r>
                    </a:p>
                    <a:p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নগদ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তহবিল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বাড়িঘর </a:t>
                      </a:r>
                    </a:p>
                    <a:p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সরঞ্জাম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(-)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প্রারম্ভিক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দা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য়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ঃ</a:t>
                      </a:r>
                    </a:p>
                    <a:p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ব্যাংক ঋণ</a:t>
                      </a:r>
                      <a:endParaRPr lang="bn-BD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পারিবারিক তহবিল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n-BD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১২,০০০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৫,৫০,০০০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৬,০০০</a:t>
                      </a:r>
                      <a:endParaRPr lang="bn-BD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৫,২৮,০০০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bn-BD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82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৫,৬৮,০০০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(৪০,০০০)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bn-BD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49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30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7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471055"/>
            <a:ext cx="7924800" cy="52322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সমাধানঃবই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।ক)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প্রারম্ভিক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তহবিল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ের পরিমান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নির্নয়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93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399" y="76200"/>
            <a:ext cx="6705599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সমাধানঃ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।খ)জনাব হান্নানের পারিবারের প্রাপ্তি ও প্রদান হিসাব</a:t>
            </a:r>
          </a:p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৩১ ডিসেম্বর ২০১৭ সমাপ্ত বছরের জন্য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712932"/>
              </p:ext>
            </p:extLst>
          </p:nvPr>
        </p:nvGraphicFramePr>
        <p:xfrm>
          <a:off x="220069" y="914400"/>
          <a:ext cx="8382000" cy="57607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827931"/>
                <a:gridCol w="1219200"/>
                <a:gridCol w="3045331"/>
                <a:gridCol w="1289538"/>
              </a:tblGrid>
              <a:tr h="423749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প্রাপ্তি সমুহ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প্রদান সমুহ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 টাকা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639796">
                <a:tc rowSpan="6"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  নগদ তহবিল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(১-১-১৭)</a:t>
                      </a:r>
                    </a:p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বেতন প্রাপ্তি(৩০,০০০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×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১২) </a:t>
                      </a:r>
                    </a:p>
                    <a:p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বোনাস প্রাপ্তি ২০,০০০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×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২ )</a:t>
                      </a:r>
                    </a:p>
                    <a:p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কৃষি ফসল বিক্রয়</a:t>
                      </a:r>
                      <a:endParaRPr lang="bn-BD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১২,০০০</a:t>
                      </a:r>
                    </a:p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৩,৬০,০০০</a:t>
                      </a:r>
                    </a:p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৪০,০০০</a:t>
                      </a:r>
                    </a:p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৪৮,৫০০</a:t>
                      </a:r>
                    </a:p>
                    <a:p>
                      <a:endParaRPr lang="bn-BD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খাদ্য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সামগ্রী ক্রয়</a:t>
                      </a:r>
                    </a:p>
                    <a:p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সহকর্মীর ঋণ পরিশোধ</a:t>
                      </a:r>
                    </a:p>
                    <a:p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ঔষধ ও ডাক্তারের ফি</a:t>
                      </a:r>
                    </a:p>
                    <a:p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বাড়ি মেরামত খরচ</a:t>
                      </a:r>
                    </a:p>
                    <a:p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মোবাইল সেট ক্রয়</a:t>
                      </a:r>
                    </a:p>
                    <a:p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বিদ্য ৎ ও টেলিফোন খরচ</a:t>
                      </a:r>
                    </a:p>
                    <a:p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কাপড় চোপর খরচ</a:t>
                      </a:r>
                    </a:p>
                    <a:p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ফ্রিজ ক্রয়</a:t>
                      </a:r>
                    </a:p>
                    <a:p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লেখা পড়ার খরচ</a:t>
                      </a:r>
                    </a:p>
                    <a:p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ডি পি এস  এ জমা </a:t>
                      </a:r>
                    </a:p>
                    <a:p>
                      <a:r>
                        <a:rPr lang="bn-BD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হাতে নগদ(৩১-১২০১৭)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৭৮,০০০</a:t>
                      </a:r>
                    </a:p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৩০,০০০</a:t>
                      </a:r>
                    </a:p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১৮,০০০</a:t>
                      </a:r>
                    </a:p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৩১,০০০</a:t>
                      </a:r>
                    </a:p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১৪,০০০</a:t>
                      </a:r>
                    </a:p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৮,৬০০</a:t>
                      </a:r>
                    </a:p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৭,৫০০</a:t>
                      </a:r>
                    </a:p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৩৬,০০০</a:t>
                      </a:r>
                    </a:p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৪২,০০০</a:t>
                      </a:r>
                    </a:p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৩৬,০০০</a:t>
                      </a:r>
                    </a:p>
                    <a:p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১,৫৯,৪০০</a:t>
                      </a:r>
                      <a:r>
                        <a:rPr lang="bn-BD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bn-BD" sz="24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৪,৬০,৫০০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74387">
                <a:tc v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৪,৬০,৫০০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406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25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599" y="152400"/>
            <a:ext cx="7543801" cy="7239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সমাধানঃ৩।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 জনাব হান্নানের পরিবারে  আয়-ব্যয়  বিবরণী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২০১৭</a:t>
            </a:r>
            <a:r>
              <a:rPr lang="bn-BD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৩১ ডিসেম্বর  তারিখে সমাপ্ত বছরের জন্য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941562"/>
              </p:ext>
            </p:extLst>
          </p:nvPr>
        </p:nvGraphicFramePr>
        <p:xfrm>
          <a:off x="381000" y="910936"/>
          <a:ext cx="8229600" cy="58079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134489"/>
                <a:gridCol w="1260034"/>
                <a:gridCol w="1338786"/>
                <a:gridCol w="1496291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bn-BD" sz="18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বিবরণ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990600">
                <a:tc rowSpan="7">
                  <a:txBody>
                    <a:bodyPr/>
                    <a:lstStyle/>
                    <a:p>
                      <a:r>
                        <a:rPr lang="bn-BD" sz="2000" b="1" dirty="0" smtClean="0">
                          <a:latin typeface="NikoshBAN" pitchFamily="2" charset="0"/>
                          <a:cs typeface="NikoshBAN" pitchFamily="2" charset="0"/>
                        </a:rPr>
                        <a:t>আয় সমূহঃ </a:t>
                      </a:r>
                    </a:p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বেতন </a:t>
                      </a:r>
                    </a:p>
                    <a:p>
                      <a:r>
                        <a:rPr lang="bn-BD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বোনাস প্রাপ্তি</a:t>
                      </a:r>
                    </a:p>
                    <a:p>
                      <a:r>
                        <a:rPr lang="bn-BD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কৃষি ফসল বিক্রয়</a:t>
                      </a:r>
                    </a:p>
                    <a:p>
                      <a:pPr algn="ctr"/>
                      <a:r>
                        <a:rPr lang="bn-BD" sz="1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মোট আয় </a:t>
                      </a:r>
                    </a:p>
                    <a:p>
                      <a:pPr algn="l"/>
                      <a:r>
                        <a:rPr lang="bn-BD" sz="1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বাদঃ খরচ সমূহঃ</a:t>
                      </a:r>
                    </a:p>
                    <a:p>
                      <a:pPr algn="l"/>
                      <a:r>
                        <a:rPr lang="bn-BD" sz="18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খাদ্য সামগ্রী ক্রয় </a:t>
                      </a:r>
                    </a:p>
                    <a:p>
                      <a:pPr algn="l"/>
                      <a:r>
                        <a:rPr lang="bn-BD" sz="18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ঔষধ ওডাক্তারের ফি</a:t>
                      </a:r>
                    </a:p>
                    <a:p>
                      <a:pPr algn="l"/>
                      <a:r>
                        <a:rPr lang="bn-BD" sz="18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বাড়ি মেরামত খরচ</a:t>
                      </a:r>
                    </a:p>
                    <a:p>
                      <a:pPr algn="l"/>
                      <a:r>
                        <a:rPr lang="bn-BD" sz="18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বিদ্য ৎ ও টেলিফোণ খরচ</a:t>
                      </a:r>
                    </a:p>
                    <a:p>
                      <a:pPr algn="l"/>
                      <a:r>
                        <a:rPr lang="bn-BD" sz="18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(+)বকেয়া বিদ্য ৎ বিল</a:t>
                      </a:r>
                    </a:p>
                    <a:p>
                      <a:pPr algn="l"/>
                      <a:endParaRPr lang="bn-BD" sz="1800" b="0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r>
                        <a:rPr lang="bn-BD" sz="18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কাপড় চোপর ক্রয়</a:t>
                      </a:r>
                    </a:p>
                    <a:p>
                      <a:pPr algn="l"/>
                      <a:r>
                        <a:rPr lang="bn-BD" sz="18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লেখা পড়ার খরচ</a:t>
                      </a:r>
                    </a:p>
                    <a:p>
                      <a:pPr algn="l"/>
                      <a:endParaRPr lang="bn-BD" sz="1800" b="0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r>
                        <a:rPr lang="bn-BD" sz="1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মোট খরচ </a:t>
                      </a:r>
                    </a:p>
                    <a:p>
                      <a:pPr algn="ctr"/>
                      <a:r>
                        <a:rPr lang="bn-BD" sz="24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আয়ের উদ্বৃত্ত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bn-BD" sz="1800" b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800" b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800" b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800" b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800" b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800" b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800" b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800" b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800" b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18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৮,৬০০</a:t>
                      </a:r>
                    </a:p>
                    <a:p>
                      <a:r>
                        <a:rPr lang="bn-BD" sz="18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৩,৪০০</a:t>
                      </a:r>
                      <a:r>
                        <a:rPr lang="bn-BD" sz="18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bn-BD" sz="1800" b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n-BD" sz="1800" b="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1800" b="0" u="non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৩,৬০,০০০</a:t>
                      </a:r>
                    </a:p>
                    <a:p>
                      <a:pPr algn="ctr"/>
                      <a:r>
                        <a:rPr lang="bn-BD" sz="1800" b="0" u="non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৪০,০০০</a:t>
                      </a:r>
                    </a:p>
                    <a:p>
                      <a:pPr algn="ctr"/>
                      <a:r>
                        <a:rPr lang="bn-BD" sz="1800" b="0" u="non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৪৮,৫০০ </a:t>
                      </a:r>
                      <a:r>
                        <a:rPr lang="bn-BD" sz="1800" b="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bn-BD" sz="1800" b="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800" b="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800" b="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800" b="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1800" b="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৪,৪৮,৫০০</a:t>
                      </a:r>
                    </a:p>
                    <a:p>
                      <a:pPr algn="ctr"/>
                      <a:endParaRPr lang="bn-BD" sz="1800" b="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800" b="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800" b="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800" b="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800" b="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800" b="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800" b="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800" b="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800" b="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800" b="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1800" b="1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(১,৮৮,৫০০</a:t>
                      </a:r>
                      <a:r>
                        <a:rPr lang="bn-BD" sz="1800" b="1" u="non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1800" b="1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600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bn-BD" sz="1800" b="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800" b="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1800" b="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৭৮,০০০</a:t>
                      </a:r>
                    </a:p>
                    <a:p>
                      <a:pPr algn="ctr"/>
                      <a:r>
                        <a:rPr lang="bn-BD" sz="1800" b="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১৮,০০০</a:t>
                      </a:r>
                    </a:p>
                    <a:p>
                      <a:pPr algn="ctr"/>
                      <a:r>
                        <a:rPr lang="bn-BD" sz="1800" b="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৩১,০০০</a:t>
                      </a:r>
                    </a:p>
                    <a:p>
                      <a:pPr algn="ctr"/>
                      <a:endParaRPr lang="bn-BD" sz="1800" b="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800" b="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1800" b="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১২,০০০</a:t>
                      </a:r>
                    </a:p>
                    <a:p>
                      <a:pPr algn="ctr"/>
                      <a:r>
                        <a:rPr lang="bn-BD" sz="1800" b="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৭,৫০০</a:t>
                      </a:r>
                    </a:p>
                    <a:p>
                      <a:pPr algn="ctr"/>
                      <a:r>
                        <a:rPr lang="bn-BD" sz="1800" b="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৪২,০০০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1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bn-BD" sz="1800" b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bn-BD" sz="2000" b="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69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bn-BD" sz="1800" b="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86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bn-BD" sz="1800" b="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২,৬০,০০০</a:t>
                      </a:r>
                      <a:r>
                        <a:rPr lang="bn-BD" sz="2000" b="1" u="non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bn-BD" sz="2000" b="1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204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BD" sz="200" b="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293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BD" sz="1800" b="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429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04800"/>
            <a:ext cx="60198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9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865913"/>
              </p:ext>
            </p:extLst>
          </p:nvPr>
        </p:nvGraphicFramePr>
        <p:xfrm>
          <a:off x="457200" y="1600200"/>
          <a:ext cx="8077200" cy="24933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114800"/>
                <a:gridCol w="2057400"/>
                <a:gridCol w="1905000"/>
              </a:tblGrid>
              <a:tr h="664536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বিবরন 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বিস্তারিত টাকা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পরিমান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টাকা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552880">
                <a:tc rowSpan="4">
                  <a:txBody>
                    <a:bodyPr/>
                    <a:lstStyle/>
                    <a:p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ফ্রিজ ক্রয় </a:t>
                      </a:r>
                    </a:p>
                    <a:p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সাই কেল ক্রয়</a:t>
                      </a:r>
                    </a:p>
                    <a:p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২৮,০০০</a:t>
                      </a:r>
                    </a:p>
                    <a:p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১২,০০০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bn-BD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৪০,০০০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3065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bn-BD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30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137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471055"/>
            <a:ext cx="792480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সমাধানঃবই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।ক)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ব্যয়ের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পরিমান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নির্নয়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36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599" y="152400"/>
            <a:ext cx="7391401" cy="6096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সমাধানঃ৪।খ) জনাব নান্নু মিয়ার পরিবারে  আয়-ব্যয়  বিবরণী</a:t>
            </a:r>
          </a:p>
          <a:p>
            <a:pPr algn="ctr"/>
            <a:r>
              <a:rPr lang="en-US" sz="1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২০১৭</a:t>
            </a:r>
            <a:r>
              <a:rPr lang="bn-BD" sz="1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1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৩১ ডিসেম্বর  তারিখে সমাপ্ত বছরের জন্য</a:t>
            </a:r>
            <a:endParaRPr lang="en-US" sz="1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274964"/>
              </p:ext>
            </p:extLst>
          </p:nvPr>
        </p:nvGraphicFramePr>
        <p:xfrm>
          <a:off x="381000" y="741218"/>
          <a:ext cx="8229600" cy="618113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134489"/>
                <a:gridCol w="1260034"/>
                <a:gridCol w="1338786"/>
                <a:gridCol w="1496291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bn-BD" sz="16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বিবরণ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90600">
                <a:tc rowSpan="9">
                  <a:txBody>
                    <a:bodyPr/>
                    <a:lstStyle/>
                    <a:p>
                      <a:r>
                        <a:rPr lang="bn-BD" sz="1800" b="1" dirty="0" smtClean="0">
                          <a:latin typeface="NikoshBAN" pitchFamily="2" charset="0"/>
                          <a:cs typeface="NikoshBAN" pitchFamily="2" charset="0"/>
                        </a:rPr>
                        <a:t>আয় সমূহঃ </a:t>
                      </a:r>
                    </a:p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বেতন </a:t>
                      </a:r>
                      <a:endParaRPr lang="bn-BD" sz="16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কৃষি ফসল বিক্রয়</a:t>
                      </a:r>
                    </a:p>
                    <a:p>
                      <a:r>
                        <a:rPr lang="bn-BD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ফার্মেসি ব্যবসায়ের মুনফা</a:t>
                      </a:r>
                    </a:p>
                    <a:p>
                      <a:pPr algn="ctr"/>
                      <a:r>
                        <a:rPr lang="bn-BD" sz="16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মোট আয় </a:t>
                      </a:r>
                    </a:p>
                    <a:p>
                      <a:pPr algn="l"/>
                      <a:r>
                        <a:rPr lang="bn-BD" sz="16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বাদঃ ব্যয় সমূহঃ</a:t>
                      </a:r>
                    </a:p>
                    <a:p>
                      <a:pPr algn="l"/>
                      <a:r>
                        <a:rPr lang="bn-BD" sz="16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খাদ্য সামগ্রী ক্রয় </a:t>
                      </a:r>
                    </a:p>
                    <a:p>
                      <a:pPr algn="l"/>
                      <a:r>
                        <a:rPr lang="bn-BD" sz="16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(-)সমাপনী খাদ্য সামগ্রী </a:t>
                      </a:r>
                    </a:p>
                    <a:p>
                      <a:pPr algn="l"/>
                      <a:r>
                        <a:rPr lang="bn-BD" sz="16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বাড়ি মেরামত</a:t>
                      </a:r>
                    </a:p>
                    <a:p>
                      <a:pPr algn="l"/>
                      <a:r>
                        <a:rPr lang="bn-BD" sz="16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বিদ্য ৎ বিল </a:t>
                      </a:r>
                    </a:p>
                    <a:p>
                      <a:pPr algn="l"/>
                      <a:r>
                        <a:rPr lang="bn-BD" sz="16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(+)বকেয়া বিদ্য ৎ বিল</a:t>
                      </a:r>
                    </a:p>
                    <a:p>
                      <a:pPr algn="l"/>
                      <a:endParaRPr lang="bn-BD" sz="1600" b="0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r>
                        <a:rPr lang="bn-BD" sz="16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চিকি ৎ সা খরচ </a:t>
                      </a:r>
                    </a:p>
                    <a:p>
                      <a:pPr algn="l"/>
                      <a:r>
                        <a:rPr lang="bn-BD" sz="16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লেখা পড়ার খরচ</a:t>
                      </a:r>
                    </a:p>
                    <a:p>
                      <a:pPr algn="l"/>
                      <a:r>
                        <a:rPr lang="bn-BD" sz="16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কাপড় চোপর খরচ</a:t>
                      </a:r>
                    </a:p>
                    <a:p>
                      <a:pPr algn="l"/>
                      <a:r>
                        <a:rPr lang="bn-BD" sz="16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ঋণেড় সুদ</a:t>
                      </a:r>
                    </a:p>
                    <a:p>
                      <a:pPr algn="l"/>
                      <a:r>
                        <a:rPr lang="bn-BD" sz="16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(+) বকেয়া</a:t>
                      </a:r>
                    </a:p>
                    <a:p>
                      <a:pPr algn="l"/>
                      <a:endParaRPr lang="bn-BD" sz="1600" b="0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r>
                        <a:rPr lang="bn-BD" sz="16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মোট খরচ </a:t>
                      </a:r>
                    </a:p>
                    <a:p>
                      <a:pPr algn="ctr"/>
                      <a:r>
                        <a:rPr lang="bn-BD" sz="20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আয়ের উদ্বৃত্ত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bn-BD" sz="1600" b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600" b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600" b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600" b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600" b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600" b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16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৭৭,৫০০</a:t>
                      </a:r>
                    </a:p>
                    <a:p>
                      <a:r>
                        <a:rPr lang="bn-BD" sz="16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(১,০০০)  </a:t>
                      </a:r>
                      <a:endParaRPr lang="bn-BD" sz="1600" b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n-BD" sz="1600" b="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1600" b="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১,৮০,০০০</a:t>
                      </a:r>
                    </a:p>
                    <a:p>
                      <a:pPr algn="ctr"/>
                      <a:r>
                        <a:rPr lang="bn-BD" sz="1600" b="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৩০,০০০</a:t>
                      </a:r>
                    </a:p>
                    <a:p>
                      <a:pPr algn="ctr"/>
                      <a:r>
                        <a:rPr lang="bn-BD" sz="1600" b="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৭৫,০০০</a:t>
                      </a:r>
                      <a:r>
                        <a:rPr lang="bn-BD" sz="1600" b="0" u="non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1600" b="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bn-BD" sz="1600" b="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600" b="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600" b="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600" b="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1600" b="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২,৮৫,০০০</a:t>
                      </a:r>
                    </a:p>
                    <a:p>
                      <a:pPr algn="ctr"/>
                      <a:endParaRPr lang="bn-BD" sz="1600" b="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600" b="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600" b="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600" b="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600" b="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600" b="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600" b="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600" b="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600" b="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600" b="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600" b="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600" b="1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600" b="1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1600" b="1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(১,৩৩,৬০০)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245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bn-BD" sz="1600" b="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600" b="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600" b="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1600" b="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৭৬,৫০০ </a:t>
                      </a:r>
                    </a:p>
                    <a:p>
                      <a:pPr algn="ctr"/>
                      <a:r>
                        <a:rPr lang="bn-BD" sz="1600" b="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৮,০০০</a:t>
                      </a:r>
                      <a:r>
                        <a:rPr lang="bn-BD" sz="1600" b="0" u="non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1600" b="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algn="ctr"/>
                      <a:endParaRPr lang="bn-BD" sz="1600" b="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600" b="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1600" b="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৭,২০০</a:t>
                      </a:r>
                    </a:p>
                    <a:p>
                      <a:pPr algn="ctr"/>
                      <a:r>
                        <a:rPr lang="bn-BD" sz="1600" b="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৩,৫০০</a:t>
                      </a:r>
                    </a:p>
                    <a:p>
                      <a:pPr algn="ctr"/>
                      <a:r>
                        <a:rPr lang="bn-BD" sz="1600" b="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১৪,৫০০</a:t>
                      </a:r>
                    </a:p>
                    <a:p>
                      <a:pPr algn="ctr"/>
                      <a:r>
                        <a:rPr lang="bn-BD" sz="1600" b="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১৬,৭০০ </a:t>
                      </a:r>
                    </a:p>
                    <a:p>
                      <a:pPr algn="ctr"/>
                      <a:endParaRPr lang="bn-BD" sz="1600" b="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600" b="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1600" b="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৭,২০০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16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sz="1600" b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16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৬,০০০</a:t>
                      </a:r>
                    </a:p>
                    <a:p>
                      <a:r>
                        <a:rPr lang="bn-BD" sz="16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১,২০০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bn-BD" sz="2000" b="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98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sz="1600" b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600" b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600" b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600" b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16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৫,৮০০</a:t>
                      </a:r>
                    </a:p>
                    <a:p>
                      <a:r>
                        <a:rPr lang="bn-BD" sz="16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১,৪০০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95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62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bn-BD" sz="1600" b="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4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b="1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২,৬০,০০০</a:t>
                      </a:r>
                      <a:r>
                        <a:rPr lang="bn-BD" sz="1800" b="1" u="non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bn-BD" sz="1800" b="1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04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BD" sz="100" b="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93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BD" sz="1600" b="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05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" name="Bevel 10"/>
          <p:cNvSpPr/>
          <p:nvPr/>
        </p:nvSpPr>
        <p:spPr>
          <a:xfrm>
            <a:off x="533400" y="381000"/>
            <a:ext cx="8001000" cy="1042416"/>
          </a:xfrm>
          <a:prstGeom prst="bevel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Bevel 11"/>
          <p:cNvSpPr/>
          <p:nvPr/>
        </p:nvSpPr>
        <p:spPr>
          <a:xfrm>
            <a:off x="4648200" y="1600200"/>
            <a:ext cx="4114800" cy="4495800"/>
          </a:xfrm>
          <a:prstGeom prst="bevel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মনিশংকর হালদার</a:t>
            </a:r>
          </a:p>
          <a:p>
            <a:r>
              <a:rPr lang="bn-BD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সিনিয়</a:t>
            </a:r>
            <a:r>
              <a:rPr lang="en-US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bn-BD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BD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হালিম ফাউন্ডেশন মডেল হাই স্কুল</a:t>
            </a:r>
          </a:p>
          <a:p>
            <a:r>
              <a:rPr lang="bn-BD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১৮৮ পশ্চিম কাফরুল,</a:t>
            </a:r>
          </a:p>
          <a:p>
            <a:r>
              <a:rPr lang="bn-BD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তালতলা,ঢাকা ১২০৭।</a:t>
            </a:r>
          </a:p>
          <a:p>
            <a:r>
              <a:rPr lang="bn-BD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bn-BD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  <a:hlinkClick r:id="rId3"/>
              </a:rPr>
              <a:t>manishankar25071970@gmail.com</a:t>
            </a:r>
            <a:endParaRPr lang="bn-BD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mobile no:01725277581</a:t>
            </a:r>
            <a:endParaRPr lang="en-US" sz="2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Bevel 12"/>
          <p:cNvSpPr/>
          <p:nvPr/>
        </p:nvSpPr>
        <p:spPr>
          <a:xfrm>
            <a:off x="495300" y="1611086"/>
            <a:ext cx="4038600" cy="4495800"/>
          </a:xfrm>
          <a:prstGeom prst="bevel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163536"/>
            <a:ext cx="2971800" cy="3390900"/>
          </a:xfr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50671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3945" y="0"/>
            <a:ext cx="609600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সমাধানঃ৪।গ)জনাব নান্নু মিয়ার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পারিবা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রে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র্থীক অবস্থার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বিবরনী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২০১৭ সালের ৩১ ডিসেম্বর তারিখের স্মাপ্ত বছরের জন্য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897966"/>
              </p:ext>
            </p:extLst>
          </p:nvPr>
        </p:nvGraphicFramePr>
        <p:xfrm>
          <a:off x="533400" y="685800"/>
          <a:ext cx="8229599" cy="636570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4217669"/>
                <a:gridCol w="1337310"/>
                <a:gridCol w="1337310"/>
                <a:gridCol w="1337310"/>
              </a:tblGrid>
              <a:tr h="330707">
                <a:tc>
                  <a:txBody>
                    <a:bodyPr/>
                    <a:lstStyle/>
                    <a:p>
                      <a:pPr algn="ctr"/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বিবরন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345276">
                <a:tc rowSpan="9">
                  <a:txBody>
                    <a:bodyPr/>
                    <a:lstStyle/>
                    <a:p>
                      <a:r>
                        <a:rPr lang="bn-BD" sz="1800" b="1" dirty="0" smtClean="0">
                          <a:latin typeface="NikoshBAN" pitchFamily="2" charset="0"/>
                          <a:cs typeface="NikoshBAN" pitchFamily="2" charset="0"/>
                        </a:rPr>
                        <a:t>সম্পদ সমূহঃ</a:t>
                      </a:r>
                    </a:p>
                    <a:p>
                      <a:r>
                        <a:rPr lang="bn-BD" sz="1600" b="0" baseline="0" dirty="0" smtClean="0">
                          <a:latin typeface="NikoshBAN" pitchFamily="2" charset="0"/>
                          <a:cs typeface="NikoshBAN" pitchFamily="2" charset="0"/>
                        </a:rPr>
                        <a:t>বাড়িঘর </a:t>
                      </a:r>
                    </a:p>
                    <a:p>
                      <a:r>
                        <a:rPr lang="bn-BD" sz="1600" b="0" baseline="0" dirty="0" smtClean="0">
                          <a:latin typeface="NikoshBAN" pitchFamily="2" charset="0"/>
                          <a:cs typeface="NikoshBAN" pitchFamily="2" charset="0"/>
                        </a:rPr>
                        <a:t>তৈজসপত্র</a:t>
                      </a:r>
                    </a:p>
                    <a:p>
                      <a:r>
                        <a:rPr lang="bn-BD" sz="1600" b="0" baseline="0" dirty="0" smtClean="0">
                          <a:latin typeface="NikoshBAN" pitchFamily="2" charset="0"/>
                          <a:cs typeface="NikoshBAN" pitchFamily="2" charset="0"/>
                        </a:rPr>
                        <a:t>আসবাব পত্র</a:t>
                      </a:r>
                    </a:p>
                    <a:p>
                      <a:r>
                        <a:rPr lang="bn-BD" sz="1600" b="0" baseline="0" dirty="0" smtClean="0">
                          <a:latin typeface="NikoshBAN" pitchFamily="2" charset="0"/>
                          <a:cs typeface="NikoshBAN" pitchFamily="2" charset="0"/>
                        </a:rPr>
                        <a:t>(-)পুরাতন টেবিল বিক্রয়</a:t>
                      </a:r>
                    </a:p>
                    <a:p>
                      <a:endParaRPr lang="bn-BD" sz="1600" b="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1600" b="0" baseline="0" dirty="0" smtClean="0">
                          <a:latin typeface="NikoshBAN" pitchFamily="2" charset="0"/>
                          <a:cs typeface="NikoshBAN" pitchFamily="2" charset="0"/>
                        </a:rPr>
                        <a:t>ফ্রিজ ক্রয়</a:t>
                      </a:r>
                    </a:p>
                    <a:p>
                      <a:r>
                        <a:rPr lang="bn-BD" sz="1600" b="0" baseline="0" dirty="0" smtClean="0">
                          <a:latin typeface="NikoshBAN" pitchFamily="2" charset="0"/>
                          <a:cs typeface="NikoshBAN" pitchFamily="2" charset="0"/>
                        </a:rPr>
                        <a:t>ডি পি এস জমা</a:t>
                      </a:r>
                    </a:p>
                    <a:p>
                      <a:r>
                        <a:rPr lang="bn-BD" sz="1600" b="0" baseline="0" dirty="0" smtClean="0">
                          <a:latin typeface="NikoshBAN" pitchFamily="2" charset="0"/>
                          <a:cs typeface="NikoshBAN" pitchFamily="2" charset="0"/>
                        </a:rPr>
                        <a:t>সাইকেল ক্রয়</a:t>
                      </a:r>
                    </a:p>
                    <a:p>
                      <a:r>
                        <a:rPr lang="bn-BD" sz="1600" b="0" baseline="0" dirty="0" smtClean="0">
                          <a:latin typeface="NikoshBAN" pitchFamily="2" charset="0"/>
                          <a:cs typeface="NikoshBAN" pitchFamily="2" charset="0"/>
                        </a:rPr>
                        <a:t>খাদ্য সামগ্রীর সমাপনী মজুদ </a:t>
                      </a:r>
                    </a:p>
                    <a:p>
                      <a:r>
                        <a:rPr lang="bn-BD" sz="1600" b="0" baseline="0" dirty="0" smtClean="0">
                          <a:latin typeface="NikoshBAN" pitchFamily="2" charset="0"/>
                          <a:cs typeface="NikoshBAN" pitchFamily="2" charset="0"/>
                        </a:rPr>
                        <a:t>সমাপনী নগদ তহবিল</a:t>
                      </a:r>
                    </a:p>
                    <a:p>
                      <a:pPr algn="ctr"/>
                      <a:endParaRPr lang="bn-BD" sz="1600" b="1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1600" b="1" baseline="0" dirty="0" smtClean="0">
                          <a:latin typeface="NikoshBAN" pitchFamily="2" charset="0"/>
                          <a:cs typeface="NikoshBAN" pitchFamily="2" charset="0"/>
                        </a:rPr>
                        <a:t>মোট সম্পদ</a:t>
                      </a:r>
                    </a:p>
                    <a:p>
                      <a:pPr algn="l"/>
                      <a:r>
                        <a:rPr lang="bn-BD" sz="1600" b="1" baseline="0" dirty="0" smtClean="0">
                          <a:latin typeface="NikoshBAN" pitchFamily="2" charset="0"/>
                          <a:cs typeface="NikoshBAN" pitchFamily="2" charset="0"/>
                        </a:rPr>
                        <a:t>দায় ওপারিবারিক তহবিলঃ</a:t>
                      </a:r>
                    </a:p>
                    <a:p>
                      <a:pPr algn="l"/>
                      <a:r>
                        <a:rPr lang="bn-BD" sz="1600" b="0" baseline="0" dirty="0" smtClean="0">
                          <a:latin typeface="NikoshBAN" pitchFamily="2" charset="0"/>
                          <a:cs typeface="NikoshBAN" pitchFamily="2" charset="0"/>
                        </a:rPr>
                        <a:t>১২%ঋণ</a:t>
                      </a:r>
                    </a:p>
                    <a:p>
                      <a:pPr algn="l"/>
                      <a:r>
                        <a:rPr lang="bn-BD" sz="1600" b="0" baseline="0" dirty="0" smtClean="0">
                          <a:latin typeface="NikoshBAN" pitchFamily="2" charset="0"/>
                          <a:cs typeface="NikoshBAN" pitchFamily="2" charset="0"/>
                        </a:rPr>
                        <a:t>ঋণের বকেয়া সুদ</a:t>
                      </a:r>
                    </a:p>
                    <a:p>
                      <a:pPr algn="l"/>
                      <a:r>
                        <a:rPr lang="bn-BD" sz="1600" b="0" baseline="0" dirty="0" smtClean="0">
                          <a:latin typeface="NikoshBAN" pitchFamily="2" charset="0"/>
                          <a:cs typeface="NikoshBAN" pitchFamily="2" charset="0"/>
                        </a:rPr>
                        <a:t>বকেয়া বিদ্য ৎ বিল</a:t>
                      </a:r>
                    </a:p>
                    <a:p>
                      <a:pPr algn="l"/>
                      <a:r>
                        <a:rPr lang="bn-BD" sz="1600" b="0" baseline="0" dirty="0" smtClean="0">
                          <a:latin typeface="NikoshBAN" pitchFamily="2" charset="0"/>
                          <a:cs typeface="NikoshBAN" pitchFamily="2" charset="0"/>
                        </a:rPr>
                        <a:t>পারিবারিক তহবিল</a:t>
                      </a:r>
                    </a:p>
                    <a:p>
                      <a:pPr algn="l"/>
                      <a:r>
                        <a:rPr lang="bn-BD" sz="1600" b="0" baseline="0" dirty="0" smtClean="0">
                          <a:latin typeface="NikoshBAN" pitchFamily="2" charset="0"/>
                          <a:cs typeface="NikoshBAN" pitchFamily="2" charset="0"/>
                        </a:rPr>
                        <a:t>(+)আয় উদ্বৃত্ত </a:t>
                      </a:r>
                    </a:p>
                    <a:p>
                      <a:pPr algn="l"/>
                      <a:endParaRPr lang="bn-BD" sz="1600" b="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r>
                        <a:rPr lang="bn-BD" sz="1600" b="1" baseline="0" dirty="0" smtClean="0">
                          <a:latin typeface="NikoshBAN" pitchFamily="2" charset="0"/>
                          <a:cs typeface="NikoshBAN" pitchFamily="2" charset="0"/>
                        </a:rPr>
                        <a:t>মোট দায় ও পারিবারিক তহবিল</a:t>
                      </a:r>
                      <a:endParaRPr lang="en-US" sz="1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n-BD" sz="1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৫০,০০০</a:t>
                      </a:r>
                    </a:p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(৫০০০)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bn-BD" sz="1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৩,৫০,০০০</a:t>
                      </a:r>
                    </a:p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২৫,০০০</a:t>
                      </a:r>
                    </a:p>
                    <a:p>
                      <a:endParaRPr lang="bn-BD" sz="1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৪৫,০০০</a:t>
                      </a:r>
                    </a:p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৪৫,০০০</a:t>
                      </a:r>
                    </a:p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২৮,০০০</a:t>
                      </a:r>
                    </a:p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৪৮,০০০</a:t>
                      </a:r>
                    </a:p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১২,০০০</a:t>
                      </a:r>
                    </a:p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১,০০০</a:t>
                      </a:r>
                    </a:p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৯০,০০০</a:t>
                      </a:r>
                      <a:r>
                        <a:rPr lang="bn-BD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bn-BD" sz="1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bn-BD" sz="1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৫,৯৯,০০০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8772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bn-BD" sz="1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৩,৮৫,০০০</a:t>
                      </a:r>
                    </a:p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১,৫১,৪০০</a:t>
                      </a:r>
                      <a:r>
                        <a:rPr lang="bn-BD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bn-BD" sz="1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8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bn-BD" sz="1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৬০,০০০</a:t>
                      </a:r>
                    </a:p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১,৪০০</a:t>
                      </a:r>
                    </a:p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১,২০০</a:t>
                      </a:r>
                      <a:r>
                        <a:rPr lang="bn-BD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endParaRPr lang="bn-BD" sz="16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6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৫,৩৬,৪০০</a:t>
                      </a:r>
                      <a:endParaRPr lang="bn-BD" sz="1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sz="1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5332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bn-BD" sz="1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৫,৯৯,০০০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75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bn-BD" sz="1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34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bn-BD" sz="1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7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sz="1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sz="1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48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70709"/>
            <a:ext cx="7162800" cy="5694218"/>
          </a:xfrm>
          <a:prstGeom prst="rect">
            <a:avLst/>
          </a:prstGeom>
        </p:spPr>
      </p:pic>
      <p:sp>
        <p:nvSpPr>
          <p:cNvPr id="3" name="Parallelogram 2"/>
          <p:cNvSpPr/>
          <p:nvPr/>
        </p:nvSpPr>
        <p:spPr>
          <a:xfrm>
            <a:off x="1219200" y="374073"/>
            <a:ext cx="6019800" cy="609600"/>
          </a:xfrm>
          <a:prstGeom prst="parallelogram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পরবর্তি  ক্লাশে দেখা হবে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5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5" y="1676400"/>
            <a:ext cx="7526214" cy="4343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3" name="Bevel 2"/>
          <p:cNvSpPr/>
          <p:nvPr/>
        </p:nvSpPr>
        <p:spPr>
          <a:xfrm>
            <a:off x="712405" y="381000"/>
            <a:ext cx="7526213" cy="1143000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একটি হিসাবি সুখী পরিবার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06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IN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dirty="0" smtClean="0">
                <a:latin typeface="NikoshBAN" pitchFamily="2" charset="0"/>
                <a:cs typeface="NikoshBAN" pitchFamily="2" charset="0"/>
              </a:rPr>
              <a:t>“পারিবারিক আর্থীক বিবরণী”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2057400"/>
            <a:ext cx="3537531" cy="36933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6734" y="1701140"/>
            <a:ext cx="7709065" cy="441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numCol="1" rtlCol="0">
            <a:spAutoFit/>
          </a:bodyPr>
          <a:lstStyle/>
          <a:p>
            <a:pPr algn="ctr"/>
            <a:r>
              <a:rPr lang="bn-IN" sz="2800" b="1" u="sng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endParaRPr lang="bn-IN" sz="2800" b="1" u="sng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শ্রেনিঃ</a:t>
            </a:r>
            <a:r>
              <a:rPr lang="en-US" sz="28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নব</a:t>
            </a:r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pPr algn="ctr"/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বিশয়ঃ হিসাব বিজ্ঞান</a:t>
            </a:r>
          </a:p>
          <a:p>
            <a:pPr algn="ctr"/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অধ্যায়ঃদ্বাদশ </a:t>
            </a:r>
          </a:p>
          <a:p>
            <a:pPr algn="ctr"/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পাঠঃপারিবারিক আর্থীক বিবরণী</a:t>
            </a:r>
          </a:p>
          <a:p>
            <a:pPr algn="ctr"/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সময়ঃ ৫০মিনিট </a:t>
            </a:r>
          </a:p>
          <a:p>
            <a:pPr algn="ctr"/>
            <a:r>
              <a:rPr lang="bn-IN" sz="2800" b="1" u="sng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            </a:t>
            </a:r>
          </a:p>
          <a:p>
            <a:pPr algn="ctr"/>
            <a:endParaRPr lang="bn-IN" sz="2800" b="1" u="sng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800" b="1" u="sng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32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0010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286000"/>
            <a:ext cx="8229600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IN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পারিবারিক হিসাব কি বলতে পারবে।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IN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মূলধন ও মূনফা জাতীয় লেনদেন কি বলতে পারবে।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IN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প্রাপ্তি প্রদান হিসাব নির্নয় করতে পারবে।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IN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আয়-ব্যয় বিবরনী নির্নয় করতে পারবে।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IN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পারিবারিক আর্থীক অবস্থার বিবরনী নির্নয় করতে পারবে।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32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03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636" y="997297"/>
            <a:ext cx="8305800" cy="13849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2400" b="1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হিসাবঃ</a:t>
            </a:r>
            <a:r>
              <a:rPr lang="en-US" sz="2400" b="1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20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মুনাফাভোগী</a:t>
            </a:r>
            <a:r>
              <a:rPr lang="en-US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চলমান</a:t>
            </a:r>
            <a:r>
              <a:rPr lang="en-US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0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20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বুঝে</a:t>
            </a:r>
            <a:r>
              <a:rPr lang="en-US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কর”নীতির</a:t>
            </a:r>
            <a:r>
              <a:rPr lang="en-US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প্রতিষ্ঠিত।সুতরাং</a:t>
            </a:r>
            <a:r>
              <a:rPr lang="bn-IN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সংঘটিতযাবতিয়</a:t>
            </a:r>
            <a:r>
              <a:rPr lang="en-US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যথভাবে</a:t>
            </a:r>
            <a:r>
              <a:rPr lang="en-US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লিপিবদ্ধকরে</a:t>
            </a:r>
            <a:r>
              <a:rPr lang="en-US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আয়ের</a:t>
            </a:r>
            <a:r>
              <a:rPr lang="en-US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উদ্বৃত্ত</a:t>
            </a:r>
            <a:r>
              <a:rPr lang="en-US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ঘাটতি</a:t>
            </a:r>
            <a:r>
              <a:rPr lang="en-US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নির্নয়</a:t>
            </a:r>
            <a:r>
              <a:rPr lang="en-US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ওদায়</a:t>
            </a:r>
            <a:r>
              <a:rPr lang="en-US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দেনার</a:t>
            </a:r>
            <a:r>
              <a:rPr lang="en-US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নির্ধারন</a:t>
            </a:r>
            <a:r>
              <a:rPr lang="en-US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করাকে</a:t>
            </a:r>
            <a:r>
              <a:rPr lang="en-US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6418" y="3048000"/>
            <a:ext cx="8305800" cy="126188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পারিবারি আর্থিক বিবরনীঃ</a:t>
            </a:r>
            <a:r>
              <a:rPr lang="bn-BD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পারিবারিক যেসমস্ত লেনদেন সংঘটিত হয়</a:t>
            </a:r>
            <a:r>
              <a:rPr lang="bn-IN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সেগুলো,বিভিন্ন হিসাব বহিতে লিপিবদ্ধ করা হয়।বিচ্ছিন্নভাবে লিপিবদ্ধকৃত লেনদেন থেকে পরিবারের আর্থীক অবস্থাএবং আয় ব্যয়ের চিত্র পাওয়ার জন্য আর্থীক বিবরনী প্রস্তুত করা অপরিহার্য।</a:t>
            </a:r>
            <a:endParaRPr lang="en-US" sz="2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0882" y="4953000"/>
            <a:ext cx="7696200" cy="13849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পারিবারি আর্থিক </a:t>
            </a:r>
            <a:r>
              <a:rPr lang="bn-BD" sz="2400" b="1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বিবরনীর ধাপ সমুহ  নিম্ন রুপঃ</a:t>
            </a:r>
          </a:p>
          <a:p>
            <a:r>
              <a:rPr lang="bn-BD" sz="2000" b="1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                                         ১।প্রাপ্তি  ও প্রদান  হিসাব।</a:t>
            </a:r>
            <a:endParaRPr lang="bn-BD" sz="20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                                        ২।আয়-ব্যয় বিবরণী।</a:t>
            </a:r>
          </a:p>
          <a:p>
            <a:r>
              <a:rPr lang="bn-BD" sz="2000" b="1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                                       ৩।আর্থীক  অবস্থার বিবরনী।</a:t>
            </a:r>
          </a:p>
        </p:txBody>
      </p:sp>
    </p:spTree>
    <p:extLst>
      <p:ext uri="{BB962C8B-B14F-4D97-AF65-F5344CB8AC3E}">
        <p14:creationId xmlns:p14="http://schemas.microsoft.com/office/powerpoint/2010/main" val="189760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929529" y="304800"/>
            <a:ext cx="7315199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পারিবারিক আয় ব্যয়ের প্রকৃতি অনু</a:t>
            </a:r>
            <a:r>
              <a:rPr lang="bn-IN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bn-BD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য়ী একে দুই ভাগে ভাগ করা যায়;যথা</a:t>
            </a:r>
            <a:endParaRPr lang="en-US" sz="2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37729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71786" y="4081086"/>
            <a:ext cx="1855889" cy="4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n-BD" sz="24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462757739"/>
              </p:ext>
            </p:extLst>
          </p:nvPr>
        </p:nvGraphicFramePr>
        <p:xfrm>
          <a:off x="4668298" y="1740994"/>
          <a:ext cx="431875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666959485"/>
              </p:ext>
            </p:extLst>
          </p:nvPr>
        </p:nvGraphicFramePr>
        <p:xfrm>
          <a:off x="457201" y="2057400"/>
          <a:ext cx="39624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4740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Graphic spid="13" grpId="0">
        <p:bldAsOne/>
      </p:bldGraphic>
      <p:bldGraphic spid="1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457200"/>
            <a:ext cx="746760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ea typeface="Cambria Math"/>
                <a:cs typeface="NikoshBAN" pitchFamily="2" charset="0"/>
              </a:rPr>
              <a:t>*</a:t>
            </a:r>
            <a:r>
              <a:rPr lang="bn-BD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প্রাপ্তি প্রদান হিসাব হতে  আয়-ব্যয় বিবরণী প্রস্তুত প্রণালিঃ</a:t>
            </a:r>
            <a:endParaRPr lang="en-US" sz="32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116" y="1341862"/>
            <a:ext cx="710820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প্রাপ্তি  প্রদান হিসাবের  ডেবিট দিকের মুনফা যতীয় প্রাপ্তি গুলো আয় ব্যয় বিবরনীর  আয়ের দিকে এবং ক্রেডিট দিকের মুনফাযাতিয় ব্যয় গুলো আয় ব্যয় বিবরনী্র ব্যয়ের দিকে লখতে হয়।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9489" y="2171700"/>
            <a:ext cx="7096834" cy="381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২।প্রাপ্তি ওপ্রদান হিসাবের প্রারম্ভিক ওসমাপনী উদ্বৃত্ত আয় ব্যয় বিবরন</a:t>
            </a:r>
            <a:r>
              <a:rPr lang="bn-IN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bn-BD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তে  দেখাতে হয় না।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4275" y="2831068"/>
            <a:ext cx="708204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৩।মুলধন জাতীয় প্রাপ্তি ওপ্রদান আয়-ব্যয় বিবরণীতে হিসাব ভুক্ত হবে না।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4274" y="3338141"/>
            <a:ext cx="7082049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৪।মুনাফা </a:t>
            </a:r>
            <a:r>
              <a: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জাতীয় প্রাপ্তি ওপ্রদান আয়-ব্যয় বিবরণীতে হিসাব ভুক্ত হবে </a:t>
            </a:r>
            <a:r>
              <a:rPr lang="bn-BD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7588" y="3886200"/>
            <a:ext cx="705873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৫।শুধু চলতি সালের মুনফাজাতীয়   </a:t>
            </a:r>
            <a:r>
              <a: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আয়-ব্যয় </a:t>
            </a:r>
            <a:r>
              <a:rPr lang="bn-BD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,আয়-ব্যয় বিবরণীতে </a:t>
            </a:r>
            <a:r>
              <a: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হিসাব ভুক্ত </a:t>
            </a:r>
            <a:r>
              <a:rPr lang="bn-BD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হবে।</a:t>
            </a:r>
            <a:endParaRPr lang="bn-BD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116" y="4414630"/>
            <a:ext cx="710820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BD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।বিগত ও পর</a:t>
            </a:r>
            <a:r>
              <a:rPr lang="bn-IN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bn-BD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র্তী সালের কোন   </a:t>
            </a:r>
            <a:r>
              <a: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আয়-ব্যয় </a:t>
            </a:r>
            <a:r>
              <a:rPr lang="bn-BD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,আয়-ব্যয় বিবরণীতে </a:t>
            </a:r>
            <a:r>
              <a: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হিসাব ভুক্ত </a:t>
            </a:r>
            <a:r>
              <a:rPr lang="bn-BD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হবে না।</a:t>
            </a:r>
            <a:endParaRPr lang="bn-BD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7589" y="5034844"/>
            <a:ext cx="708660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৭।প্রাপ্তি প্রদান হিসাবে প্রদর্শিত সম্পদ ক্রয় ওবিক্রয় আয় ব্যয় বিবরনীতে  অন্ত্ররভুক্ত হবে না।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5313" y="5638800"/>
            <a:ext cx="7061011" cy="381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৮,চলতি সালের প্রাপ্য আয় ও বকেয়া ব্যয় ,আয় ব্যয় বিবরনীতে অন্তর্ভুক্ত হবে।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8116" y="6324600"/>
            <a:ext cx="7108209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৯।স্থায়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bn-BD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সম্পদের অবচয় আয় ব্যয় বিবরণীর ব্যয়ের দিকে বসে।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02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আয়-ব্যয় </a:t>
            </a:r>
            <a:r>
              <a:rPr lang="bn-BD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বিবরণী প্রস্তুত প্রণালিঃ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1591" y="457199"/>
            <a:ext cx="8200818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latin typeface="NikoshBAN" pitchFamily="2" charset="0"/>
                <a:ea typeface="Cambria Math"/>
                <a:cs typeface="NikoshBAN" pitchFamily="2" charset="0"/>
              </a:rPr>
              <a:t>*</a:t>
            </a:r>
            <a:r>
              <a:rPr lang="bn-BD" sz="32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প্রাপ্তি প্রদান হিসাব হতে  </a:t>
            </a:r>
            <a:r>
              <a:rPr lang="bn-BD" sz="3200" b="1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আর্থীক অবস্থার </a:t>
            </a:r>
            <a:r>
              <a:rPr lang="bn-BD" sz="32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বিবরণী প্রস্তুত প্রণালিঃ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7173" y="1219200"/>
            <a:ext cx="7696200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১।পরিবারের প্রারম্ভিক সম্পদ হতে প্রারম্ভিক দায় বাদ দিয়ে পারিবারিক  তহবিল নির্নয় করতে হবে।</a:t>
            </a:r>
            <a:endParaRPr lang="en-US" sz="20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172" y="1781415"/>
            <a:ext cx="7732246" cy="8309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২। প্রাপ্তি প্রদান হিসাবের মুলধন জাতীয় প্রাপ্তি গুলো আর্থীক অবস্থার বিবরনীতে দায় এবং মুলধন জাতীয় ব্যয় গুলো সম্পদ স্বরুপ দেখাতে হবে।</a:t>
            </a:r>
            <a:endParaRPr lang="en-US" sz="24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7172" y="2643032"/>
            <a:ext cx="7696201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৩।প্রাপ্তি </a:t>
            </a:r>
            <a:r>
              <a:rPr lang="bn-BD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প্রদান হিসাবের </a:t>
            </a:r>
            <a:r>
              <a:rPr lang="bn-BD" sz="2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সমাপনী নগদ ও ব্যাংক জমার উদ্বৃত্ত আর্থীক </a:t>
            </a:r>
            <a:r>
              <a:rPr lang="bn-BD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অবস্থার বিবরনীতে </a:t>
            </a:r>
            <a:r>
              <a:rPr lang="bn-BD" sz="2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সম্পদ স্বরুপ দেখাতে হবে</a:t>
            </a:r>
            <a:r>
              <a:rPr lang="bn-BD" sz="2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173" y="3499050"/>
            <a:ext cx="7671945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৪।সম্পদের অবচয় আর্থীক অবস্থার বিবরিনীতে সংশ্লিষ্ট সম্পদ থেকে বাদ দিয়ে দেখাতে হবে।</a:t>
            </a:r>
            <a:endParaRPr lang="en-US" sz="20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7172" y="4146139"/>
            <a:ext cx="7671946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৫।যাবতীয় অগ্রীম আয় আর্থীক অবস্থার বিবরনীতে দায় অগ্রীম ব্যয় আর্থিক অবস্থার বিবরনীতে  সম্পদ স্বরুপ দেখাতে হবে।</a:t>
            </a:r>
            <a:endParaRPr lang="en-US" sz="20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7172" y="4953000"/>
            <a:ext cx="7671946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৬।আয়-ব্যয় বিবরনীর আয় উদ্বৃত্ত আর্থীক অবস্থার বিবরনীতে পারিবারিক তহবিলের সাথে যোগ এবং ঘাটতি পারিবারিক তহবিল থেকে বাদ দিয়ে দেখাতে হবে।</a:t>
            </a:r>
            <a:endParaRPr lang="en-US" sz="20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4882" y="5846465"/>
            <a:ext cx="7594236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৭।প্রাপ্তি ওপ্রদান হিসাবের প্রারম্ভিক নগদ ও ব্যাংক  জমার উদ্বৃত্ত আসবেনা।উক্ত উদ্বৃত্ত সমুহ পারিবারিক তহবিল নির্নয়ে ব্যবহ্রতহবে।</a:t>
            </a:r>
            <a:endParaRPr lang="en-US" sz="20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99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1334</Words>
  <Application>Microsoft Office PowerPoint</Application>
  <PresentationFormat>On-screen Show (4:3)</PresentationFormat>
  <Paragraphs>453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আজকের পাঠ “পারিবারিক আর্থীক বিবরণী”</vt:lpstr>
      <vt:lpstr>শিখন 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School</dc:creator>
  <cp:lastModifiedBy>School</cp:lastModifiedBy>
  <cp:revision>103</cp:revision>
  <dcterms:created xsi:type="dcterms:W3CDTF">2020-04-09T12:15:06Z</dcterms:created>
  <dcterms:modified xsi:type="dcterms:W3CDTF">2020-06-07T08:00:31Z</dcterms:modified>
</cp:coreProperties>
</file>