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0" r:id="rId2"/>
    <p:sldId id="282" r:id="rId3"/>
    <p:sldId id="257" r:id="rId4"/>
    <p:sldId id="258" r:id="rId5"/>
    <p:sldId id="259" r:id="rId6"/>
    <p:sldId id="306" r:id="rId7"/>
    <p:sldId id="311" r:id="rId8"/>
    <p:sldId id="312" r:id="rId9"/>
    <p:sldId id="283" r:id="rId10"/>
    <p:sldId id="284" r:id="rId11"/>
    <p:sldId id="285" r:id="rId12"/>
    <p:sldId id="295" r:id="rId13"/>
    <p:sldId id="286" r:id="rId14"/>
    <p:sldId id="289" r:id="rId15"/>
    <p:sldId id="302" r:id="rId16"/>
    <p:sldId id="291" r:id="rId17"/>
    <p:sldId id="300" r:id="rId18"/>
    <p:sldId id="303" r:id="rId19"/>
    <p:sldId id="304" r:id="rId20"/>
    <p:sldId id="301" r:id="rId21"/>
    <p:sldId id="310" r:id="rId22"/>
    <p:sldId id="292" r:id="rId23"/>
    <p:sldId id="296" r:id="rId24"/>
    <p:sldId id="293" r:id="rId25"/>
    <p:sldId id="294" r:id="rId26"/>
    <p:sldId id="270" r:id="rId27"/>
    <p:sldId id="272" r:id="rId28"/>
    <p:sldId id="273" r:id="rId29"/>
    <p:sldId id="274" r:id="rId30"/>
    <p:sldId id="275" r:id="rId31"/>
    <p:sldId id="309" r:id="rId32"/>
    <p:sldId id="308" r:id="rId33"/>
    <p:sldId id="307" r:id="rId34"/>
  </p:sldIdLst>
  <p:sldSz cx="14630400" cy="91440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36" y="-24"/>
      </p:cViewPr>
      <p:guideLst>
        <p:guide orient="horz" pos="2880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31EF8-F3CA-4669-B890-ABC1A0D5364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66C77-0B18-4E66-8B7A-F1FD7A2FBBA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চালক</a:t>
          </a:r>
          <a:endParaRPr lang="en-US" sz="4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013FF-6B62-4466-8068-605526DA5FF8}" type="parTrans" cxnId="{0B35D0DA-ED1E-4C1F-A91C-135CBAC42A64}">
      <dgm:prSet/>
      <dgm:spPr/>
      <dgm:t>
        <a:bodyPr/>
        <a:lstStyle/>
        <a:p>
          <a:endParaRPr lang="en-US"/>
        </a:p>
      </dgm:t>
    </dgm:pt>
    <dgm:pt modelId="{A4BFE427-4060-4532-863F-26AD67AC79B9}" type="sibTrans" cxnId="{0B35D0DA-ED1E-4C1F-A91C-135CBAC42A64}">
      <dgm:prSet/>
      <dgm:spPr/>
      <dgm:t>
        <a:bodyPr/>
        <a:lstStyle/>
        <a:p>
          <a:endParaRPr lang="en-US"/>
        </a:p>
      </dgm:t>
    </dgm:pt>
    <dgm:pt modelId="{641D31F7-A138-4888-9928-5DBBAFBB008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মালিক</a:t>
          </a:r>
          <a:r>
            <a:rPr lang="en-US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4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7C583B-100D-4D80-8838-2BF46E679DEA}" type="parTrans" cxnId="{03B2C027-D15F-4BFB-9B48-4A605CADF85D}">
      <dgm:prSet/>
      <dgm:spPr/>
      <dgm:t>
        <a:bodyPr/>
        <a:lstStyle/>
        <a:p>
          <a:endParaRPr lang="en-US"/>
        </a:p>
      </dgm:t>
    </dgm:pt>
    <dgm:pt modelId="{7E41AEFE-AFE9-433E-AA61-88288F67C573}" type="sibTrans" cxnId="{03B2C027-D15F-4BFB-9B48-4A605CADF85D}">
      <dgm:prSet/>
      <dgm:spPr/>
      <dgm:t>
        <a:bodyPr/>
        <a:lstStyle/>
        <a:p>
          <a:endParaRPr lang="en-US"/>
        </a:p>
      </dgm:t>
    </dgm:pt>
    <dgm:pt modelId="{A80FD07D-DE26-48B3-95B2-809E59BADC5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ট্রাফিক</a:t>
          </a:r>
          <a:r>
            <a:rPr lang="en-US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পুলিশ</a:t>
          </a:r>
          <a:r>
            <a:rPr lang="en-US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4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31F937-D050-4FB9-AF54-44180A8EA9E3}" type="parTrans" cxnId="{C1D196EE-5753-400B-8FA5-4F2A665119BF}">
      <dgm:prSet/>
      <dgm:spPr/>
      <dgm:t>
        <a:bodyPr/>
        <a:lstStyle/>
        <a:p>
          <a:endParaRPr lang="en-US"/>
        </a:p>
      </dgm:t>
    </dgm:pt>
    <dgm:pt modelId="{CE3F2013-BED0-4DEB-A56D-732620A8884B}" type="sibTrans" cxnId="{C1D196EE-5753-400B-8FA5-4F2A665119BF}">
      <dgm:prSet/>
      <dgm:spPr/>
      <dgm:t>
        <a:bodyPr/>
        <a:lstStyle/>
        <a:p>
          <a:endParaRPr lang="en-US"/>
        </a:p>
      </dgm:t>
    </dgm:pt>
    <dgm:pt modelId="{E630C66E-F1EA-40AA-A2CA-ADEC0B12882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রাস্তা</a:t>
          </a:r>
          <a:r>
            <a:rPr lang="en-US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 </a:t>
          </a:r>
          <a:r>
            <a:rPr lang="en-US" sz="4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ত্রুটি</a:t>
          </a:r>
          <a:r>
            <a:rPr lang="en-US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4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দুর্বলতা</a:t>
          </a:r>
          <a:r>
            <a:rPr lang="en-US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endParaRPr lang="en-US" sz="4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074964-6AE1-4F20-89E2-2CAC305675DB}" type="parTrans" cxnId="{3ABF9D33-02FD-4163-95BF-587D598480E1}">
      <dgm:prSet/>
      <dgm:spPr/>
      <dgm:t>
        <a:bodyPr/>
        <a:lstStyle/>
        <a:p>
          <a:endParaRPr lang="en-US"/>
        </a:p>
      </dgm:t>
    </dgm:pt>
    <dgm:pt modelId="{A47BBC4F-AD4F-4229-AB04-629F247BBD97}" type="sibTrans" cxnId="{3ABF9D33-02FD-4163-95BF-587D598480E1}">
      <dgm:prSet/>
      <dgm:spPr/>
      <dgm:t>
        <a:bodyPr/>
        <a:lstStyle/>
        <a:p>
          <a:endParaRPr lang="en-US"/>
        </a:p>
      </dgm:t>
    </dgm:pt>
    <dgm:pt modelId="{27481E87-6D88-4B36-949E-2932BB01BBC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সড়ক কেন্দ্রিক ঘটনা </a:t>
          </a:r>
          <a:endParaRPr lang="en-US" sz="4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B9A80B-BEE2-477F-B094-0D73D338B423}" type="parTrans" cxnId="{70E69680-2F08-4E4F-A536-26CAC5C5E7F0}">
      <dgm:prSet/>
      <dgm:spPr/>
      <dgm:t>
        <a:bodyPr/>
        <a:lstStyle/>
        <a:p>
          <a:endParaRPr lang="en-US"/>
        </a:p>
      </dgm:t>
    </dgm:pt>
    <dgm:pt modelId="{DF61B51E-993D-4C57-AF03-36EE4B532E00}" type="sibTrans" cxnId="{70E69680-2F08-4E4F-A536-26CAC5C5E7F0}">
      <dgm:prSet/>
      <dgm:spPr/>
      <dgm:t>
        <a:bodyPr/>
        <a:lstStyle/>
        <a:p>
          <a:endParaRPr lang="en-US"/>
        </a:p>
      </dgm:t>
    </dgm:pt>
    <dgm:pt modelId="{1CD51D23-1ED2-4229-BA69-C94FAE0B4C7A}" type="pres">
      <dgm:prSet presAssocID="{99331EF8-F3CA-4669-B890-ABC1A0D536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A613483-0790-4BEC-82E6-F9C4C02E7784}" type="pres">
      <dgm:prSet presAssocID="{99331EF8-F3CA-4669-B890-ABC1A0D53647}" presName="Name1" presStyleCnt="0"/>
      <dgm:spPr/>
    </dgm:pt>
    <dgm:pt modelId="{8DB67AF0-16A9-47A4-83F1-D0BF6EA5C051}" type="pres">
      <dgm:prSet presAssocID="{99331EF8-F3CA-4669-B890-ABC1A0D53647}" presName="cycle" presStyleCnt="0"/>
      <dgm:spPr/>
    </dgm:pt>
    <dgm:pt modelId="{FE7577D6-65F0-47E5-9B00-0DDDB3C0AB75}" type="pres">
      <dgm:prSet presAssocID="{99331EF8-F3CA-4669-B890-ABC1A0D53647}" presName="srcNode" presStyleLbl="node1" presStyleIdx="0" presStyleCnt="5"/>
      <dgm:spPr/>
    </dgm:pt>
    <dgm:pt modelId="{67E0CBE3-CFCB-4A8C-B6C6-1F781639707A}" type="pres">
      <dgm:prSet presAssocID="{99331EF8-F3CA-4669-B890-ABC1A0D53647}" presName="conn" presStyleLbl="parChTrans1D2" presStyleIdx="0" presStyleCnt="1"/>
      <dgm:spPr/>
      <dgm:t>
        <a:bodyPr/>
        <a:lstStyle/>
        <a:p>
          <a:endParaRPr lang="en-US"/>
        </a:p>
      </dgm:t>
    </dgm:pt>
    <dgm:pt modelId="{4EC0D233-7D7E-4700-8CF3-CC8CDD1F2ACE}" type="pres">
      <dgm:prSet presAssocID="{99331EF8-F3CA-4669-B890-ABC1A0D53647}" presName="extraNode" presStyleLbl="node1" presStyleIdx="0" presStyleCnt="5"/>
      <dgm:spPr/>
    </dgm:pt>
    <dgm:pt modelId="{4F438549-A784-4713-B356-38257C05B3D3}" type="pres">
      <dgm:prSet presAssocID="{99331EF8-F3CA-4669-B890-ABC1A0D53647}" presName="dstNode" presStyleLbl="node1" presStyleIdx="0" presStyleCnt="5"/>
      <dgm:spPr/>
    </dgm:pt>
    <dgm:pt modelId="{C2743BA0-0E15-47DE-992B-0CDA26881B96}" type="pres">
      <dgm:prSet presAssocID="{AD966C77-0B18-4E66-8B7A-F1FD7A2FBBA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3C46C-0E19-4D33-8A7D-A80236C608B4}" type="pres">
      <dgm:prSet presAssocID="{AD966C77-0B18-4E66-8B7A-F1FD7A2FBBA4}" presName="accent_1" presStyleCnt="0"/>
      <dgm:spPr/>
    </dgm:pt>
    <dgm:pt modelId="{26101344-E2AF-467A-9F32-4A20A206C30B}" type="pres">
      <dgm:prSet presAssocID="{AD966C77-0B18-4E66-8B7A-F1FD7A2FBBA4}" presName="accentRepeatNode" presStyleLbl="solidFgAcc1" presStyleIdx="0" presStyleCnt="5" custScaleX="125744" custScaleY="1250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0F8333-0FEF-4FF3-A59E-C77D2192863B}" type="pres">
      <dgm:prSet presAssocID="{641D31F7-A138-4888-9928-5DBBAFBB008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2BF44-616A-44DC-94D9-9ED96FBA719F}" type="pres">
      <dgm:prSet presAssocID="{641D31F7-A138-4888-9928-5DBBAFBB008E}" presName="accent_2" presStyleCnt="0"/>
      <dgm:spPr/>
    </dgm:pt>
    <dgm:pt modelId="{BE3F8FC8-AE60-4128-B174-3E5707E1A973}" type="pres">
      <dgm:prSet presAssocID="{641D31F7-A138-4888-9928-5DBBAFBB008E}" presName="accentRepeatNode" presStyleLbl="solidFgAcc1" presStyleIdx="1" presStyleCnt="5" custScaleX="119763" custScaleY="1177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1D772D-44C4-454E-98C8-5C78D00C7653}" type="pres">
      <dgm:prSet presAssocID="{A80FD07D-DE26-48B3-95B2-809E59BADC5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2035C-957C-4B80-89F8-B19629C5ADF0}" type="pres">
      <dgm:prSet presAssocID="{A80FD07D-DE26-48B3-95B2-809E59BADC5C}" presName="accent_3" presStyleCnt="0"/>
      <dgm:spPr/>
    </dgm:pt>
    <dgm:pt modelId="{832C9464-166C-4809-B91B-001C3A6F2A1D}" type="pres">
      <dgm:prSet presAssocID="{A80FD07D-DE26-48B3-95B2-809E59BADC5C}" presName="accentRepeatNode" presStyleLbl="solidFgAcc1" presStyleIdx="2" presStyleCnt="5" custScaleX="119926" custScaleY="1105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45D1EFE-5907-4439-AE40-3B41F086FB7F}" type="pres">
      <dgm:prSet presAssocID="{E630C66E-F1EA-40AA-A2CA-ADEC0B12882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37D21-09BC-4FAF-BFE5-1516CF6A9DB5}" type="pres">
      <dgm:prSet presAssocID="{E630C66E-F1EA-40AA-A2CA-ADEC0B12882B}" presName="accent_4" presStyleCnt="0"/>
      <dgm:spPr/>
    </dgm:pt>
    <dgm:pt modelId="{B0AE362F-5895-4B94-BA5E-2591DDDD7113}" type="pres">
      <dgm:prSet presAssocID="{E630C66E-F1EA-40AA-A2CA-ADEC0B12882B}" presName="accentRepeatNode" presStyleLbl="solidFgAcc1" presStyleIdx="3" presStyleCnt="5" custScaleX="131849" custScaleY="11778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93CB172-B04E-4B52-84FE-7FD179D1E431}" type="pres">
      <dgm:prSet presAssocID="{27481E87-6D88-4B36-949E-2932BB01BBC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4DF0F-0AF2-4D78-A526-2C8E7A785E20}" type="pres">
      <dgm:prSet presAssocID="{27481E87-6D88-4B36-949E-2932BB01BBCC}" presName="accent_5" presStyleCnt="0"/>
      <dgm:spPr/>
    </dgm:pt>
    <dgm:pt modelId="{E3020321-7E34-4858-9D9F-6067B1A1FF93}" type="pres">
      <dgm:prSet presAssocID="{27481E87-6D88-4B36-949E-2932BB01BBCC}" presName="accentRepeatNode" presStyleLbl="solidFgAcc1" presStyleIdx="4" presStyleCnt="5" custScaleX="127690" custScaleY="11341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0BF303E-861C-4E12-A262-570E6126BA34}" type="presOf" srcId="{A80FD07D-DE26-48B3-95B2-809E59BADC5C}" destId="{661D772D-44C4-454E-98C8-5C78D00C7653}" srcOrd="0" destOrd="0" presId="urn:microsoft.com/office/officeart/2008/layout/VerticalCurvedList"/>
    <dgm:cxn modelId="{C1D196EE-5753-400B-8FA5-4F2A665119BF}" srcId="{99331EF8-F3CA-4669-B890-ABC1A0D53647}" destId="{A80FD07D-DE26-48B3-95B2-809E59BADC5C}" srcOrd="2" destOrd="0" parTransId="{2031F937-D050-4FB9-AF54-44180A8EA9E3}" sibTransId="{CE3F2013-BED0-4DEB-A56D-732620A8884B}"/>
    <dgm:cxn modelId="{0B35D0DA-ED1E-4C1F-A91C-135CBAC42A64}" srcId="{99331EF8-F3CA-4669-B890-ABC1A0D53647}" destId="{AD966C77-0B18-4E66-8B7A-F1FD7A2FBBA4}" srcOrd="0" destOrd="0" parTransId="{49C013FF-6B62-4466-8068-605526DA5FF8}" sibTransId="{A4BFE427-4060-4532-863F-26AD67AC79B9}"/>
    <dgm:cxn modelId="{0934214A-5D3D-4CF0-9FB6-4FED34CBA0F5}" type="presOf" srcId="{641D31F7-A138-4888-9928-5DBBAFBB008E}" destId="{E40F8333-0FEF-4FF3-A59E-C77D2192863B}" srcOrd="0" destOrd="0" presId="urn:microsoft.com/office/officeart/2008/layout/VerticalCurvedList"/>
    <dgm:cxn modelId="{70E69680-2F08-4E4F-A536-26CAC5C5E7F0}" srcId="{99331EF8-F3CA-4669-B890-ABC1A0D53647}" destId="{27481E87-6D88-4B36-949E-2932BB01BBCC}" srcOrd="4" destOrd="0" parTransId="{88B9A80B-BEE2-477F-B094-0D73D338B423}" sibTransId="{DF61B51E-993D-4C57-AF03-36EE4B532E00}"/>
    <dgm:cxn modelId="{FE0787C1-6D69-40F8-A1E4-94CA8F30AFF3}" type="presOf" srcId="{99331EF8-F3CA-4669-B890-ABC1A0D53647}" destId="{1CD51D23-1ED2-4229-BA69-C94FAE0B4C7A}" srcOrd="0" destOrd="0" presId="urn:microsoft.com/office/officeart/2008/layout/VerticalCurvedList"/>
    <dgm:cxn modelId="{D4B1B98C-AAD4-4860-9786-65F8F4A5ED12}" type="presOf" srcId="{27481E87-6D88-4B36-949E-2932BB01BBCC}" destId="{D93CB172-B04E-4B52-84FE-7FD179D1E431}" srcOrd="0" destOrd="0" presId="urn:microsoft.com/office/officeart/2008/layout/VerticalCurvedList"/>
    <dgm:cxn modelId="{B860CE9B-F09B-47AE-866A-51212651EA74}" type="presOf" srcId="{A4BFE427-4060-4532-863F-26AD67AC79B9}" destId="{67E0CBE3-CFCB-4A8C-B6C6-1F781639707A}" srcOrd="0" destOrd="0" presId="urn:microsoft.com/office/officeart/2008/layout/VerticalCurvedList"/>
    <dgm:cxn modelId="{DB639ECB-75A4-4FBE-A0BA-BF2AD9AC5DAF}" type="presOf" srcId="{AD966C77-0B18-4E66-8B7A-F1FD7A2FBBA4}" destId="{C2743BA0-0E15-47DE-992B-0CDA26881B96}" srcOrd="0" destOrd="0" presId="urn:microsoft.com/office/officeart/2008/layout/VerticalCurvedList"/>
    <dgm:cxn modelId="{3ABF9D33-02FD-4163-95BF-587D598480E1}" srcId="{99331EF8-F3CA-4669-B890-ABC1A0D53647}" destId="{E630C66E-F1EA-40AA-A2CA-ADEC0B12882B}" srcOrd="3" destOrd="0" parTransId="{E5074964-6AE1-4F20-89E2-2CAC305675DB}" sibTransId="{A47BBC4F-AD4F-4229-AB04-629F247BBD97}"/>
    <dgm:cxn modelId="{83A58D99-F734-4A88-BD28-BD23E9EBF28D}" type="presOf" srcId="{E630C66E-F1EA-40AA-A2CA-ADEC0B12882B}" destId="{145D1EFE-5907-4439-AE40-3B41F086FB7F}" srcOrd="0" destOrd="0" presId="urn:microsoft.com/office/officeart/2008/layout/VerticalCurvedList"/>
    <dgm:cxn modelId="{03B2C027-D15F-4BFB-9B48-4A605CADF85D}" srcId="{99331EF8-F3CA-4669-B890-ABC1A0D53647}" destId="{641D31F7-A138-4888-9928-5DBBAFBB008E}" srcOrd="1" destOrd="0" parTransId="{387C583B-100D-4D80-8838-2BF46E679DEA}" sibTransId="{7E41AEFE-AFE9-433E-AA61-88288F67C573}"/>
    <dgm:cxn modelId="{C8BBE4F3-8D10-41A2-BEA7-B00AB8A9F7AB}" type="presParOf" srcId="{1CD51D23-1ED2-4229-BA69-C94FAE0B4C7A}" destId="{CA613483-0790-4BEC-82E6-F9C4C02E7784}" srcOrd="0" destOrd="0" presId="urn:microsoft.com/office/officeart/2008/layout/VerticalCurvedList"/>
    <dgm:cxn modelId="{B2F096D9-4140-43AB-9B63-1DD00602EDAB}" type="presParOf" srcId="{CA613483-0790-4BEC-82E6-F9C4C02E7784}" destId="{8DB67AF0-16A9-47A4-83F1-D0BF6EA5C051}" srcOrd="0" destOrd="0" presId="urn:microsoft.com/office/officeart/2008/layout/VerticalCurvedList"/>
    <dgm:cxn modelId="{22FD435E-D169-49AB-B4A0-1F660F63B210}" type="presParOf" srcId="{8DB67AF0-16A9-47A4-83F1-D0BF6EA5C051}" destId="{FE7577D6-65F0-47E5-9B00-0DDDB3C0AB75}" srcOrd="0" destOrd="0" presId="urn:microsoft.com/office/officeart/2008/layout/VerticalCurvedList"/>
    <dgm:cxn modelId="{596C714D-BDDF-4751-A212-A472E4194834}" type="presParOf" srcId="{8DB67AF0-16A9-47A4-83F1-D0BF6EA5C051}" destId="{67E0CBE3-CFCB-4A8C-B6C6-1F781639707A}" srcOrd="1" destOrd="0" presId="urn:microsoft.com/office/officeart/2008/layout/VerticalCurvedList"/>
    <dgm:cxn modelId="{DCD9160A-5AAA-44F2-B1F6-8BA024DA7DE3}" type="presParOf" srcId="{8DB67AF0-16A9-47A4-83F1-D0BF6EA5C051}" destId="{4EC0D233-7D7E-4700-8CF3-CC8CDD1F2ACE}" srcOrd="2" destOrd="0" presId="urn:microsoft.com/office/officeart/2008/layout/VerticalCurvedList"/>
    <dgm:cxn modelId="{976522EC-B48A-4F10-80D9-43614E102465}" type="presParOf" srcId="{8DB67AF0-16A9-47A4-83F1-D0BF6EA5C051}" destId="{4F438549-A784-4713-B356-38257C05B3D3}" srcOrd="3" destOrd="0" presId="urn:microsoft.com/office/officeart/2008/layout/VerticalCurvedList"/>
    <dgm:cxn modelId="{1A037E52-C6FC-4E76-963D-A8D1E6BBF32A}" type="presParOf" srcId="{CA613483-0790-4BEC-82E6-F9C4C02E7784}" destId="{C2743BA0-0E15-47DE-992B-0CDA26881B96}" srcOrd="1" destOrd="0" presId="urn:microsoft.com/office/officeart/2008/layout/VerticalCurvedList"/>
    <dgm:cxn modelId="{AF515FEC-3040-4F10-A707-95437B13D6D4}" type="presParOf" srcId="{CA613483-0790-4BEC-82E6-F9C4C02E7784}" destId="{56C3C46C-0E19-4D33-8A7D-A80236C608B4}" srcOrd="2" destOrd="0" presId="urn:microsoft.com/office/officeart/2008/layout/VerticalCurvedList"/>
    <dgm:cxn modelId="{A956F5B4-6FE3-4F1A-A7E0-78907887E93F}" type="presParOf" srcId="{56C3C46C-0E19-4D33-8A7D-A80236C608B4}" destId="{26101344-E2AF-467A-9F32-4A20A206C30B}" srcOrd="0" destOrd="0" presId="urn:microsoft.com/office/officeart/2008/layout/VerticalCurvedList"/>
    <dgm:cxn modelId="{6BC16DF4-45C6-4B71-BDD1-701727B6B909}" type="presParOf" srcId="{CA613483-0790-4BEC-82E6-F9C4C02E7784}" destId="{E40F8333-0FEF-4FF3-A59E-C77D2192863B}" srcOrd="3" destOrd="0" presId="urn:microsoft.com/office/officeart/2008/layout/VerticalCurvedList"/>
    <dgm:cxn modelId="{3930FBFE-CBCA-4D18-A913-E8AAE82F75BB}" type="presParOf" srcId="{CA613483-0790-4BEC-82E6-F9C4C02E7784}" destId="{1742BF44-616A-44DC-94D9-9ED96FBA719F}" srcOrd="4" destOrd="0" presId="urn:microsoft.com/office/officeart/2008/layout/VerticalCurvedList"/>
    <dgm:cxn modelId="{BF098601-2883-4CA8-AACB-66721B711B99}" type="presParOf" srcId="{1742BF44-616A-44DC-94D9-9ED96FBA719F}" destId="{BE3F8FC8-AE60-4128-B174-3E5707E1A973}" srcOrd="0" destOrd="0" presId="urn:microsoft.com/office/officeart/2008/layout/VerticalCurvedList"/>
    <dgm:cxn modelId="{9C699246-23D4-49DF-8233-577FA8F42EE3}" type="presParOf" srcId="{CA613483-0790-4BEC-82E6-F9C4C02E7784}" destId="{661D772D-44C4-454E-98C8-5C78D00C7653}" srcOrd="5" destOrd="0" presId="urn:microsoft.com/office/officeart/2008/layout/VerticalCurvedList"/>
    <dgm:cxn modelId="{66B7AB3C-F998-4225-8DE4-57D431AA1613}" type="presParOf" srcId="{CA613483-0790-4BEC-82E6-F9C4C02E7784}" destId="{1872035C-957C-4B80-89F8-B19629C5ADF0}" srcOrd="6" destOrd="0" presId="urn:microsoft.com/office/officeart/2008/layout/VerticalCurvedList"/>
    <dgm:cxn modelId="{73CA06FA-33C1-4436-9A91-4CBF57732C68}" type="presParOf" srcId="{1872035C-957C-4B80-89F8-B19629C5ADF0}" destId="{832C9464-166C-4809-B91B-001C3A6F2A1D}" srcOrd="0" destOrd="0" presId="urn:microsoft.com/office/officeart/2008/layout/VerticalCurvedList"/>
    <dgm:cxn modelId="{B647DDCF-FC30-4541-BF64-5E165FED6D63}" type="presParOf" srcId="{CA613483-0790-4BEC-82E6-F9C4C02E7784}" destId="{145D1EFE-5907-4439-AE40-3B41F086FB7F}" srcOrd="7" destOrd="0" presId="urn:microsoft.com/office/officeart/2008/layout/VerticalCurvedList"/>
    <dgm:cxn modelId="{CF8466BF-71DE-4121-BD0B-06BB40B282D9}" type="presParOf" srcId="{CA613483-0790-4BEC-82E6-F9C4C02E7784}" destId="{C6537D21-09BC-4FAF-BFE5-1516CF6A9DB5}" srcOrd="8" destOrd="0" presId="urn:microsoft.com/office/officeart/2008/layout/VerticalCurvedList"/>
    <dgm:cxn modelId="{2C8999B5-9DBA-41AA-8729-59E9CDF199C4}" type="presParOf" srcId="{C6537D21-09BC-4FAF-BFE5-1516CF6A9DB5}" destId="{B0AE362F-5895-4B94-BA5E-2591DDDD7113}" srcOrd="0" destOrd="0" presId="urn:microsoft.com/office/officeart/2008/layout/VerticalCurvedList"/>
    <dgm:cxn modelId="{84463CFA-3C0A-4A09-917A-79C2685CF6A1}" type="presParOf" srcId="{CA613483-0790-4BEC-82E6-F9C4C02E7784}" destId="{D93CB172-B04E-4B52-84FE-7FD179D1E431}" srcOrd="9" destOrd="0" presId="urn:microsoft.com/office/officeart/2008/layout/VerticalCurvedList"/>
    <dgm:cxn modelId="{954BEE05-C6E1-4334-8235-C001AC94BD16}" type="presParOf" srcId="{CA613483-0790-4BEC-82E6-F9C4C02E7784}" destId="{9024DF0F-0AF2-4D78-A526-2C8E7A785E20}" srcOrd="10" destOrd="0" presId="urn:microsoft.com/office/officeart/2008/layout/VerticalCurvedList"/>
    <dgm:cxn modelId="{0C054419-8B0F-4E3C-9ACF-09282C2383F9}" type="presParOf" srcId="{9024DF0F-0AF2-4D78-A526-2C8E7A785E20}" destId="{E3020321-7E34-4858-9D9F-6067B1A1FF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0CBE3-CFCB-4A8C-B6C6-1F781639707A}">
      <dsp:nvSpPr>
        <dsp:cNvPr id="0" name=""/>
        <dsp:cNvSpPr/>
      </dsp:nvSpPr>
      <dsp:spPr>
        <a:xfrm>
          <a:off x="-9924806" y="-1043243"/>
          <a:ext cx="11916288" cy="11916288"/>
        </a:xfrm>
        <a:prstGeom prst="blockArc">
          <a:avLst>
            <a:gd name="adj1" fmla="val 18900000"/>
            <a:gd name="adj2" fmla="val 2700000"/>
            <a:gd name="adj3" fmla="val 18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43BA0-0E15-47DE-992B-0CDA26881B96}">
      <dsp:nvSpPr>
        <dsp:cNvPr id="0" name=""/>
        <dsp:cNvSpPr/>
      </dsp:nvSpPr>
      <dsp:spPr>
        <a:xfrm>
          <a:off x="921212" y="1039238"/>
          <a:ext cx="6128137" cy="110763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9186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চালক</a:t>
          </a:r>
          <a:endParaRPr lang="en-US" sz="4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1212" y="1039238"/>
        <a:ext cx="6128137" cy="1107635"/>
      </dsp:txXfrm>
    </dsp:sp>
    <dsp:sp modelId="{26101344-E2AF-467A-9F32-4A20A206C30B}">
      <dsp:nvSpPr>
        <dsp:cNvPr id="0" name=""/>
        <dsp:cNvSpPr/>
      </dsp:nvSpPr>
      <dsp:spPr>
        <a:xfrm>
          <a:off x="50721" y="727362"/>
          <a:ext cx="1740981" cy="17313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F8333-0FEF-4FF3-A59E-C77D2192863B}">
      <dsp:nvSpPr>
        <dsp:cNvPr id="0" name=""/>
        <dsp:cNvSpPr/>
      </dsp:nvSpPr>
      <dsp:spPr>
        <a:xfrm>
          <a:off x="1714911" y="2700160"/>
          <a:ext cx="5334438" cy="110763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9186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মালিক</a:t>
          </a:r>
          <a:r>
            <a:rPr lang="en-US" sz="4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4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4911" y="2700160"/>
        <a:ext cx="5334438" cy="1107635"/>
      </dsp:txXfrm>
    </dsp:sp>
    <dsp:sp modelId="{BE3F8FC8-AE60-4128-B174-3E5707E1A973}">
      <dsp:nvSpPr>
        <dsp:cNvPr id="0" name=""/>
        <dsp:cNvSpPr/>
      </dsp:nvSpPr>
      <dsp:spPr>
        <a:xfrm>
          <a:off x="885825" y="2438612"/>
          <a:ext cx="1658171" cy="163073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D772D-44C4-454E-98C8-5C78D00C7653}">
      <dsp:nvSpPr>
        <dsp:cNvPr id="0" name=""/>
        <dsp:cNvSpPr/>
      </dsp:nvSpPr>
      <dsp:spPr>
        <a:xfrm>
          <a:off x="1958513" y="4361082"/>
          <a:ext cx="5090836" cy="110763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9186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ট্রাফিক</a:t>
          </a:r>
          <a:r>
            <a:rPr lang="en-US" sz="4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পুলিশ</a:t>
          </a:r>
          <a:r>
            <a:rPr lang="en-US" sz="4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4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58513" y="4361082"/>
        <a:ext cx="5090836" cy="1107635"/>
      </dsp:txXfrm>
    </dsp:sp>
    <dsp:sp modelId="{832C9464-166C-4809-B91B-001C3A6F2A1D}">
      <dsp:nvSpPr>
        <dsp:cNvPr id="0" name=""/>
        <dsp:cNvSpPr/>
      </dsp:nvSpPr>
      <dsp:spPr>
        <a:xfrm>
          <a:off x="1128299" y="4149869"/>
          <a:ext cx="1660428" cy="153006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D1EFE-5907-4439-AE40-3B41F086FB7F}">
      <dsp:nvSpPr>
        <dsp:cNvPr id="0" name=""/>
        <dsp:cNvSpPr/>
      </dsp:nvSpPr>
      <dsp:spPr>
        <a:xfrm>
          <a:off x="1714911" y="6022004"/>
          <a:ext cx="5334438" cy="110763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9186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রাস্তা</a:t>
          </a:r>
          <a:r>
            <a:rPr lang="en-US" sz="4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 </a:t>
          </a:r>
          <a:r>
            <a:rPr lang="en-US" sz="48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ত্রুটি</a:t>
          </a:r>
          <a:r>
            <a:rPr lang="en-US" sz="4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48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দুর্বলতা</a:t>
          </a:r>
          <a:r>
            <a:rPr lang="en-US" sz="4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endParaRPr lang="en-US" sz="4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4911" y="6022004"/>
        <a:ext cx="5334438" cy="1107635"/>
      </dsp:txXfrm>
    </dsp:sp>
    <dsp:sp modelId="{B0AE362F-5895-4B94-BA5E-2591DDDD7113}">
      <dsp:nvSpPr>
        <dsp:cNvPr id="0" name=""/>
        <dsp:cNvSpPr/>
      </dsp:nvSpPr>
      <dsp:spPr>
        <a:xfrm>
          <a:off x="802157" y="5760463"/>
          <a:ext cx="1825508" cy="163071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CB172-B04E-4B52-84FE-7FD179D1E431}">
      <dsp:nvSpPr>
        <dsp:cNvPr id="0" name=""/>
        <dsp:cNvSpPr/>
      </dsp:nvSpPr>
      <dsp:spPr>
        <a:xfrm>
          <a:off x="921212" y="7682925"/>
          <a:ext cx="6128137" cy="110763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9186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সড়ক কেন্দ্রিক ঘটনা </a:t>
          </a:r>
          <a:endParaRPr lang="en-US" sz="4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1212" y="7682925"/>
        <a:ext cx="6128137" cy="1107635"/>
      </dsp:txXfrm>
    </dsp:sp>
    <dsp:sp modelId="{E3020321-7E34-4858-9D9F-6067B1A1FF93}">
      <dsp:nvSpPr>
        <dsp:cNvPr id="0" name=""/>
        <dsp:cNvSpPr/>
      </dsp:nvSpPr>
      <dsp:spPr>
        <a:xfrm>
          <a:off x="37250" y="7451582"/>
          <a:ext cx="1767924" cy="157032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DB92-BFD3-4FB2-B45B-566A3868F191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EEC3-B511-491D-BB1F-699EED8A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B8848-9FB6-4035-9FC2-643AE0C588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9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B8848-9FB6-4035-9FC2-643AE0C5880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8"/>
            <a:ext cx="12435840" cy="1960033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66185"/>
            <a:ext cx="3291840" cy="7802033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66185"/>
            <a:ext cx="9631680" cy="7802033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7"/>
            <a:ext cx="12435840" cy="1816100"/>
          </a:xfrm>
          <a:prstGeom prst="rect">
            <a:avLst/>
          </a:prstGeom>
        </p:spPr>
        <p:txBody>
          <a:bodyPr lIns="135852" tIns="67926" rIns="135852" bIns="67926"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18"/>
            <a:ext cx="12435840" cy="2000249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1"/>
            <a:ext cx="6461760" cy="6034617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1"/>
            <a:ext cx="6461760" cy="6034617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46817"/>
            <a:ext cx="6464301" cy="853016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899833"/>
            <a:ext cx="6464301" cy="5268384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2046817"/>
            <a:ext cx="6466840" cy="853016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899833"/>
            <a:ext cx="6466840" cy="5268384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64067"/>
            <a:ext cx="4813301" cy="1549400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67"/>
            <a:ext cx="8178800" cy="7804151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913467"/>
            <a:ext cx="4813301" cy="6254751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6400800"/>
            <a:ext cx="8778240" cy="755651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817033"/>
            <a:ext cx="8778240" cy="548640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7156451"/>
            <a:ext cx="8778240" cy="1073149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6" y="0"/>
            <a:ext cx="14642876" cy="9136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8763000"/>
            <a:ext cx="1264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শাজিদুর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জাহান,ict</a:t>
            </a:r>
            <a:r>
              <a:rPr lang="bn-BD" sz="2000" dirty="0" smtClean="0">
                <a:solidFill>
                  <a:srgbClr val="002060"/>
                </a:solidFill>
              </a:rPr>
              <a:t>4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eজেলা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shajidur</a:t>
            </a:r>
            <a:r>
              <a:rPr lang="bn-BD" sz="2000" dirty="0" smtClean="0">
                <a:solidFill>
                  <a:srgbClr val="002060"/>
                </a:solidFill>
              </a:rPr>
              <a:t>79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7944" y="592667"/>
            <a:ext cx="12604207" cy="1172701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algn="ctr"/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72" y="2819400"/>
            <a:ext cx="7851228" cy="4424855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5476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3362"/>
            <a:ext cx="4682095" cy="4110209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03" y="1423362"/>
            <a:ext cx="4677697" cy="4110209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2286000" y="5715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 বোঝাই ট্রাক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0" y="5638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ট্রাকে যাত্রী বোঝাই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24840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অধিকাংশ ট্রাক চালক গাড়িতে পরিবহনসীমার অতিরিক্ত মাল বোঝাই করে আবার কোনো কোনো ক্ষেত্রে খালি ট্রাকে যাত্রী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অনেক সময় দুর্ঘটনায় পতিত হয়।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344391" y="533400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28" y="1752600"/>
            <a:ext cx="4955866" cy="3316069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743200" y="5068669"/>
            <a:ext cx="315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নেশাগ্রস্ত চালক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6248400"/>
            <a:ext cx="1257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চালকদের একটি অংশ নেশাগ্র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এসব চালকেরা মাতাল ও ঘুমন্ত অবস্থায় বেপরোয়াভাবে গাড়ি চালায় ও অভারটেক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ফলে সড়ক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 ঘটে।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94" y="1752600"/>
            <a:ext cx="4711106" cy="3316069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7696200" y="50686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 অভারটেক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1157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4129262" y="653921"/>
            <a:ext cx="6462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83" y="1815789"/>
            <a:ext cx="5762017" cy="40801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5486400" y="6019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বোঝাই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705600"/>
            <a:ext cx="1356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যাত্রী পরিবহনে আসন সংখ্যার চেয়ে অতিরিক্ত যাত্রী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এমনকি গাড়ির ছাদেও যাত্রী বহন ক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ফলে গাড়ি দুর্ঘটনায় পতিত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74622"/>
            <a:ext cx="5486400" cy="37526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474622"/>
            <a:ext cx="5369560" cy="37526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TextBox 4"/>
          <p:cNvSpPr txBox="1"/>
          <p:nvPr/>
        </p:nvSpPr>
        <p:spPr>
          <a:xfrm>
            <a:off x="1667965" y="5410200"/>
            <a:ext cx="511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অযোগ্য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 গাড়ি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200" y="5334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হালকা বডির গাড়ি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477000"/>
            <a:ext cx="1242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স্বল্পশিক্ষিত গাড়ির মালিকগণ অতিরিক্ত লাভের আশায় এধরণের গাড়িগুলো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মহাসড়কে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 ফলে দুর্ঘটনা ঘটে।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1157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79416"/>
            <a:ext cx="4778869" cy="3547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/>
          <p:cNvSpPr txBox="1"/>
          <p:nvPr/>
        </p:nvSpPr>
        <p:spPr>
          <a:xfrm>
            <a:off x="2209800" y="5715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ত্রুটি প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 কর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5791200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 প্রয়োগকারী সংস্থার দায়িত্বে অবহেলা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6705600"/>
            <a:ext cx="1196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 রাস্তায় বের করার পূর্বে এর ব্রেক, চাকা চেক না করলে এবং আইন প্রয়োগকারী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সদস্যদের আইন প্রয়োগে অবহেলার কারণে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দুর্ঘটনা ঘটে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1157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979417"/>
            <a:ext cx="3707822" cy="36034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90351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63" y="1640490"/>
            <a:ext cx="4949871" cy="3464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8047863" y="5257800"/>
            <a:ext cx="482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চালকের সাথে কথা বলছে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94483"/>
            <a:ext cx="5029200" cy="34347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447800" y="60960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চলন্ত অবস্থায় চালক মোবাইল ফোনে কথা বললে বা তার সাথে কেউ কথা বললে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দুর্ঘটনা ঘটে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2210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চালক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 কথা বলছে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1157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" grpId="0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" y="1905000"/>
            <a:ext cx="4258920" cy="28193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/>
          <p:cNvSpPr txBox="1"/>
          <p:nvPr/>
        </p:nvSpPr>
        <p:spPr>
          <a:xfrm>
            <a:off x="381000" y="4840069"/>
            <a:ext cx="448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 উপর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হাটবাজার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4840069"/>
            <a:ext cx="464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মহাসড়কে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109" y="6248400"/>
            <a:ext cx="136120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562600"/>
            <a:ext cx="1246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 উপর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হাটবাজার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স্থাপন, মহাসড়কে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শুকাতে দেওয়া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নির্মাণসামগ্রী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কারণেও সড়ক দুর্ঘটনা ঘটে।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905000"/>
            <a:ext cx="4029931" cy="28568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7" name="TextBox 16"/>
          <p:cNvSpPr txBox="1"/>
          <p:nvPr/>
        </p:nvSpPr>
        <p:spPr>
          <a:xfrm>
            <a:off x="9982200" y="4800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নির্মাণসামগ্রী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6491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94" y="1943808"/>
            <a:ext cx="4479902" cy="28180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382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7" grpId="0"/>
      <p:bldP spid="17" grpId="0"/>
      <p:bldP spid="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95573"/>
            <a:ext cx="4910695" cy="3602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95573"/>
            <a:ext cx="5116483" cy="3602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590800" y="5334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ত্রুটিপূর্ন সড়ক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5400" y="533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ঝুঁকিপূর্ন বাঁক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662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ত্রুটিপূর্ন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ঝুঁকিপূর্ন বাঁকের কারনেও সড়ক দুর্ঘটনা ঘটে।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1157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726550"/>
            <a:ext cx="4648200" cy="33379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5029200" y="52210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ও বৃদ্ধ রাস্তা পার হচ্ছে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5791200"/>
            <a:ext cx="1196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শিশু, বৃদ্ধরা রাস্তা পারাপারের নিয়মনীতি না জানার কারনে অসতর্কভাবে রাস্তায় চলাচল করে ফলে দুর্ঘটনা ঘটে।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1157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67466"/>
            <a:ext cx="4723942" cy="33379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1658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4661040" cy="3276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05000"/>
            <a:ext cx="4617720" cy="3231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8534400" y="5257800"/>
            <a:ext cx="401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অন্যমনস্ক ভাবে পথ চলা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5257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ফোনে কথা বলা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6059269"/>
            <a:ext cx="1264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পারাপারের সময় ফোনে কথা বলা ও অন্যমনস্কতার কারণে অনেক সময় দুর্ঘটনা ঘটে।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1157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6469" y="4741333"/>
            <a:ext cx="6494717" cy="37161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090" tIns="57044" rIns="114090" bIns="57044">
            <a:spAutoFit/>
          </a:bodyPr>
          <a:lstStyle/>
          <a:p>
            <a:pPr algn="ctr">
              <a:defRPr/>
            </a:pPr>
            <a:r>
              <a:rPr lang="en-US" sz="39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9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9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9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9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9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54" y="1524000"/>
            <a:ext cx="2389526" cy="2948864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3C4632-9603-4ED4-9B9F-E9F1776A6461}"/>
              </a:ext>
            </a:extLst>
          </p:cNvPr>
          <p:cNvSpPr txBox="1"/>
          <p:nvPr/>
        </p:nvSpPr>
        <p:spPr>
          <a:xfrm>
            <a:off x="5527041" y="346684"/>
            <a:ext cx="3548293" cy="923317"/>
          </a:xfrm>
          <a:prstGeom prst="rect">
            <a:avLst/>
          </a:prstGeom>
          <a:noFill/>
        </p:spPr>
        <p:txBody>
          <a:bodyPr wrap="square" lIns="99046" tIns="49522" rIns="99046" bIns="49522" rtlCol="0">
            <a:spAutoFit/>
          </a:bodyPr>
          <a:lstStyle/>
          <a:p>
            <a:pPr algn="ctr"/>
            <a:r>
              <a:rPr lang="bn-IN" sz="5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7467600" y="1270000"/>
            <a:ext cx="121920" cy="7282824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7" tIns="49528" rIns="99057" bIns="49528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12916" y="5029200"/>
            <a:ext cx="5374484" cy="28763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17" tIns="52658" rIns="105317" bIns="5265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10ম 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ষোড়শ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সামাজিক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524000"/>
            <a:ext cx="2438400" cy="291253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761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17" y="1524000"/>
            <a:ext cx="4783783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25" y="1452562"/>
            <a:ext cx="4879275" cy="35004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693217" y="5638800"/>
            <a:ext cx="1194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পথচারীরা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জেব্রাক্রসিং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ওভারব্রিজ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না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সারাসরি রাস্তা পার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 কারণে সড়ক দুর্ঘটনা ঘটে।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039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জেব্রাক্রসিং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20200" y="5029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ওভারব্রিজ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1157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3465D6A-00AF-4CA8-B674-86039746A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31788"/>
              </p:ext>
            </p:extLst>
          </p:nvPr>
        </p:nvGraphicFramePr>
        <p:xfrm>
          <a:off x="1600200" y="3200400"/>
          <a:ext cx="11690219" cy="436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0792">
                  <a:extLst>
                    <a:ext uri="{9D8B030D-6E8A-4147-A177-3AD203B41FA5}">
                      <a16:colId xmlns="" xmlns:a16="http://schemas.microsoft.com/office/drawing/2014/main" val="275026006"/>
                    </a:ext>
                  </a:extLst>
                </a:gridCol>
                <a:gridCol w="5759427">
                  <a:extLst>
                    <a:ext uri="{9D8B030D-6E8A-4147-A177-3AD203B41FA5}">
                      <a16:colId xmlns="" xmlns:a16="http://schemas.microsoft.com/office/drawing/2014/main" val="2664924354"/>
                    </a:ext>
                  </a:extLst>
                </a:gridCol>
              </a:tblGrid>
              <a:tr h="872976"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দুর্ঘটনা</a:t>
                      </a: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দায়ী</a:t>
                      </a:r>
                      <a:r>
                        <a:rPr lang="bn-IN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দুর্ঘটনার</a:t>
                      </a: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r>
                        <a:rPr lang="bn-IN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7996121"/>
                  </a:ext>
                </a:extLst>
              </a:tr>
              <a:tr h="872976"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চালক</a:t>
                      </a:r>
                      <a:r>
                        <a:rPr lang="bn-IN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7465084"/>
                  </a:ext>
                </a:extLst>
              </a:tr>
              <a:tr h="872976"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মালিক</a:t>
                      </a:r>
                      <a:r>
                        <a:rPr lang="bn-IN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3462587"/>
                  </a:ext>
                </a:extLst>
              </a:tr>
              <a:tr h="872976"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সড়ক</a:t>
                      </a:r>
                      <a:r>
                        <a:rPr lang="bn-IN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1919003"/>
                  </a:ext>
                </a:extLst>
              </a:tr>
              <a:tr h="872976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পথচারী</a:t>
                      </a:r>
                      <a:endParaRPr 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9D3592B-91F0-43B9-B3B4-6CABE657EBD4}"/>
              </a:ext>
            </a:extLst>
          </p:cNvPr>
          <p:cNvSpPr txBox="1"/>
          <p:nvPr/>
        </p:nvSpPr>
        <p:spPr>
          <a:xfrm>
            <a:off x="1767435" y="1732103"/>
            <a:ext cx="12177165" cy="797141"/>
          </a:xfrm>
          <a:prstGeom prst="rect">
            <a:avLst/>
          </a:prstGeom>
          <a:noFill/>
        </p:spPr>
        <p:txBody>
          <a:bodyPr wrap="square" lIns="118872" tIns="59436" rIns="118872" bIns="59436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2B1479-586F-4A53-9BBF-EB279058EA3E}"/>
              </a:ext>
            </a:extLst>
          </p:cNvPr>
          <p:cNvSpPr txBox="1"/>
          <p:nvPr/>
        </p:nvSpPr>
        <p:spPr>
          <a:xfrm>
            <a:off x="4876800" y="508337"/>
            <a:ext cx="4603839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75114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495800" y="1905000"/>
            <a:ext cx="5638800" cy="3794760"/>
            <a:chOff x="1881" y="3189675"/>
            <a:chExt cx="2873159" cy="2298527"/>
          </a:xfrm>
          <a:blipFill>
            <a:blip r:embed="rId2"/>
            <a:stretch>
              <a:fillRect/>
            </a:stretch>
          </a:blipFill>
        </p:grpSpPr>
        <p:sp>
          <p:nvSpPr>
            <p:cNvPr id="10" name="Rounded Rectangle 9"/>
            <p:cNvSpPr/>
            <p:nvPr/>
          </p:nvSpPr>
          <p:spPr>
            <a:xfrm>
              <a:off x="1881" y="3189675"/>
              <a:ext cx="2873159" cy="22985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69203" y="3256997"/>
              <a:ext cx="2738515" cy="21638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900" kern="1200" dirty="0" smtClean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900" kern="1200" dirty="0" smtClean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6400" y="6400800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পেশাগত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 প্রতিদিন সড়কপথে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যাতায়াতের কারণে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উপার্জনক্ষম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সড়ক দুর্ঘটনার প্রধান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4129262" y="653921"/>
            <a:ext cx="6462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791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00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62047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উপার্জনক্ষম ব্যাক্তি সড়ক দুর্ঘটনায় আহত বা নিহত হলে এসব পরিবারের সদস্যদের দুর্বিষহ জীবনযাপন করতে হয় এবং অর্থিকভাবে ক্ষতির সম্মুখীন হয় ফলে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শিশুদের শিক্ষা ব্যাহত হয়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24400" y="1981200"/>
            <a:ext cx="4876800" cy="3740063"/>
            <a:chOff x="2343030" y="399603"/>
            <a:chExt cx="2873159" cy="2298527"/>
          </a:xfrm>
        </p:grpSpPr>
        <p:sp>
          <p:nvSpPr>
            <p:cNvPr id="5" name="Rounded Rectangle 4"/>
            <p:cNvSpPr/>
            <p:nvPr/>
          </p:nvSpPr>
          <p:spPr>
            <a:xfrm>
              <a:off x="2343030" y="399603"/>
              <a:ext cx="2873159" cy="2298527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410352" y="466925"/>
              <a:ext cx="2738515" cy="2163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900" kern="1200" dirty="0" smtClean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4203054" y="653921"/>
            <a:ext cx="6312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0" y="5867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দুর্বিষহ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4795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6553200"/>
            <a:ext cx="1318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দুর্ঘটনায় আক্রান্ত ব্যাক্তি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উপার্জন ক্ষমতা হারিয়ে বিপর্যস্ত ও হতাশাগ্রস্থ হয়ে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 যা তার ব্যাক্তি জীবনকে ভারসাম্যহীন 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ফলে জীবন নির্বাহের জন্য অপরাধ জগতে প্রবেশ করে।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35993" y="1762612"/>
            <a:ext cx="3679407" cy="3723788"/>
            <a:chOff x="5985210" y="399603"/>
            <a:chExt cx="2873159" cy="2298527"/>
          </a:xfrm>
          <a:blipFill>
            <a:blip r:embed="rId2"/>
            <a:stretch>
              <a:fillRect/>
            </a:stretch>
          </a:blipFill>
        </p:grpSpPr>
        <p:sp>
          <p:nvSpPr>
            <p:cNvPr id="6" name="Rounded Rectangle 5"/>
            <p:cNvSpPr/>
            <p:nvPr/>
          </p:nvSpPr>
          <p:spPr>
            <a:xfrm>
              <a:off x="5985210" y="399603"/>
              <a:ext cx="2873159" cy="22985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6052532" y="466925"/>
              <a:ext cx="2738515" cy="21638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900" kern="1200" dirty="0" smtClean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900" kern="1200" dirty="0" smtClean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4203054" y="653921"/>
            <a:ext cx="6312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58013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বিপর্যস্ত ও হতাশাগ্রস্থ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1866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572071"/>
            <a:ext cx="1242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দুর্ঘটনাকে কেন্দ্র করে ব্যাপক ভাংচুর ও সড়ক অবরোধ হয় ফলে আইনশৃঙ্খলা পরিস্থিতির অবনতি ঘটে।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00600" y="1828800"/>
            <a:ext cx="4953000" cy="3810000"/>
            <a:chOff x="8326359" y="3189675"/>
            <a:chExt cx="2873159" cy="2298527"/>
          </a:xfrm>
        </p:grpSpPr>
        <p:sp>
          <p:nvSpPr>
            <p:cNvPr id="10" name="Rounded Rectangle 9"/>
            <p:cNvSpPr/>
            <p:nvPr/>
          </p:nvSpPr>
          <p:spPr>
            <a:xfrm>
              <a:off x="8326359" y="3189675"/>
              <a:ext cx="2873159" cy="2298527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8393681" y="3256997"/>
              <a:ext cx="2738515" cy="2163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4203054" y="653921"/>
            <a:ext cx="6312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5255" y="5877580"/>
            <a:ext cx="430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ভাংচুর ও সড়ক অবরোধ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4977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2057400"/>
            <a:ext cx="1295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‘সড়ক দুর্ঘটনা শুধু পারিবারিক জীবনকেই বিপর্যস্ত করে না আর্থ-সামাজিক ও মানসিক জীবনকেও দুর্বিষহ করে তোলে।’-ব্যাখ্যা করে লিখ।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550F06-C910-4E1B-80F9-AE9ED6FAD420}"/>
              </a:ext>
            </a:extLst>
          </p:cNvPr>
          <p:cNvSpPr txBox="1"/>
          <p:nvPr/>
        </p:nvSpPr>
        <p:spPr>
          <a:xfrm>
            <a:off x="4343400" y="550783"/>
            <a:ext cx="5053544" cy="1354217"/>
          </a:xfrm>
          <a:prstGeom prst="rect">
            <a:avLst/>
          </a:prstGeom>
          <a:noFill/>
          <a:ln>
            <a:noFill/>
          </a:ln>
        </p:spPr>
        <p:txBody>
          <a:bodyPr wrap="square" lIns="118872" tIns="59436" rIns="118872" bIns="59436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7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r>
              <a:rPr lang="en-US" sz="7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760694"/>
            <a:ext cx="6948865" cy="37913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573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0" y="3810000"/>
            <a:ext cx="4138709" cy="2319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302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693" y="442043"/>
            <a:ext cx="7183067" cy="884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bn-BD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দুর্ঘটনা রোধের উপায় 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67693" y="1715303"/>
            <a:ext cx="8142907" cy="1713697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3365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প্রশিক্ষন প্রাপ্ত ও দক্ষ চালক নিয়োগ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32076" y="4038600"/>
            <a:ext cx="8178524" cy="1831685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501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মহাসড়কে প্রয়োজনীয় সিগন্যাল স্থাপন ও মান্য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290084"/>
            <a:ext cx="4267200" cy="23675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ight Arrow 6"/>
          <p:cNvSpPr/>
          <p:nvPr/>
        </p:nvSpPr>
        <p:spPr>
          <a:xfrm>
            <a:off x="467693" y="6474115"/>
            <a:ext cx="8142907" cy="1831685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501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নেশাগ্র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অবস্তায়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58" y="6309557"/>
            <a:ext cx="4138842" cy="23772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6518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502288" y="847023"/>
            <a:ext cx="7498712" cy="2200977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22250" h="508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 যথাযথ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94543" y="3507133"/>
            <a:ext cx="7469114" cy="2207867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438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 মালামাল ও যাত্রী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554" y="731933"/>
            <a:ext cx="3663586" cy="23922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Right Arrow 7"/>
          <p:cNvSpPr/>
          <p:nvPr/>
        </p:nvSpPr>
        <p:spPr>
          <a:xfrm>
            <a:off x="609600" y="6097933"/>
            <a:ext cx="7354057" cy="2207867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438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269" y="3477966"/>
            <a:ext cx="3693871" cy="2389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79" y="6172402"/>
            <a:ext cx="3760921" cy="24381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2367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500704" y="1101004"/>
            <a:ext cx="7347896" cy="2251796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311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গাড়ী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চলাকালীন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চালকের মোবাইল ফোন ব্যবহার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নিষিদ্ধকরণ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8731" y="3771648"/>
            <a:ext cx="7406069" cy="2019552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3238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 লেন বিশিষ্ট রাস্তা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872405"/>
            <a:ext cx="3962400" cy="24056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657600"/>
            <a:ext cx="3962400" cy="24056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ight Arrow 6"/>
          <p:cNvSpPr/>
          <p:nvPr/>
        </p:nvSpPr>
        <p:spPr>
          <a:xfrm>
            <a:off x="518731" y="6210048"/>
            <a:ext cx="7406069" cy="2019552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3238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মহাসড়কে ফষল শুকাতে না দেওয়া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128" y="6239452"/>
            <a:ext cx="3962072" cy="23711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3470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14097000" cy="8534400"/>
          </a:xfrm>
          <a:prstGeom prst="roundRect">
            <a:avLst>
              <a:gd name="adj" fmla="val 514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519660"/>
            <a:ext cx="4746086" cy="1379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bn-BD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</a:t>
            </a:r>
            <a:r>
              <a:rPr lang="bn-IN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করঃ 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9914" y="7126069"/>
            <a:ext cx="447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 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016489"/>
              </p:ext>
            </p:extLst>
          </p:nvPr>
        </p:nvGraphicFramePr>
        <p:xfrm>
          <a:off x="6634057" y="3929062"/>
          <a:ext cx="15240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4057" y="3929062"/>
                        <a:ext cx="1524000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1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524009" y="914400"/>
            <a:ext cx="7324591" cy="2310557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4635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ওভারব্রিজ ব্যবহার করা।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4009" y="3733800"/>
            <a:ext cx="7324591" cy="2310557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4826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 গাড়ি বের করার পূর্বে যান্ত্রিক ত্রুটি পরীক্ষা করা।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914400"/>
            <a:ext cx="3890780" cy="2427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ight Arrow 6"/>
          <p:cNvSpPr/>
          <p:nvPr/>
        </p:nvSpPr>
        <p:spPr>
          <a:xfrm>
            <a:off x="524009" y="6300043"/>
            <a:ext cx="7324591" cy="2310557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4826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1" y="3505200"/>
            <a:ext cx="3867919" cy="2427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80" y="6121971"/>
            <a:ext cx="3867920" cy="2336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6545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0176" y="3769188"/>
            <a:ext cx="3861814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 গাড়ি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0338" y="3726616"/>
            <a:ext cx="3947985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অদক্ষ চালক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0176" y="4369845"/>
            <a:ext cx="3797678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সংকীর্ণ রাস্তা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2520" y="4413133"/>
            <a:ext cx="4150107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জ্যাম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515" y="4953641"/>
            <a:ext cx="13496439" cy="779700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pPr marL="668655" indent="-668655">
              <a:buFont typeface="Wingdings" panose="05000000000000000000" pitchFamily="2" charset="2"/>
              <a:buChar char="q"/>
            </a:pPr>
            <a:r>
              <a:rPr lang="bn-BD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 এড়াতে যাত্রীদের করণীয়</a:t>
            </a:r>
            <a:r>
              <a:rPr lang="bn-IN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5639" y="5564755"/>
            <a:ext cx="6344361" cy="674031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যাত্রী হয়ে গাড়িতে না ওঠা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5931" y="5561759"/>
            <a:ext cx="5224705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 বের না হওয়া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7579" y="6222160"/>
            <a:ext cx="4256475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গাড়িতে না চড়া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8070" y="6186951"/>
            <a:ext cx="4927976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 বসে থাকা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9611469" y="576187"/>
            <a:ext cx="4584192" cy="1726704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72" tIns="59436" rIns="118872" bIns="59436" rtlCol="0" anchor="ctr"/>
          <a:lstStyle/>
          <a:p>
            <a:pPr algn="ctr"/>
            <a:r>
              <a:rPr lang="bn-IN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5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5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9611469" y="579889"/>
            <a:ext cx="4584192" cy="1726704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72" tIns="59436" rIns="118872" bIns="59436" rtlCol="0" anchor="ctr"/>
          <a:lstStyle/>
          <a:p>
            <a:pPr algn="ctr"/>
            <a:r>
              <a:rPr lang="en-US" sz="5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9515" y="6877215"/>
            <a:ext cx="13496439" cy="779700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pPr marL="668655" indent="-668655">
              <a:buFont typeface="Wingdings" panose="05000000000000000000" pitchFamily="2" charset="2"/>
              <a:buChar char="q"/>
            </a:pPr>
            <a:r>
              <a:rPr lang="bn-BD" sz="4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 দুর্ঘটনা এড়াতে কোনটি করা উচিত নয়</a:t>
            </a:r>
            <a:r>
              <a:rPr lang="bn-IN" sz="4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07579" y="8106531"/>
            <a:ext cx="5719462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জেব্রা ক্রসিং ব্যবহার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17382" y="8038261"/>
            <a:ext cx="5333253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চলন্ত অবস্থায় গাড়িতে ওঠা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7579" y="7512216"/>
            <a:ext cx="5056645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 ওভারব্রিজ ব্যবহার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17382" y="7361648"/>
            <a:ext cx="4897756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দৌড়ে রাস্তা পার হওয়া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07854" y="998247"/>
            <a:ext cx="3590543" cy="88258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8872" tIns="59436" rIns="118872" bIns="59436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6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4194" y="3181438"/>
            <a:ext cx="12180829" cy="779700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pPr marL="594360" indent="-594360">
              <a:buFont typeface="Wingdings" panose="05000000000000000000" pitchFamily="2" charset="2"/>
              <a:buChar char="q"/>
            </a:pPr>
            <a:r>
              <a:rPr lang="bn-BD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দুর্ঘটনার অন্যতম কারণ হলো-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86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320" y="1439335"/>
            <a:ext cx="5039360" cy="1269179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35817" tIns="67909" rIns="135817" bIns="67909" rtlCol="0">
            <a:spAutoFit/>
          </a:bodyPr>
          <a:lstStyle/>
          <a:p>
            <a:pPr algn="ctr"/>
            <a:r>
              <a:rPr lang="bn-BD" sz="7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040" y="3486773"/>
            <a:ext cx="14102080" cy="1368251"/>
          </a:xfrm>
          <a:prstGeom prst="rect">
            <a:avLst/>
          </a:prstGeom>
          <a:noFill/>
        </p:spPr>
        <p:txBody>
          <a:bodyPr wrap="square" lIns="135817" tIns="67909" rIns="135817" bIns="67909" rtlCol="0">
            <a:spAutoFit/>
          </a:bodyPr>
          <a:lstStyle/>
          <a:p>
            <a:pPr marL="619106" indent="-619106">
              <a:buFont typeface="Wingdings" panose="05000000000000000000" pitchFamily="2" charset="2"/>
              <a:buChar char="v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এলাকায় সড়ক দুর্ঘটনা প্রতিরোধে কি কি পদক্ষেপ গ্রহণ করা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 তুমি মনে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কর-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খাতায় লিখে আনবে।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022" y="508000"/>
            <a:ext cx="5998138" cy="2837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99" y="4800600"/>
            <a:ext cx="6905625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364438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243BF4-3054-4D9B-AED5-5C06A10EFCA0}"/>
              </a:ext>
            </a:extLst>
          </p:cNvPr>
          <p:cNvSpPr/>
          <p:nvPr/>
        </p:nvSpPr>
        <p:spPr>
          <a:xfrm>
            <a:off x="2926080" y="667412"/>
            <a:ext cx="8864471" cy="10233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9046" tIns="49522" rIns="99046" bIns="49522">
            <a:spAutoFit/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57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18" y="1981200"/>
            <a:ext cx="6503882" cy="65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1552" y="762000"/>
            <a:ext cx="581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</a:t>
            </a: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র্ঘটনা 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30" y="2895600"/>
            <a:ext cx="8264870" cy="4343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77848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4495" y="1031838"/>
            <a:ext cx="338990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9563" y="2209800"/>
            <a:ext cx="11449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সড়ক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র্ঘটনা কী তা বলতে পার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সড়ক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র্ঘটনার কারণ বর্ণনা করতে 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র্ঘটনার প্রভাব ব্যাখ্যা করতে 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র্ঘটনা হ্রাসের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65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5545660"/>
              </p:ext>
            </p:extLst>
          </p:nvPr>
        </p:nvGraphicFramePr>
        <p:xfrm>
          <a:off x="762000" y="-228600"/>
          <a:ext cx="7086600" cy="982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Arrow 3"/>
          <p:cNvSpPr/>
          <p:nvPr/>
        </p:nvSpPr>
        <p:spPr>
          <a:xfrm>
            <a:off x="8077200" y="3505200"/>
            <a:ext cx="990600" cy="2209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02140" y="3143250"/>
            <a:ext cx="4267200" cy="29337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E0CBE3-CFCB-4A8C-B6C6-1F7816397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7E0CBE3-CFCB-4A8C-B6C6-1F7816397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01344-E2AF-467A-9F32-4A20A206C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26101344-E2AF-467A-9F32-4A20A206C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743BA0-0E15-47DE-992B-0CDA26881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2743BA0-0E15-47DE-992B-0CDA26881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3F8FC8-AE60-4128-B174-3E5707E1A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E3F8FC8-AE60-4128-B174-3E5707E1A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F8333-0FEF-4FF3-A59E-C77D21928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40F8333-0FEF-4FF3-A59E-C77D219286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2C9464-166C-4809-B91B-001C3A6F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832C9464-166C-4809-B91B-001C3A6F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1D772D-44C4-454E-98C8-5C78D00C7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1D772D-44C4-454E-98C8-5C78D00C7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AE362F-5895-4B94-BA5E-2591DDDD7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0AE362F-5895-4B94-BA5E-2591DDDD7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5D1EFE-5907-4439-AE40-3B41F086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145D1EFE-5907-4439-AE40-3B41F086F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20321-7E34-4858-9D9F-6067B1A1F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E3020321-7E34-4858-9D9F-6067B1A1F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3CB172-B04E-4B52-84FE-7FD179D1E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93CB172-B04E-4B52-84FE-7FD179D1E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23094"/>
            <a:ext cx="5197162" cy="36729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49" y="2423094"/>
            <a:ext cx="5187643" cy="36729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828800" y="6745069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সংখ্যা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801469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আহতের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E56CA7-3AFD-4409-B787-3DF939E93047}"/>
              </a:ext>
            </a:extLst>
          </p:cNvPr>
          <p:cNvSpPr txBox="1"/>
          <p:nvPr/>
        </p:nvSpPr>
        <p:spPr>
          <a:xfrm>
            <a:off x="3793098" y="816114"/>
            <a:ext cx="695110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কি কি দেখতে পাচ্ছো?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53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2057400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 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বোঝায়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838200"/>
            <a:ext cx="4419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3048000"/>
            <a:ext cx="66675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70" y="1828798"/>
            <a:ext cx="6193630" cy="3353623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/>
          <p:cNvSpPr txBox="1"/>
          <p:nvPr/>
        </p:nvSpPr>
        <p:spPr>
          <a:xfrm>
            <a:off x="5334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995891" y="653921"/>
            <a:ext cx="5833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9F271D9-18EE-445F-82E9-075C8D78E8DA}"/>
              </a:ext>
            </a:extLst>
          </p:cNvPr>
          <p:cNvSpPr/>
          <p:nvPr/>
        </p:nvSpPr>
        <p:spPr>
          <a:xfrm>
            <a:off x="933982" y="6629400"/>
            <a:ext cx="13163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সনদবিহীন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জন্য যে আইন ও নিয়মনীতি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 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জা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সড়ক দুর্ঘটনা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9830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এধরণের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প্রশিক্ষণবীহিন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955</Words>
  <Application>Microsoft Office PowerPoint</Application>
  <PresentationFormat>Custom</PresentationFormat>
  <Paragraphs>144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216</cp:revision>
  <dcterms:created xsi:type="dcterms:W3CDTF">2006-08-16T00:00:00Z</dcterms:created>
  <dcterms:modified xsi:type="dcterms:W3CDTF">2020-06-07T09:30:15Z</dcterms:modified>
</cp:coreProperties>
</file>