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425" r:id="rId2"/>
    <p:sldId id="256" r:id="rId3"/>
    <p:sldId id="452" r:id="rId4"/>
    <p:sldId id="453" r:id="rId5"/>
    <p:sldId id="411" r:id="rId6"/>
    <p:sldId id="443" r:id="rId7"/>
    <p:sldId id="315" r:id="rId8"/>
    <p:sldId id="412" r:id="rId9"/>
    <p:sldId id="427" r:id="rId10"/>
    <p:sldId id="317" r:id="rId11"/>
    <p:sldId id="448" r:id="rId12"/>
    <p:sldId id="444" r:id="rId13"/>
    <p:sldId id="447" r:id="rId14"/>
    <p:sldId id="451" r:id="rId15"/>
    <p:sldId id="445" r:id="rId16"/>
    <p:sldId id="446" r:id="rId17"/>
    <p:sldId id="438" r:id="rId18"/>
    <p:sldId id="450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CC"/>
    <a:srgbClr val="CC00FF"/>
    <a:srgbClr val="CC9900"/>
    <a:srgbClr val="CC3300"/>
    <a:srgbClr val="009900"/>
    <a:srgbClr val="00FF00"/>
    <a:srgbClr val="FF0066"/>
    <a:srgbClr val="66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291" autoAdjust="0"/>
  </p:normalViewPr>
  <p:slideViewPr>
    <p:cSldViewPr>
      <p:cViewPr varScale="1">
        <p:scale>
          <a:sx n="74" d="100"/>
          <a:sy n="74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1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533900" y="2288146"/>
            <a:ext cx="533400" cy="685800"/>
          </a:xfrm>
          <a:prstGeom prst="down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657600"/>
            <a:ext cx="5257800" cy="381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34200" y="4038600"/>
            <a:ext cx="533400" cy="533400"/>
          </a:xfrm>
          <a:prstGeom prst="down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7400" y="4038600"/>
            <a:ext cx="533400" cy="533400"/>
          </a:xfrm>
          <a:prstGeom prst="down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4648200"/>
            <a:ext cx="3581400" cy="7620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10200" y="4648200"/>
            <a:ext cx="3352800" cy="7620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croll: Vertical 22">
            <a:extLst>
              <a:ext uri="{FF2B5EF4-FFF2-40B4-BE49-F238E27FC236}">
                <a16:creationId xmlns:a16="http://schemas.microsoft.com/office/drawing/2014/main" id="{20D55494-1464-4121-9957-4DBDC3118BAC}"/>
              </a:ext>
            </a:extLst>
          </p:cNvPr>
          <p:cNvSpPr/>
          <p:nvPr/>
        </p:nvSpPr>
        <p:spPr>
          <a:xfrm>
            <a:off x="240195" y="442175"/>
            <a:ext cx="8587409" cy="1219200"/>
          </a:xfrm>
          <a:prstGeom prst="verticalScroll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শিল্পনীতি-২০১০ অনুযায়ী বাংলাদেশের শিল্পকে ব্যাপক অর্থে দুইভাগে ভাগ করা হয়েছে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2209800"/>
            <a:ext cx="22860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0.094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13" grpId="0" animBg="1"/>
      <p:bldP spid="15" grpId="0" animBg="1"/>
      <p:bldP spid="2" grpId="0" animBg="1"/>
      <p:bldP spid="19" grpId="0" animBg="1"/>
      <p:bldP spid="2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750E706-4D72-4A92-B567-E85092904103}"/>
              </a:ext>
            </a:extLst>
          </p:cNvPr>
          <p:cNvSpPr/>
          <p:nvPr/>
        </p:nvSpPr>
        <p:spPr>
          <a:xfrm>
            <a:off x="685800" y="381000"/>
            <a:ext cx="8077200" cy="1981200"/>
          </a:xfrm>
          <a:prstGeom prst="horizontalScroll">
            <a:avLst/>
          </a:prstGeom>
          <a:ln w="38100">
            <a:solidFill>
              <a:srgbClr val="CC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 মাপকাঠিতে উৎপাদনমুখী শিল্প ও সেবা শিল্পকে চারভাগে ভাগ করা হয়েছে।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8A46DD79-C9AD-4A34-BE49-AA441270945B}"/>
              </a:ext>
            </a:extLst>
          </p:cNvPr>
          <p:cNvSpPr/>
          <p:nvPr/>
        </p:nvSpPr>
        <p:spPr>
          <a:xfrm>
            <a:off x="2479291" y="3004026"/>
            <a:ext cx="2743200" cy="2834640"/>
          </a:xfrm>
          <a:prstGeom prst="blockArc">
            <a:avLst>
              <a:gd name="adj1" fmla="val 10882526"/>
              <a:gd name="adj2" fmla="val 17151369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id="{461F7DA2-FF33-4B52-839B-EC496A133CBD}"/>
              </a:ext>
            </a:extLst>
          </p:cNvPr>
          <p:cNvSpPr/>
          <p:nvPr/>
        </p:nvSpPr>
        <p:spPr>
          <a:xfrm>
            <a:off x="2560248" y="3643930"/>
            <a:ext cx="2834640" cy="2743200"/>
          </a:xfrm>
          <a:prstGeom prst="blockArc">
            <a:avLst>
              <a:gd name="adj1" fmla="val 4386518"/>
              <a:gd name="adj2" fmla="val 11119537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F1248440-4176-4E25-8530-4E6D154A662A}"/>
              </a:ext>
            </a:extLst>
          </p:cNvPr>
          <p:cNvSpPr/>
          <p:nvPr/>
        </p:nvSpPr>
        <p:spPr>
          <a:xfrm>
            <a:off x="4419600" y="3683331"/>
            <a:ext cx="2213076" cy="2749784"/>
          </a:xfrm>
          <a:prstGeom prst="blockArc">
            <a:avLst>
              <a:gd name="adj1" fmla="val 21541940"/>
              <a:gd name="adj2" fmla="val 6134827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E0CE8298-7347-4115-B26E-5BC0F76D6015}"/>
              </a:ext>
            </a:extLst>
          </p:cNvPr>
          <p:cNvSpPr/>
          <p:nvPr/>
        </p:nvSpPr>
        <p:spPr>
          <a:xfrm>
            <a:off x="3833312" y="2938719"/>
            <a:ext cx="2743200" cy="2743200"/>
          </a:xfrm>
          <a:prstGeom prst="blockArc">
            <a:avLst>
              <a:gd name="adj1" fmla="val 15418144"/>
              <a:gd name="adj2" fmla="val 66153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ED35D9-2816-42E3-845F-3C4DA8D1AB85}"/>
              </a:ext>
            </a:extLst>
          </p:cNvPr>
          <p:cNvGrpSpPr/>
          <p:nvPr/>
        </p:nvGrpSpPr>
        <p:grpSpPr>
          <a:xfrm>
            <a:off x="3873023" y="3866259"/>
            <a:ext cx="1565485" cy="1565485"/>
            <a:chOff x="2477851" y="1421983"/>
            <a:chExt cx="1565485" cy="156548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432460F-3F0C-4945-A0B0-6EC277EEA78E}"/>
                </a:ext>
              </a:extLst>
            </p:cNvPr>
            <p:cNvSpPr/>
            <p:nvPr/>
          </p:nvSpPr>
          <p:spPr>
            <a:xfrm>
              <a:off x="2477851" y="1421983"/>
              <a:ext cx="1565485" cy="1565485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B851D853-A8C1-47C9-AA0C-AFE733AB8ED8}"/>
                </a:ext>
              </a:extLst>
            </p:cNvPr>
            <p:cNvSpPr txBox="1"/>
            <p:nvPr/>
          </p:nvSpPr>
          <p:spPr>
            <a:xfrm>
              <a:off x="2707111" y="1651243"/>
              <a:ext cx="1106965" cy="1106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D48E5D-47FC-49CC-8805-55D463EE2FB7}"/>
              </a:ext>
            </a:extLst>
          </p:cNvPr>
          <p:cNvGrpSpPr/>
          <p:nvPr/>
        </p:nvGrpSpPr>
        <p:grpSpPr>
          <a:xfrm>
            <a:off x="3671308" y="2470715"/>
            <a:ext cx="1924711" cy="1075545"/>
            <a:chOff x="2276136" y="26439"/>
            <a:chExt cx="1924711" cy="107554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4B9D831-5419-42E7-A79D-32E1548B70E0}"/>
                </a:ext>
              </a:extLst>
            </p:cNvPr>
            <p:cNvSpPr/>
            <p:nvPr/>
          </p:nvSpPr>
          <p:spPr>
            <a:xfrm>
              <a:off x="2276136" y="26439"/>
              <a:ext cx="1924711" cy="1075545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7" name="Oval 10">
              <a:extLst>
                <a:ext uri="{FF2B5EF4-FFF2-40B4-BE49-F238E27FC236}">
                  <a16:creationId xmlns:a16="http://schemas.microsoft.com/office/drawing/2014/main" id="{8F3FCC75-AC94-44F2-B641-02CA322468D1}"/>
                </a:ext>
              </a:extLst>
            </p:cNvPr>
            <p:cNvSpPr txBox="1"/>
            <p:nvPr/>
          </p:nvSpPr>
          <p:spPr>
            <a:xfrm>
              <a:off x="2558003" y="183949"/>
              <a:ext cx="1360977" cy="760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কুটির</a:t>
              </a:r>
              <a:r>
                <a:rPr lang="en-US" sz="2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61AA92-CFF6-40D4-91CB-41F8E2500095}"/>
              </a:ext>
            </a:extLst>
          </p:cNvPr>
          <p:cNvGrpSpPr/>
          <p:nvPr/>
        </p:nvGrpSpPr>
        <p:grpSpPr>
          <a:xfrm>
            <a:off x="5712011" y="4129122"/>
            <a:ext cx="1913917" cy="1059260"/>
            <a:chOff x="4316839" y="1684846"/>
            <a:chExt cx="1913917" cy="105926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BF89C83-D4AB-4A30-8FE2-34E13A42D349}"/>
                </a:ext>
              </a:extLst>
            </p:cNvPr>
            <p:cNvSpPr/>
            <p:nvPr/>
          </p:nvSpPr>
          <p:spPr>
            <a:xfrm>
              <a:off x="4316839" y="1684846"/>
              <a:ext cx="1913917" cy="1059260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29814188-54B5-4F95-82CC-589093DB9C23}"/>
                </a:ext>
              </a:extLst>
            </p:cNvPr>
            <p:cNvSpPr txBox="1"/>
            <p:nvPr/>
          </p:nvSpPr>
          <p:spPr>
            <a:xfrm>
              <a:off x="4597126" y="1839971"/>
              <a:ext cx="1353343" cy="749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746FAC-4657-4745-B739-8ECC42742758}"/>
              </a:ext>
            </a:extLst>
          </p:cNvPr>
          <p:cNvGrpSpPr/>
          <p:nvPr/>
        </p:nvGrpSpPr>
        <p:grpSpPr>
          <a:xfrm>
            <a:off x="3721902" y="5762160"/>
            <a:ext cx="1867727" cy="1095840"/>
            <a:chOff x="2326730" y="3317884"/>
            <a:chExt cx="1867727" cy="109584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1C9B5C-8EFC-4E8E-B0DB-8B6B60350EB3}"/>
                </a:ext>
              </a:extLst>
            </p:cNvPr>
            <p:cNvSpPr/>
            <p:nvPr/>
          </p:nvSpPr>
          <p:spPr>
            <a:xfrm>
              <a:off x="2326730" y="3317884"/>
              <a:ext cx="1867727" cy="1095840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EBB8AA74-31E8-4415-ABC3-72EEE91F39FD}"/>
                </a:ext>
              </a:extLst>
            </p:cNvPr>
            <p:cNvSpPr txBox="1"/>
            <p:nvPr/>
          </p:nvSpPr>
          <p:spPr>
            <a:xfrm>
              <a:off x="2600252" y="3478366"/>
              <a:ext cx="1320683" cy="774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মাঝারি</a:t>
              </a:r>
              <a:r>
                <a:rPr lang="en-US" sz="2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D376693-A225-47A5-AFE5-E30CFDA7DBF1}"/>
              </a:ext>
            </a:extLst>
          </p:cNvPr>
          <p:cNvGrpSpPr/>
          <p:nvPr/>
        </p:nvGrpSpPr>
        <p:grpSpPr>
          <a:xfrm>
            <a:off x="1518071" y="4018571"/>
            <a:ext cx="2002297" cy="1095840"/>
            <a:chOff x="122899" y="1574295"/>
            <a:chExt cx="2002297" cy="10958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1FA49C6-D961-4169-B933-8251BC44D283}"/>
                </a:ext>
              </a:extLst>
            </p:cNvPr>
            <p:cNvSpPr/>
            <p:nvPr/>
          </p:nvSpPr>
          <p:spPr>
            <a:xfrm>
              <a:off x="122899" y="1574295"/>
              <a:ext cx="2002297" cy="1095840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1" name="Oval 16">
              <a:extLst>
                <a:ext uri="{FF2B5EF4-FFF2-40B4-BE49-F238E27FC236}">
                  <a16:creationId xmlns:a16="http://schemas.microsoft.com/office/drawing/2014/main" id="{A006053A-52F6-496A-8432-2ABDCB1286A0}"/>
                </a:ext>
              </a:extLst>
            </p:cNvPr>
            <p:cNvSpPr txBox="1"/>
            <p:nvPr/>
          </p:nvSpPr>
          <p:spPr>
            <a:xfrm>
              <a:off x="416129" y="1734777"/>
              <a:ext cx="1415837" cy="774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বৃহ</a:t>
              </a:r>
              <a:r>
                <a:rPr lang="en-US" sz="2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2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8A89E-1A1E-48D2-A4BF-F69571E44987}"/>
              </a:ext>
            </a:extLst>
          </p:cNvPr>
          <p:cNvSpPr/>
          <p:nvPr/>
        </p:nvSpPr>
        <p:spPr>
          <a:xfrm>
            <a:off x="424070" y="279891"/>
            <a:ext cx="8229600" cy="66917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B5DE02C-8599-4250-8CBF-FE80ED6AC454}"/>
              </a:ext>
            </a:extLst>
          </p:cNvPr>
          <p:cNvSpPr/>
          <p:nvPr/>
        </p:nvSpPr>
        <p:spPr>
          <a:xfrm>
            <a:off x="1370737" y="1942450"/>
            <a:ext cx="614365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458E2AF-6FA4-4B46-8B54-3A3704FF7189}"/>
              </a:ext>
            </a:extLst>
          </p:cNvPr>
          <p:cNvSpPr/>
          <p:nvPr/>
        </p:nvSpPr>
        <p:spPr>
          <a:xfrm>
            <a:off x="3676298" y="1954972"/>
            <a:ext cx="605403" cy="30479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235AB83-469E-43C7-80BC-BED017DF8909}"/>
              </a:ext>
            </a:extLst>
          </p:cNvPr>
          <p:cNvSpPr/>
          <p:nvPr/>
        </p:nvSpPr>
        <p:spPr>
          <a:xfrm>
            <a:off x="5873638" y="1960081"/>
            <a:ext cx="665945" cy="322724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07DD05-AFD5-48D0-8056-79083823C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93" y="1443776"/>
            <a:ext cx="1646528" cy="12897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BF834B2-85B9-4FFC-86C8-2AA34E752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28" y="1457121"/>
            <a:ext cx="1633004" cy="1292293"/>
          </a:xfrm>
          <a:prstGeom prst="rect">
            <a:avLst/>
          </a:prstGeom>
        </p:spPr>
      </p:pic>
      <p:sp>
        <p:nvSpPr>
          <p:cNvPr id="49" name="Arrow: Right 48">
            <a:extLst>
              <a:ext uri="{FF2B5EF4-FFF2-40B4-BE49-F238E27FC236}">
                <a16:creationId xmlns:a16="http://schemas.microsoft.com/office/drawing/2014/main" id="{9816FC24-7B3E-43B2-A9BC-08DE8456B0C6}"/>
              </a:ext>
            </a:extLst>
          </p:cNvPr>
          <p:cNvSpPr/>
          <p:nvPr/>
        </p:nvSpPr>
        <p:spPr>
          <a:xfrm>
            <a:off x="1236822" y="4356471"/>
            <a:ext cx="720455" cy="294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36F24A4-1037-482E-B6A0-923CDD4C522C}"/>
              </a:ext>
            </a:extLst>
          </p:cNvPr>
          <p:cNvSpPr/>
          <p:nvPr/>
        </p:nvSpPr>
        <p:spPr>
          <a:xfrm>
            <a:off x="3601538" y="4375236"/>
            <a:ext cx="718524" cy="29483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51C97D60-45FE-44C2-8BFD-46CD905E1676}"/>
              </a:ext>
            </a:extLst>
          </p:cNvPr>
          <p:cNvSpPr/>
          <p:nvPr/>
        </p:nvSpPr>
        <p:spPr>
          <a:xfrm>
            <a:off x="5951370" y="4391391"/>
            <a:ext cx="665945" cy="322724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CDC2C-3C5F-4CD9-95C8-6A630952D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48" y="3908924"/>
            <a:ext cx="1646529" cy="1280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FCF36-0EE0-4F6E-86AA-479738881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83" y="3912473"/>
            <a:ext cx="1632878" cy="128056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A549E90-4D8F-4442-8A8E-35A98343A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515" y="3887501"/>
            <a:ext cx="1615580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9E9D9-F84A-496A-A336-8AE3F3111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25" y="1438095"/>
            <a:ext cx="1569103" cy="1295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A608C-5FBE-4D7E-81BF-AAC237753D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1" y="3908924"/>
            <a:ext cx="1615257" cy="1268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FB903-BDC0-4153-A5CA-5E2996735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1" y="1445861"/>
            <a:ext cx="1546709" cy="12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7205 -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7326 -0.000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7135 -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08368 -0.001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7292 0.0071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6285 0.0027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70BAE-F884-44C2-A9DF-B95B29092681}"/>
              </a:ext>
            </a:extLst>
          </p:cNvPr>
          <p:cNvSpPr/>
          <p:nvPr/>
        </p:nvSpPr>
        <p:spPr>
          <a:xfrm>
            <a:off x="410972" y="298093"/>
            <a:ext cx="8229600" cy="66588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DB9F1E8-8AE3-4123-B9DA-6F4AEDBFA0FD}"/>
              </a:ext>
            </a:extLst>
          </p:cNvPr>
          <p:cNvSpPr/>
          <p:nvPr/>
        </p:nvSpPr>
        <p:spPr>
          <a:xfrm>
            <a:off x="1361783" y="2110181"/>
            <a:ext cx="672694" cy="469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1AFA5C-C736-47B8-8CE9-CF179DA7E7C0}"/>
              </a:ext>
            </a:extLst>
          </p:cNvPr>
          <p:cNvSpPr/>
          <p:nvPr/>
        </p:nvSpPr>
        <p:spPr>
          <a:xfrm>
            <a:off x="3626655" y="2116503"/>
            <a:ext cx="665559" cy="52811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035EF6-06B5-47E8-AB8B-FF98D4D5F0DD}"/>
              </a:ext>
            </a:extLst>
          </p:cNvPr>
          <p:cNvSpPr/>
          <p:nvPr/>
        </p:nvSpPr>
        <p:spPr>
          <a:xfrm>
            <a:off x="5900158" y="2152041"/>
            <a:ext cx="665945" cy="511014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041B2-22D8-433C-954D-8B8C4D301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6" y="1752600"/>
            <a:ext cx="1672663" cy="1287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2A32AA-5FED-4349-AEE8-FF7777C7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26" y="1752600"/>
            <a:ext cx="1672663" cy="1298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DF97E-ED32-40E6-9683-A783C5728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0" y="1752600"/>
            <a:ext cx="1635818" cy="127140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B1AE7F-91C4-4CA7-8D0B-9EB04D18178B}"/>
              </a:ext>
            </a:extLst>
          </p:cNvPr>
          <p:cNvSpPr/>
          <p:nvPr/>
        </p:nvSpPr>
        <p:spPr>
          <a:xfrm>
            <a:off x="1460051" y="4261297"/>
            <a:ext cx="585073" cy="493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79AF29-4A21-4DFC-B6D7-DD433DDC3BAE}"/>
              </a:ext>
            </a:extLst>
          </p:cNvPr>
          <p:cNvSpPr/>
          <p:nvPr/>
        </p:nvSpPr>
        <p:spPr>
          <a:xfrm>
            <a:off x="3625847" y="4261297"/>
            <a:ext cx="647306" cy="5334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B0831C-C108-461A-9DB5-F4C64537EF55}"/>
              </a:ext>
            </a:extLst>
          </p:cNvPr>
          <p:cNvSpPr/>
          <p:nvPr/>
        </p:nvSpPr>
        <p:spPr>
          <a:xfrm>
            <a:off x="5930262" y="4303081"/>
            <a:ext cx="665945" cy="493635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1C934F-6A9A-4132-BD61-810F636D3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3" y="3991122"/>
            <a:ext cx="1691326" cy="1255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677544-6AA6-43DD-9881-32D4EDF017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0" y="3976161"/>
            <a:ext cx="1666253" cy="1268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DA8E1E-67AB-4E5C-B890-2DB4EE48D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26" y="3962026"/>
            <a:ext cx="1672663" cy="1259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FDFC46-3F76-48CB-93AC-3403192DA3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8" y="1752600"/>
            <a:ext cx="1644553" cy="1271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E6406-30DB-4042-A66A-C961B4943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26" y="3962401"/>
            <a:ext cx="169398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6389 0.002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6701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7673 0.00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6666 -0.00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698 0.0064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7135 0.0032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1332D-6E88-4883-B7CD-D8748EA93F17}"/>
              </a:ext>
            </a:extLst>
          </p:cNvPr>
          <p:cNvSpPr/>
          <p:nvPr/>
        </p:nvSpPr>
        <p:spPr>
          <a:xfrm>
            <a:off x="457200" y="4114800"/>
            <a:ext cx="8153400" cy="22860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 শিল্প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Manufacturing Industry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শিল্পে শ্রম ও যন্ত্রপাতি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 কাঁচামালকে প্রক্রিয়াজাত করে মানুষের ব্যবহারযোগ্য পণ্যে পরিণত করা হয়, তাকে উৎপাদন শিল্প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পণ্য উৎপাদন, প্রক্রিয়াকরণ, সংযোজন এবং আবার উৎপাদিত পণ্যের প্রক্রিয়া বিষয়ক সকল প্রকার শিল্প 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পাদনমুখী শিল্পের অন্তর্গত।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3200400" cy="18288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32004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170BAE-F884-44C2-A9DF-B95B29092681}"/>
              </a:ext>
            </a:extLst>
          </p:cNvPr>
          <p:cNvSpPr/>
          <p:nvPr/>
        </p:nvSpPr>
        <p:spPr>
          <a:xfrm>
            <a:off x="457200" y="195798"/>
            <a:ext cx="8229600" cy="56620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4EB24-350C-4816-8B2A-FDDC93F97A3B}"/>
              </a:ext>
            </a:extLst>
          </p:cNvPr>
          <p:cNvSpPr txBox="1"/>
          <p:nvPr/>
        </p:nvSpPr>
        <p:spPr>
          <a:xfrm>
            <a:off x="457200" y="3124200"/>
            <a:ext cx="8229600" cy="64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0D75E4-1CED-4D08-BCE2-9DFFF8225E4C}"/>
              </a:ext>
            </a:extLst>
          </p:cNvPr>
          <p:cNvSpPr/>
          <p:nvPr/>
        </p:nvSpPr>
        <p:spPr>
          <a:xfrm>
            <a:off x="424070" y="76200"/>
            <a:ext cx="8229600" cy="6096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26860-BF65-4311-9F41-FBED84819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37" y="1295400"/>
            <a:ext cx="248147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AC94DB-6F0B-4741-A2EF-F5B5C0A0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96" y="3733798"/>
            <a:ext cx="2511285" cy="1905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A288B6-62E1-471A-8B15-7D13860B9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" y="3733799"/>
            <a:ext cx="2511284" cy="190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220C0-D01F-4886-BC1F-0036F53A9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303682"/>
            <a:ext cx="2556696" cy="1905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1D52E0-0033-4AF8-88DC-F384B7F98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799"/>
            <a:ext cx="248147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E0CA9A-B10F-4C71-BF83-7D7115A1C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15" y="1295400"/>
            <a:ext cx="251128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80A853-6036-4F9C-8088-CF7F2790BE82}"/>
              </a:ext>
            </a:extLst>
          </p:cNvPr>
          <p:cNvSpPr/>
          <p:nvPr/>
        </p:nvSpPr>
        <p:spPr>
          <a:xfrm>
            <a:off x="418271" y="3834825"/>
            <a:ext cx="8229600" cy="2209800"/>
          </a:xfrm>
          <a:prstGeom prst="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শিল্প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Service Industry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কিংবা স্থায়ী সম্পদ বা মেধা সম্পদের ব্যবহারের মাধ্যমে যে সকল সেবামূলক কর্ম সম্পাদিত হয়, তাকে সেবা শিল্প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2895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2857500" cy="160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170BAE-F884-44C2-A9DF-B95B29092681}"/>
              </a:ext>
            </a:extLst>
          </p:cNvPr>
          <p:cNvSpPr/>
          <p:nvPr/>
        </p:nvSpPr>
        <p:spPr>
          <a:xfrm>
            <a:off x="533400" y="228600"/>
            <a:ext cx="8229600" cy="66588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F288E-80D3-4C3B-B0F9-9E372A165825}"/>
              </a:ext>
            </a:extLst>
          </p:cNvPr>
          <p:cNvSpPr txBox="1"/>
          <p:nvPr/>
        </p:nvSpPr>
        <p:spPr>
          <a:xfrm>
            <a:off x="418271" y="2991721"/>
            <a:ext cx="8344729" cy="58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জাতীয় 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ED6ABE-CA2F-4246-860F-315DDFA6B4AA}"/>
              </a:ext>
            </a:extLst>
          </p:cNvPr>
          <p:cNvSpPr/>
          <p:nvPr/>
        </p:nvSpPr>
        <p:spPr>
          <a:xfrm>
            <a:off x="393700" y="4114800"/>
            <a:ext cx="8331200" cy="1905000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0" t="2137"/>
          <a:stretch/>
        </p:blipFill>
        <p:spPr>
          <a:xfrm>
            <a:off x="393700" y="381000"/>
            <a:ext cx="8458200" cy="34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762000" y="312004"/>
            <a:ext cx="35052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42977" y="2044403"/>
            <a:ext cx="3160802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1" y="1526458"/>
            <a:ext cx="8615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559" y="2063116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12959" y="2013155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716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কাঁচামালকে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749514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72502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কাঁচাবালু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এটেলমাটি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199" y="4832069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222" y="5388022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174" y="5327716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392792" y="3597495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222" y="594510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98882B-CC44-47CE-888E-9BA1286EBF0F}"/>
              </a:ext>
            </a:extLst>
          </p:cNvPr>
          <p:cNvSpPr/>
          <p:nvPr/>
        </p:nvSpPr>
        <p:spPr>
          <a:xfrm>
            <a:off x="304799" y="4724400"/>
            <a:ext cx="8458201" cy="16002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" t="3793" r="1715" b="14651"/>
          <a:stretch/>
        </p:blipFill>
        <p:spPr>
          <a:xfrm>
            <a:off x="481403" y="762000"/>
            <a:ext cx="810499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371600" y="0"/>
            <a:ext cx="63246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6F3EEC-1A8E-412B-988A-5F6799180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3" y="1676400"/>
            <a:ext cx="8388633" cy="45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4966"/>
            <a:ext cx="8153400" cy="38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990601"/>
            <a:ext cx="3700188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24400" y="990600"/>
            <a:ext cx="3962400" cy="4991101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০৬/০৬/২০২০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66700" y="164812"/>
            <a:ext cx="4991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ও অভিজ্ঞতা ভিত্তিক প্রশ্ন-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D282F-5AC6-43D9-AA90-6DA773D0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619124"/>
            <a:ext cx="2435087" cy="1362076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671986A-C6DC-4367-AD61-B6ECEB85342F}"/>
              </a:ext>
            </a:extLst>
          </p:cNvPr>
          <p:cNvSpPr/>
          <p:nvPr/>
        </p:nvSpPr>
        <p:spPr>
          <a:xfrm>
            <a:off x="384313" y="685800"/>
            <a:ext cx="5733152" cy="1133475"/>
          </a:xfrm>
          <a:prstGeom prst="rightArrow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11B413A-8AFC-4D3F-AEEB-E572C301B1EA}"/>
              </a:ext>
            </a:extLst>
          </p:cNvPr>
          <p:cNvSpPr/>
          <p:nvPr/>
        </p:nvSpPr>
        <p:spPr>
          <a:xfrm>
            <a:off x="2438400" y="1981200"/>
            <a:ext cx="6321286" cy="1066800"/>
          </a:xfrm>
          <a:prstGeom prst="leftArrow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এগুলো কি দোকানদার তৈরী করেছে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8181AD-A643-4084-9AA6-78807B5CC295}"/>
              </a:ext>
            </a:extLst>
          </p:cNvPr>
          <p:cNvSpPr/>
          <p:nvPr/>
        </p:nvSpPr>
        <p:spPr>
          <a:xfrm>
            <a:off x="381000" y="3276600"/>
            <a:ext cx="5715000" cy="1133475"/>
          </a:xfrm>
          <a:prstGeom prst="rightArrow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পোষাকগুলো তৈরীর মূল উপাদান 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58DFA06-2A68-4FF6-8001-8FEE14BDC926}"/>
              </a:ext>
            </a:extLst>
          </p:cNvPr>
          <p:cNvSpPr/>
          <p:nvPr/>
        </p:nvSpPr>
        <p:spPr>
          <a:xfrm>
            <a:off x="2441712" y="4572000"/>
            <a:ext cx="6317973" cy="1066800"/>
          </a:xfrm>
          <a:prstGeom prst="leftArrow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পোষাকগুলো তৈরী হয়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53578-3E1E-45D8-AE11-630B5D9CC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5925"/>
          <a:stretch/>
        </p:blipFill>
        <p:spPr>
          <a:xfrm>
            <a:off x="388868" y="1828800"/>
            <a:ext cx="1897132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B28BD-D092-4F8B-9F30-8BC15CDC5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3048000"/>
            <a:ext cx="2435086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6292A-2779-4016-B644-0B01B838C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0075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8F7757-3F0B-4F8E-87E4-F5BBAEC91DB3}"/>
              </a:ext>
            </a:extLst>
          </p:cNvPr>
          <p:cNvSpPr/>
          <p:nvPr/>
        </p:nvSpPr>
        <p:spPr>
          <a:xfrm>
            <a:off x="457200" y="609600"/>
            <a:ext cx="8378685" cy="12192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বিভিন্ন দ্রব্যের উৎপাদন কারখানাভিত্তিক হয়, নির্দিষ্ট দ্রব্যের কারখানাসমূহকে আমরা একত্রে কী বলতে পারি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950842" y="2667000"/>
            <a:ext cx="7391400" cy="3276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3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1828800"/>
            <a:ext cx="8229600" cy="31242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6378F52-844E-4FC3-BB56-F943F976EAA9}"/>
              </a:ext>
            </a:extLst>
          </p:cNvPr>
          <p:cNvSpPr/>
          <p:nvPr/>
        </p:nvSpPr>
        <p:spPr>
          <a:xfrm>
            <a:off x="990600" y="609600"/>
            <a:ext cx="6629400" cy="609600"/>
          </a:xfrm>
          <a:prstGeom prst="wedgeRectCallout">
            <a:avLst>
              <a:gd name="adj1" fmla="val -33979"/>
              <a:gd name="adj2" fmla="val 155945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651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689DF8-4354-4CB1-8B9A-6BC53B03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3810000"/>
            <a:ext cx="3766931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CBA2F1-AD65-4386-806A-D51699E7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39" y="3773557"/>
            <a:ext cx="3727176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480600-DF3D-46F7-87DD-52E4F8B48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38" y="1295400"/>
            <a:ext cx="372717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21FE2-AE11-4120-8D02-1A86CC372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1295400"/>
            <a:ext cx="376693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94356" y="152400"/>
            <a:ext cx="4114800" cy="838200"/>
          </a:xfrm>
          <a:prstGeom prst="bevel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E88841-994B-4AA0-B2A1-233C238A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36" y="3054033"/>
            <a:ext cx="4054191" cy="1121761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926C75-C438-4DBD-8BE2-F332D67760C2}"/>
              </a:ext>
            </a:extLst>
          </p:cNvPr>
          <p:cNvSpPr/>
          <p:nvPr/>
        </p:nvSpPr>
        <p:spPr>
          <a:xfrm>
            <a:off x="471631" y="4287845"/>
            <a:ext cx="8305800" cy="2130481"/>
          </a:xfrm>
          <a:prstGeom prst="rect">
            <a:avLst/>
          </a:prstGeom>
          <a:ln w="38100">
            <a:solidFill>
              <a:srgbClr val="CC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শিল্প – যে প্রক্রিয়ায় প্রাকৃতিক সম্পদ আহরণ, কাঁচামালে রূপদান এবং প্রক্রিয়াজাতকরণের মাধ্যমে ব্যাপক মূলধন সামগ্রী ব্যবহার করে কারখানাতে কাঁচামালকে মানুষের ব্যবহার –উপযোগী পণ্যে বা চূড়ান্ত দ্রব্যে রুপান্তর করা হয় তাকে শিল্প বলা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D2F1024-BF50-40F9-B182-584D2DFF1172}"/>
              </a:ext>
            </a:extLst>
          </p:cNvPr>
          <p:cNvSpPr/>
          <p:nvPr/>
        </p:nvSpPr>
        <p:spPr>
          <a:xfrm>
            <a:off x="1776614" y="1919612"/>
            <a:ext cx="45486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6614CE2-DC51-429C-AEE4-BDCACA0060DB}"/>
              </a:ext>
            </a:extLst>
          </p:cNvPr>
          <p:cNvSpPr/>
          <p:nvPr/>
        </p:nvSpPr>
        <p:spPr>
          <a:xfrm>
            <a:off x="3976398" y="1919612"/>
            <a:ext cx="454861" cy="3048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2B15A6-428D-4FE1-89A8-F203F91AA2A6}"/>
              </a:ext>
            </a:extLst>
          </p:cNvPr>
          <p:cNvSpPr/>
          <p:nvPr/>
        </p:nvSpPr>
        <p:spPr>
          <a:xfrm>
            <a:off x="6149096" y="1995487"/>
            <a:ext cx="454861" cy="3048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30BB6-BBEE-486E-AF01-1D59CD7EF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1" y="1306463"/>
            <a:ext cx="1880344" cy="1546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284F6-A809-477E-8600-6A833EF63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34" y="1319728"/>
            <a:ext cx="1837948" cy="1530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9D3CF2-9102-484F-81F8-6EBD9523B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0" y="1260318"/>
            <a:ext cx="1704518" cy="1523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576EC2-6857-464E-AAB4-7AD26F337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73" y="1288776"/>
            <a:ext cx="1762308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4757 -0.002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5695 -0.002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5434 -0.0020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12674</TotalTime>
  <Words>500</Words>
  <Application>Microsoft Office PowerPoint</Application>
  <PresentationFormat>On-screen Show (4:3)</PresentationFormat>
  <Paragraphs>79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2082</cp:revision>
  <dcterms:created xsi:type="dcterms:W3CDTF">2006-08-16T00:00:00Z</dcterms:created>
  <dcterms:modified xsi:type="dcterms:W3CDTF">2020-06-07T12:19:48Z</dcterms:modified>
</cp:coreProperties>
</file>