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4.wav" ContentType="audio/x-wav"/>
  <Override PartName="/ppt/media/audio5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>
        <p:scale>
          <a:sx n="75" d="100"/>
          <a:sy n="75" d="100"/>
        </p:scale>
        <p:origin x="-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241F-32D6-4C5F-A261-D77049E6F14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41DC-F4C7-47FD-88D8-657D2B3E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8.jpeg"/><Relationship Id="rId7" Type="http://schemas.openxmlformats.org/officeDocument/2006/relationships/image" Target="../media/image19.jpg"/><Relationship Id="rId12" Type="http://schemas.openxmlformats.org/officeDocument/2006/relationships/image" Target="../media/image34.jpeg"/><Relationship Id="rId2" Type="http://schemas.openxmlformats.org/officeDocument/2006/relationships/audio" Target="../media/audio7.wav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openxmlformats.org/officeDocument/2006/relationships/image" Target="../media/image22.jpg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5" Type="http://schemas.openxmlformats.org/officeDocument/2006/relationships/image" Target="../media/image9.jp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.gif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2.wav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audio" Target="NUL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.gif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audio" Target="NUL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.gif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4" y="1"/>
            <a:ext cx="2576945" cy="17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07971" y="3030501"/>
            <a:ext cx="2425637" cy="378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637" y="1029866"/>
            <a:ext cx="522364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289" y="2357152"/>
            <a:ext cx="3449782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28" y="2689661"/>
            <a:ext cx="3169443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05" y="3149355"/>
            <a:ext cx="1554557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6" y="3801386"/>
            <a:ext cx="2974346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85" y="163316"/>
            <a:ext cx="766187" cy="1000466"/>
          </a:xfrm>
          <a:prstGeom prst="rect">
            <a:avLst/>
          </a:prstGeom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37" y="3149356"/>
            <a:ext cx="3169443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609"/>
            <a:ext cx="4709731" cy="68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3" y="0"/>
            <a:ext cx="4504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গৃহস্থালীর বর্জ্য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143000"/>
            <a:ext cx="2895600" cy="41147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গৃহস্থালীর কাজের বিভিন্ন ময়লা নালায় ফেললে সেই ময়লা নদী বা সাগরে পানি দূষিত করে 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4025"/>
            <a:ext cx="3962400" cy="3409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99"/>
            <a:ext cx="9144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 মহিষ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8140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 মহিষ পানিতে গোসল করালে পানি দূষিত হয় 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8100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89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 চোপড়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পুকুরে বা নদীতে কাপড় ধৌত করলে পানি দূষিত হয় 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806952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6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90600" y="152400"/>
            <a:ext cx="7772400" cy="36576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দূষণের প্রভাব  </a:t>
            </a:r>
            <a:endParaRPr lang="en-US" sz="8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582"/>
            <a:ext cx="2254828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জলজ প্রাণী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দূষিত হওয়ার ফল জলজ প্রাণী মারা যাচ্ছে।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433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শৃংখল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দূষিত হওয়ার জলজ খাদ্য শৃংখলের ব্যাঘাত ঘটছে । 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083859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ডায়রিয়া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দূষিতপানি পান করার ফলে মানুষ ডায়রিয়া বা কলেরার মতো রোগে আক্রান্ত হচ্ছে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00199"/>
            <a:ext cx="2988609" cy="3505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চর্ম রোগ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 পানিতে গোসল করলে শরীরে চর্মরোগ হয় 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505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90600" y="152400"/>
            <a:ext cx="7772400" cy="36576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দূষণ প্রতিরোধ  </a:t>
            </a:r>
            <a:endParaRPr lang="en-US" sz="8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582"/>
            <a:ext cx="2254828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152400"/>
            <a:ext cx="6476999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কীটনাশকের ব্যবহার কমানো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জমিতে কীটনাশকের ব্যবহার কমিয়ে পানি দূষণ রোধ করা যায় ।  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3429000" cy="35052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14400" y="1600200"/>
            <a:ext cx="3429000" cy="3505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14400" y="1600200"/>
            <a:ext cx="3429000" cy="3505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4" y="1539603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200" b="1" dirty="0" smtClean="0">
                <a:solidFill>
                  <a:schemeClr val="tx1"/>
                </a:solidFill>
                <a:cs typeface="NikoshBAN" pitchFamily="2" charset="0"/>
              </a:rPr>
              <a:t>hmpmgps@gmail.com</a:t>
            </a:r>
            <a:endParaRPr lang="en-US" sz="3200" b="1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166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152400"/>
            <a:ext cx="4190999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ময়লা না ফেলা 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3352800" cy="35052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ময়লা আবর্জনা পানিতে না ফেলে মাঠিতে গর্ত করে ফেললে পানি দূষণ রোধ করা যাবে।  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1600200"/>
            <a:ext cx="3214688" cy="3505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52513" y="1752600"/>
            <a:ext cx="3214688" cy="32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52513" y="1600200"/>
            <a:ext cx="3138487" cy="3505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8" y="152400"/>
            <a:ext cx="3316941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ভাসমান ময়লা কুড়ানো 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142999"/>
            <a:ext cx="3352800" cy="4549515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সমুদ্র সৈকতে পড়ে থাকা ময়লা এবং খাল বিল বা নদীতে ভাসমান ময়লা কুড়িয়ে পানি পরিষ্কার রাখা যায় ।  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2100"/>
            <a:ext cx="342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71600" y="152400"/>
            <a:ext cx="6172200" cy="10668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দেখে নেই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85875"/>
            <a:ext cx="16002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0"/>
            <a:ext cx="17335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67000"/>
            <a:ext cx="160020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810000"/>
            <a:ext cx="156210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2400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1714500" cy="138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67000"/>
            <a:ext cx="17145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05400"/>
            <a:ext cx="173355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85875"/>
            <a:ext cx="1600200" cy="1381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3809999"/>
            <a:ext cx="1619250" cy="12954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29000" y="3857625"/>
            <a:ext cx="1600200" cy="12477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29000" y="3962400"/>
            <a:ext cx="160020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6999"/>
            <a:ext cx="1600200" cy="11429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1" y="5133975"/>
            <a:ext cx="1619249" cy="139065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429000" y="5105400"/>
            <a:ext cx="1600200" cy="1419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29000" y="5105400"/>
            <a:ext cx="1600200" cy="1419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20937" y="1828800"/>
            <a:ext cx="2438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কলকারখানার বর্জ্য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22098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রান্নাঘরের বর্জ্য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26670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গরু গোসল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1242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কাচা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5814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 প্রাণী ধ্বংস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40386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 খাদ্য ব্যহত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449580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ডায়রিয়া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3637" y="4876800"/>
            <a:ext cx="2438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চর্মরোগ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527691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 উত্তোলন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565791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 বর্জন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6038910"/>
            <a:ext cx="2438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 ফেলা বর্জন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Quad Arrow Callout 37"/>
          <p:cNvSpPr/>
          <p:nvPr/>
        </p:nvSpPr>
        <p:spPr>
          <a:xfrm>
            <a:off x="762000" y="3128665"/>
            <a:ext cx="457200" cy="300335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Quad Arrow Callout 38"/>
          <p:cNvSpPr/>
          <p:nvPr/>
        </p:nvSpPr>
        <p:spPr>
          <a:xfrm>
            <a:off x="762000" y="4269432"/>
            <a:ext cx="457200" cy="4572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Quad Arrow Callout 39"/>
          <p:cNvSpPr/>
          <p:nvPr/>
        </p:nvSpPr>
        <p:spPr>
          <a:xfrm>
            <a:off x="762000" y="5829300"/>
            <a:ext cx="457200" cy="290275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Quad Arrow Callout 41"/>
          <p:cNvSpPr/>
          <p:nvPr/>
        </p:nvSpPr>
        <p:spPr>
          <a:xfrm>
            <a:off x="2543175" y="2028855"/>
            <a:ext cx="352425" cy="411777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2543175" y="3128665"/>
            <a:ext cx="352425" cy="457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2571750" y="3962400"/>
            <a:ext cx="400050" cy="495299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2719387" y="5334000"/>
            <a:ext cx="252413" cy="40457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962400" y="1602432"/>
            <a:ext cx="381000" cy="4264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-Point Star 46"/>
          <p:cNvSpPr/>
          <p:nvPr/>
        </p:nvSpPr>
        <p:spPr>
          <a:xfrm>
            <a:off x="3886200" y="3124200"/>
            <a:ext cx="342900" cy="3048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-Point Star 47"/>
          <p:cNvSpPr/>
          <p:nvPr/>
        </p:nvSpPr>
        <p:spPr>
          <a:xfrm>
            <a:off x="3581400" y="4457699"/>
            <a:ext cx="304800" cy="26893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-Point Star 48"/>
          <p:cNvSpPr/>
          <p:nvPr/>
        </p:nvSpPr>
        <p:spPr>
          <a:xfrm>
            <a:off x="4057650" y="5334000"/>
            <a:ext cx="400050" cy="48101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33637" y="1285875"/>
            <a:ext cx="2438400" cy="529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কীটনাশকের ব্যবহার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Quad Arrow Callout 13"/>
          <p:cNvSpPr/>
          <p:nvPr/>
        </p:nvSpPr>
        <p:spPr>
          <a:xfrm>
            <a:off x="895350" y="2028855"/>
            <a:ext cx="476250" cy="411777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push.wav"/>
          </p:stSnd>
        </p:sndAc>
      </p:transition>
    </mc:Choice>
    <mc:Fallback xmlns="">
      <p:transition spd="slow">
        <p:split orient="vert"/>
        <p:sndAc>
          <p:stSnd>
            <p:snd r:embed="rId1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6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সবাই পাঠ্য বইয়ের ২১পৃষ্ঠা খোল এবং নিরবে পড়-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6"/>
          <a:stretch/>
        </p:blipFill>
        <p:spPr>
          <a:xfrm>
            <a:off x="1127025" y="1397833"/>
            <a:ext cx="6889949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32257"/>
            <a:ext cx="4343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"/>
            <a:ext cx="2377440" cy="2139696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228600" y="5064444"/>
            <a:ext cx="8763000" cy="16411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17288"/>
              </p:ext>
            </p:extLst>
          </p:nvPr>
        </p:nvGraphicFramePr>
        <p:xfrm>
          <a:off x="2667000" y="1371600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দল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   দল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পানি দূষণের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৫টি কারণ লিখ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পানি দূষণের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৫টি ক্ষতিকর প্রভাব লিখ 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দূষণ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প্রতিরোধে তোমাদের ৫টি ভূমিকা লিখ 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37192"/>
      </p:ext>
    </p:extLst>
  </p:cSld>
  <p:clrMapOvr>
    <a:masterClrMapping/>
  </p:clrMapOvr>
  <p:transition spd="slow"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32257"/>
            <a:ext cx="4343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কাজের সম্ভাব্য উত্তর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02920"/>
            <a:ext cx="2377440" cy="2139696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228600" y="5064444"/>
            <a:ext cx="8763000" cy="16411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31" y="2800060"/>
            <a:ext cx="765916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6672"/>
      </p:ext>
    </p:extLst>
  </p:cSld>
  <p:clrMapOvr>
    <a:masterClrMapping/>
  </p:clrMapOvr>
  <p:transition spd="slow"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163782" y="1745666"/>
            <a:ext cx="5611091" cy="2992581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788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85" y="4059373"/>
            <a:ext cx="1662457" cy="3011920"/>
          </a:xfrm>
          <a:prstGeom prst="rect">
            <a:avLst/>
          </a:prstGeom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6" y="838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143000" y="381000"/>
            <a:ext cx="6781800" cy="10668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ডানপাশের শব্দের সাথে বাম পাশের শব্দের মিল কর </a:t>
            </a:r>
            <a:endParaRPr lang="en-US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ক)পানি দূষণ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খ)চর্মরোগ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গ)পানি দূষণ প্রতিরোধ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43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ঘ)গৃহস্থালীর ময়লা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05400"/>
            <a:ext cx="35814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ঙ)ভাসমান ময়লা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057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ময়লা না ফেলা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3581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 বর্জ্য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4343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তুলে ফেলতে হবে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5105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দূষণের জন্য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2819400"/>
            <a:ext cx="2743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গর্তে ফেলা উচিত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056E-6 L -0.28333 0.210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-0.28333 0.1887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068E-6 L -0.29167 -0.2331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86309E-7 L -0.23333 0.1110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88067E-7 L -0.28333 -0.3441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021" y="228600"/>
            <a:ext cx="603278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শূন্যস্থান পূরন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04878"/>
            <a:ext cx="6477005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১।কলকারখানার-----------পানিকে দূষিত করে।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২।পানি দূষণের ফলে ----------------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৩।আমরা -----------হলে পানি দূষণ রোধ করা যাবে।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3964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বর্জ্য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462" y="2539425"/>
            <a:ext cx="154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ডায়রিয়া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843" y="3468469"/>
            <a:ext cx="167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11804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96" y="838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045523"/>
            <a:ext cx="1662457" cy="301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2662" y="3048000"/>
            <a:ext cx="154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সচেতন 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021" y="228600"/>
            <a:ext cx="603278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সংক্ষেপে উত্তর দাও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4" y="1718608"/>
            <a:ext cx="7467605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দূষণের ১টি কারণ লিখ ।                       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জলজ খাদ্য শৃংখল ব্যহত হওয়ার প্রধান কারণ কী?                   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দূষণ প্রতিরোধের ১টি উপায় লিখ 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4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96" y="838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758536" y="1323122"/>
            <a:ext cx="4057650" cy="3886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জীবনের জন্য পানি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পানি </a:t>
            </a:r>
            <a:r>
              <a:rPr lang="bn-BD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দূষণের 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কারণ ও ফলাফল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1" y="106256"/>
            <a:ext cx="5372120" cy="111567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338"/>
            <a:ext cx="9144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42" y="4017818"/>
            <a:ext cx="1662457" cy="3011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68" y="152824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4" y="38520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54" y="1371600"/>
            <a:ext cx="2476846" cy="3419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0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20041"/>
            <a:ext cx="51054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495800"/>
            <a:ext cx="75438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“পানি দূষণ প্রতিরোধে আমাদের সচেতনতাই যথেষ্ট”----৫টি বাক্যে ব্যাখ্যা করো।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M0hebur      COM (1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5138928" cy="3474720"/>
          </a:xfrm>
          <a:prstGeom prst="flowChartAlternateProcess">
            <a:avLst/>
          </a:prstGeom>
          <a:noFill/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9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6715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" y="542308"/>
            <a:ext cx="4597352" cy="590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5873"/>
            <a:ext cx="9144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8" y="1458692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33380" y="2172997"/>
            <a:ext cx="4305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572731" y="65367"/>
            <a:ext cx="3749496" cy="127765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-1" y="1352540"/>
            <a:ext cx="9135259" cy="3752860"/>
          </a:xfrm>
          <a:prstGeom prst="doubleWave">
            <a:avLst>
              <a:gd name="adj1" fmla="val 6250"/>
              <a:gd name="adj2" fmla="val -1411"/>
            </a:avLst>
          </a:prstGeom>
          <a:blipFill>
            <a:blip r:embed="rId3"/>
            <a:tile tx="0" ty="0" sx="100000" sy="100000" flip="none" algn="tl"/>
          </a:blip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মানুষের জীবনে পানি দূষণের ফলাফল বা প্রভাব বলতে পারবে ।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১.পানি  দূষণের কারণ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৩.৪.২ পানি দূষণ প্রতিরোধে প্রয়োজনীয় পদক্ষেপ শনাক্ত করতে পারবে ।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16580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0" y="65786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511"/>
            <a:ext cx="9144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02" y="4040755"/>
            <a:ext cx="1662457" cy="3011920"/>
          </a:xfrm>
          <a:prstGeom prst="rect">
            <a:avLst/>
          </a:prstGeom>
        </p:spPr>
      </p:pic>
      <p:pic>
        <p:nvPicPr>
          <p:cNvPr id="20" name="Picture 19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11"/>
            <a:ext cx="9144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114550" y="125412"/>
            <a:ext cx="4591050" cy="1042989"/>
          </a:xfrm>
          <a:prstGeom prst="ribbon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66725" y="1276350"/>
            <a:ext cx="7458075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ময়লা ফেলার ফলে কী হয়</a:t>
            </a:r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12313" y="3124200"/>
            <a:ext cx="8750687" cy="1371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কী ধরণের দূষণ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পড়বো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598644" y="2273300"/>
            <a:ext cx="3287806" cy="762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হয় 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2590800" y="4572000"/>
            <a:ext cx="2962275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696" y="-2292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9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40582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3997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962150" y="419100"/>
            <a:ext cx="4695825" cy="1447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542924" y="3162300"/>
            <a:ext cx="8296275" cy="1155700"/>
          </a:xfrm>
          <a:prstGeom prst="parallelogram">
            <a:avLst>
              <a:gd name="adj" fmla="val 154670"/>
            </a:avLst>
          </a:prstGeom>
          <a:solidFill>
            <a:srgbClr val="7030A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 ও ফলাফল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13" y="723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231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90600" y="152400"/>
            <a:ext cx="7772400" cy="36576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দূষণের কারণ </a:t>
            </a:r>
            <a:endParaRPr lang="en-US" sz="8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582"/>
            <a:ext cx="2254828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কীটনাশক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914400"/>
            <a:ext cx="3352800" cy="457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কৃষিকাজে কীটনাশক ব্যবহার করলে বৃষ্টির পানির  সাথে সেই কীটনাশক জলাশয়ে মিশে পানিকে দূষিত করে 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5875"/>
            <a:ext cx="3429464" cy="4286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9144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0059" y="152400"/>
            <a:ext cx="21336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দ্রব্য </a:t>
            </a:r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3200400"/>
            <a:ext cx="381929" cy="464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638800" y="1600200"/>
            <a:ext cx="2743200" cy="3581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 বর্জ্য নদী বা জলাশয়ে ফেললে পানি দূষিত হয় 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5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81952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99"/>
            <a:ext cx="9144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482</Words>
  <Application>Microsoft Office PowerPoint</Application>
  <PresentationFormat>On-screen Show (4:3)</PresentationFormat>
  <Paragraphs>98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2006-08-16T00:00:00Z</dcterms:created>
  <dcterms:modified xsi:type="dcterms:W3CDTF">2020-06-08T14:26:23Z</dcterms:modified>
</cp:coreProperties>
</file>