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6" r:id="rId3"/>
    <p:sldId id="268" r:id="rId4"/>
    <p:sldId id="269" r:id="rId5"/>
    <p:sldId id="257" r:id="rId6"/>
    <p:sldId id="258" r:id="rId7"/>
    <p:sldId id="259" r:id="rId8"/>
    <p:sldId id="260" r:id="rId9"/>
    <p:sldId id="262" r:id="rId10"/>
    <p:sldId id="263" r:id="rId11"/>
    <p:sldId id="264" r:id="rId12"/>
    <p:sldId id="261" r:id="rId13"/>
    <p:sldId id="270" r:id="rId14"/>
    <p:sldId id="271"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A8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5"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sorterViewPr>
    <p:cViewPr>
      <p:scale>
        <a:sx n="100" d="100"/>
        <a:sy n="100" d="100"/>
      </p:scale>
      <p:origin x="0" y="-9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296D06-E482-49CF-BDF8-A2D3D2C4B287}" type="datetimeFigureOut">
              <a:rPr lang="en-US" smtClean="0"/>
              <a:t>6/8/2020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A116A3-8574-41E1-AD8E-4DB25B4984B7}" type="slidenum">
              <a:rPr lang="en-US" smtClean="0"/>
              <a:t>‹#›</a:t>
            </a:fld>
            <a:endParaRPr lang="en-US"/>
          </a:p>
        </p:txBody>
      </p:sp>
    </p:spTree>
    <p:extLst>
      <p:ext uri="{BB962C8B-B14F-4D97-AF65-F5344CB8AC3E}">
        <p14:creationId xmlns:p14="http://schemas.microsoft.com/office/powerpoint/2010/main" val="596772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A116A3-8574-41E1-AD8E-4DB25B4984B7}" type="slidenum">
              <a:rPr lang="en-US" smtClean="0"/>
              <a:t>7</a:t>
            </a:fld>
            <a:endParaRPr lang="en-US"/>
          </a:p>
        </p:txBody>
      </p:sp>
    </p:spTree>
    <p:extLst>
      <p:ext uri="{BB962C8B-B14F-4D97-AF65-F5344CB8AC3E}">
        <p14:creationId xmlns:p14="http://schemas.microsoft.com/office/powerpoint/2010/main" val="561580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A116A3-8574-41E1-AD8E-4DB25B4984B7}" type="slidenum">
              <a:rPr lang="en-US" smtClean="0"/>
              <a:t>12</a:t>
            </a:fld>
            <a:endParaRPr lang="en-US"/>
          </a:p>
        </p:txBody>
      </p:sp>
    </p:spTree>
    <p:extLst>
      <p:ext uri="{BB962C8B-B14F-4D97-AF65-F5344CB8AC3E}">
        <p14:creationId xmlns:p14="http://schemas.microsoft.com/office/powerpoint/2010/main" val="678544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5F4CA1-31C8-43E0-B111-996271E2118B}"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491A3-336A-4E0C-A96B-0CCA75B51933}" type="slidenum">
              <a:rPr lang="en-US" smtClean="0"/>
              <a:t>‹#›</a:t>
            </a:fld>
            <a:endParaRPr lang="en-US"/>
          </a:p>
        </p:txBody>
      </p:sp>
    </p:spTree>
    <p:extLst>
      <p:ext uri="{BB962C8B-B14F-4D97-AF65-F5344CB8AC3E}">
        <p14:creationId xmlns:p14="http://schemas.microsoft.com/office/powerpoint/2010/main" val="241535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5F4CA1-31C8-43E0-B111-996271E2118B}"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491A3-336A-4E0C-A96B-0CCA75B51933}" type="slidenum">
              <a:rPr lang="en-US" smtClean="0"/>
              <a:t>‹#›</a:t>
            </a:fld>
            <a:endParaRPr lang="en-US"/>
          </a:p>
        </p:txBody>
      </p:sp>
    </p:spTree>
    <p:extLst>
      <p:ext uri="{BB962C8B-B14F-4D97-AF65-F5344CB8AC3E}">
        <p14:creationId xmlns:p14="http://schemas.microsoft.com/office/powerpoint/2010/main" val="355285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5F4CA1-31C8-43E0-B111-996271E2118B}"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491A3-336A-4E0C-A96B-0CCA75B51933}" type="slidenum">
              <a:rPr lang="en-US" smtClean="0"/>
              <a:t>‹#›</a:t>
            </a:fld>
            <a:endParaRPr lang="en-US"/>
          </a:p>
        </p:txBody>
      </p:sp>
    </p:spTree>
    <p:extLst>
      <p:ext uri="{BB962C8B-B14F-4D97-AF65-F5344CB8AC3E}">
        <p14:creationId xmlns:p14="http://schemas.microsoft.com/office/powerpoint/2010/main" val="969197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5F4CA1-31C8-43E0-B111-996271E2118B}"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491A3-336A-4E0C-A96B-0CCA75B51933}" type="slidenum">
              <a:rPr lang="en-US" smtClean="0"/>
              <a:t>‹#›</a:t>
            </a:fld>
            <a:endParaRPr lang="en-US"/>
          </a:p>
        </p:txBody>
      </p:sp>
    </p:spTree>
    <p:extLst>
      <p:ext uri="{BB962C8B-B14F-4D97-AF65-F5344CB8AC3E}">
        <p14:creationId xmlns:p14="http://schemas.microsoft.com/office/powerpoint/2010/main" val="998289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5F4CA1-31C8-43E0-B111-996271E2118B}"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491A3-336A-4E0C-A96B-0CCA75B51933}" type="slidenum">
              <a:rPr lang="en-US" smtClean="0"/>
              <a:t>‹#›</a:t>
            </a:fld>
            <a:endParaRPr lang="en-US"/>
          </a:p>
        </p:txBody>
      </p:sp>
    </p:spTree>
    <p:extLst>
      <p:ext uri="{BB962C8B-B14F-4D97-AF65-F5344CB8AC3E}">
        <p14:creationId xmlns:p14="http://schemas.microsoft.com/office/powerpoint/2010/main" val="2979438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5F4CA1-31C8-43E0-B111-996271E2118B}" type="datetimeFigureOut">
              <a:rPr lang="en-US" smtClean="0"/>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491A3-336A-4E0C-A96B-0CCA75B51933}" type="slidenum">
              <a:rPr lang="en-US" smtClean="0"/>
              <a:t>‹#›</a:t>
            </a:fld>
            <a:endParaRPr lang="en-US"/>
          </a:p>
        </p:txBody>
      </p:sp>
    </p:spTree>
    <p:extLst>
      <p:ext uri="{BB962C8B-B14F-4D97-AF65-F5344CB8AC3E}">
        <p14:creationId xmlns:p14="http://schemas.microsoft.com/office/powerpoint/2010/main" val="1920043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5F4CA1-31C8-43E0-B111-996271E2118B}" type="datetimeFigureOut">
              <a:rPr lang="en-US" smtClean="0"/>
              <a:t>6/8/2020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3491A3-336A-4E0C-A96B-0CCA75B51933}" type="slidenum">
              <a:rPr lang="en-US" smtClean="0"/>
              <a:t>‹#›</a:t>
            </a:fld>
            <a:endParaRPr lang="en-US"/>
          </a:p>
        </p:txBody>
      </p:sp>
    </p:spTree>
    <p:extLst>
      <p:ext uri="{BB962C8B-B14F-4D97-AF65-F5344CB8AC3E}">
        <p14:creationId xmlns:p14="http://schemas.microsoft.com/office/powerpoint/2010/main" val="1627209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5F4CA1-31C8-43E0-B111-996271E2118B}" type="datetimeFigureOut">
              <a:rPr lang="en-US" smtClean="0"/>
              <a:t>6/8/2020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3491A3-336A-4E0C-A96B-0CCA75B51933}" type="slidenum">
              <a:rPr lang="en-US" smtClean="0"/>
              <a:t>‹#›</a:t>
            </a:fld>
            <a:endParaRPr lang="en-US"/>
          </a:p>
        </p:txBody>
      </p:sp>
    </p:spTree>
    <p:extLst>
      <p:ext uri="{BB962C8B-B14F-4D97-AF65-F5344CB8AC3E}">
        <p14:creationId xmlns:p14="http://schemas.microsoft.com/office/powerpoint/2010/main" val="2082964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5F4CA1-31C8-43E0-B111-996271E2118B}" type="datetimeFigureOut">
              <a:rPr lang="en-US" smtClean="0"/>
              <a:t>6/8/2020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3491A3-336A-4E0C-A96B-0CCA75B51933}" type="slidenum">
              <a:rPr lang="en-US" smtClean="0"/>
              <a:t>‹#›</a:t>
            </a:fld>
            <a:endParaRPr lang="en-US"/>
          </a:p>
        </p:txBody>
      </p:sp>
    </p:spTree>
    <p:extLst>
      <p:ext uri="{BB962C8B-B14F-4D97-AF65-F5344CB8AC3E}">
        <p14:creationId xmlns:p14="http://schemas.microsoft.com/office/powerpoint/2010/main" val="402613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5F4CA1-31C8-43E0-B111-996271E2118B}" type="datetimeFigureOut">
              <a:rPr lang="en-US" smtClean="0"/>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491A3-336A-4E0C-A96B-0CCA75B51933}" type="slidenum">
              <a:rPr lang="en-US" smtClean="0"/>
              <a:t>‹#›</a:t>
            </a:fld>
            <a:endParaRPr lang="en-US"/>
          </a:p>
        </p:txBody>
      </p:sp>
    </p:spTree>
    <p:extLst>
      <p:ext uri="{BB962C8B-B14F-4D97-AF65-F5344CB8AC3E}">
        <p14:creationId xmlns:p14="http://schemas.microsoft.com/office/powerpoint/2010/main" val="156292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5F4CA1-31C8-43E0-B111-996271E2118B}" type="datetimeFigureOut">
              <a:rPr lang="en-US" smtClean="0"/>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491A3-336A-4E0C-A96B-0CCA75B51933}" type="slidenum">
              <a:rPr lang="en-US" smtClean="0"/>
              <a:t>‹#›</a:t>
            </a:fld>
            <a:endParaRPr lang="en-US"/>
          </a:p>
        </p:txBody>
      </p:sp>
    </p:spTree>
    <p:extLst>
      <p:ext uri="{BB962C8B-B14F-4D97-AF65-F5344CB8AC3E}">
        <p14:creationId xmlns:p14="http://schemas.microsoft.com/office/powerpoint/2010/main" val="3540031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5F4CA1-31C8-43E0-B111-996271E2118B}" type="datetimeFigureOut">
              <a:rPr lang="en-US" smtClean="0"/>
              <a:t>6/8/2020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3491A3-336A-4E0C-A96B-0CCA75B51933}" type="slidenum">
              <a:rPr lang="en-US" smtClean="0"/>
              <a:t>‹#›</a:t>
            </a:fld>
            <a:endParaRPr lang="en-US"/>
          </a:p>
        </p:txBody>
      </p:sp>
    </p:spTree>
    <p:extLst>
      <p:ext uri="{BB962C8B-B14F-4D97-AF65-F5344CB8AC3E}">
        <p14:creationId xmlns:p14="http://schemas.microsoft.com/office/powerpoint/2010/main" val="932407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2482;&#2503;&#2472;&#2470;&#2503;&#2472;%20&#2458;&#2495;&#2489;&#2509;&#2472;&#2495;&#2468;%20&#2453;&#2480;&#2472;.docx"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2.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g"/><Relationship Id="rId1" Type="http://schemas.openxmlformats.org/officeDocument/2006/relationships/slideLayout" Target="../slideLayouts/slideLayout7.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1170" y="248906"/>
            <a:ext cx="9144000" cy="952097"/>
          </a:xfrm>
        </p:spPr>
        <p:txBody>
          <a:bodyPr/>
          <a:lstStyle/>
          <a:p>
            <a:r>
              <a:rPr lang="en-US" dirty="0" err="1" smtClean="0">
                <a:latin typeface="NikoshBAN" panose="02000000000000000000" pitchFamily="2" charset="0"/>
                <a:cs typeface="NikoshBAN" panose="02000000000000000000" pitchFamily="2" charset="0"/>
              </a:rPr>
              <a:t>স্বাগতম</a:t>
            </a:r>
            <a:endParaRPr lang="en-US" dirty="0">
              <a:latin typeface="NikoshBAN" panose="02000000000000000000" pitchFamily="2" charset="0"/>
              <a:cs typeface="NikoshBAN" panose="02000000000000000000" pitchFamily="2" charset="0"/>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4170" y="1364777"/>
            <a:ext cx="6858000" cy="5117911"/>
          </a:xfrm>
          <a:prstGeom prst="rect">
            <a:avLst/>
          </a:prstGeom>
        </p:spPr>
      </p:pic>
    </p:spTree>
    <p:extLst>
      <p:ext uri="{BB962C8B-B14F-4D97-AF65-F5344CB8AC3E}">
        <p14:creationId xmlns:p14="http://schemas.microsoft.com/office/powerpoint/2010/main" val="12859546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3473646" y="1795847"/>
            <a:ext cx="1937982" cy="984245"/>
          </a:xfrm>
          <a:prstGeom prst="ellipse">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anose="02000000000000000000" pitchFamily="2" charset="0"/>
                <a:cs typeface="NikoshBAN" panose="02000000000000000000" pitchFamily="2" charset="0"/>
              </a:rPr>
              <a:t>দায়  হিসাব </a:t>
            </a:r>
            <a:endParaRPr lang="en-US" sz="3200" dirty="0">
              <a:latin typeface="NikoshBAN" panose="02000000000000000000" pitchFamily="2" charset="0"/>
              <a:cs typeface="NikoshBAN" panose="02000000000000000000" pitchFamily="2" charset="0"/>
            </a:endParaRPr>
          </a:p>
        </p:txBody>
      </p:sp>
      <p:sp>
        <p:nvSpPr>
          <p:cNvPr id="4" name="Right Arrow 3"/>
          <p:cNvSpPr/>
          <p:nvPr/>
        </p:nvSpPr>
        <p:spPr>
          <a:xfrm rot="19819534">
            <a:off x="5161569" y="1321155"/>
            <a:ext cx="1825349" cy="638488"/>
          </a:xfrm>
          <a:prstGeom prst="rightArrow">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anose="02000000000000000000" pitchFamily="2" charset="0"/>
                <a:cs typeface="NikoshBAN" panose="02000000000000000000" pitchFamily="2" charset="0"/>
              </a:rPr>
              <a:t>বৃদ্ধ পেলে </a:t>
            </a:r>
            <a:endParaRPr lang="en-US" sz="3200" dirty="0">
              <a:latin typeface="NikoshBAN" panose="02000000000000000000" pitchFamily="2" charset="0"/>
              <a:cs typeface="NikoshBAN" panose="02000000000000000000" pitchFamily="2" charset="0"/>
            </a:endParaRPr>
          </a:p>
        </p:txBody>
      </p:sp>
      <p:sp>
        <p:nvSpPr>
          <p:cNvPr id="5" name="Oval 4"/>
          <p:cNvSpPr/>
          <p:nvPr/>
        </p:nvSpPr>
        <p:spPr>
          <a:xfrm>
            <a:off x="6839217" y="753696"/>
            <a:ext cx="1835624" cy="914400"/>
          </a:xfrm>
          <a:prstGeom prst="ellipse">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anose="02000000000000000000" pitchFamily="2" charset="0"/>
                <a:cs typeface="NikoshBAN" panose="02000000000000000000" pitchFamily="2" charset="0"/>
              </a:rPr>
              <a:t>ক্রেডিট</a:t>
            </a:r>
            <a:endParaRPr lang="en-US" sz="3200" dirty="0">
              <a:latin typeface="NikoshBAN" panose="02000000000000000000" pitchFamily="2" charset="0"/>
              <a:cs typeface="NikoshBAN" panose="02000000000000000000" pitchFamily="2" charset="0"/>
            </a:endParaRPr>
          </a:p>
        </p:txBody>
      </p:sp>
      <p:sp>
        <p:nvSpPr>
          <p:cNvPr id="6" name="Right Arrow 5"/>
          <p:cNvSpPr/>
          <p:nvPr/>
        </p:nvSpPr>
        <p:spPr>
          <a:xfrm rot="839219">
            <a:off x="5287257" y="2289704"/>
            <a:ext cx="1825349" cy="638488"/>
          </a:xfrm>
          <a:prstGeom prst="rightArrow">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anose="02000000000000000000" pitchFamily="2" charset="0"/>
                <a:cs typeface="NikoshBAN" panose="02000000000000000000" pitchFamily="2" charset="0"/>
              </a:rPr>
              <a:t> হ্রাস পেলে </a:t>
            </a:r>
            <a:endParaRPr lang="en-US" sz="3200" dirty="0">
              <a:latin typeface="NikoshBAN" panose="02000000000000000000" pitchFamily="2" charset="0"/>
              <a:cs typeface="NikoshBAN" panose="02000000000000000000" pitchFamily="2" charset="0"/>
            </a:endParaRPr>
          </a:p>
        </p:txBody>
      </p:sp>
      <p:sp>
        <p:nvSpPr>
          <p:cNvPr id="7" name="Oval 6"/>
          <p:cNvSpPr/>
          <p:nvPr/>
        </p:nvSpPr>
        <p:spPr>
          <a:xfrm>
            <a:off x="7066066" y="2405826"/>
            <a:ext cx="1835624" cy="914400"/>
          </a:xfrm>
          <a:prstGeom prst="ellipse">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a:latin typeface="NikoshBAN" panose="02000000000000000000" pitchFamily="2" charset="0"/>
                <a:cs typeface="NikoshBAN" panose="02000000000000000000" pitchFamily="2" charset="0"/>
              </a:rPr>
              <a:t>ডেবিট</a:t>
            </a:r>
            <a:endParaRPr lang="en-US" sz="3200" dirty="0">
              <a:latin typeface="NikoshBAN" panose="02000000000000000000" pitchFamily="2" charset="0"/>
              <a:cs typeface="NikoshBAN" panose="02000000000000000000" pitchFamily="2" charset="0"/>
            </a:endParaRPr>
          </a:p>
        </p:txBody>
      </p:sp>
      <p:sp>
        <p:nvSpPr>
          <p:cNvPr id="9" name="Oval 8"/>
          <p:cNvSpPr/>
          <p:nvPr/>
        </p:nvSpPr>
        <p:spPr>
          <a:xfrm>
            <a:off x="3473646" y="4974597"/>
            <a:ext cx="1937982" cy="984245"/>
          </a:xfrm>
          <a:prstGeom prst="ellipse">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anose="02000000000000000000" pitchFamily="2" charset="0"/>
                <a:cs typeface="NikoshBAN" panose="02000000000000000000" pitchFamily="2" charset="0"/>
              </a:rPr>
              <a:t>আয়   হিসাব </a:t>
            </a:r>
            <a:endParaRPr lang="en-US" sz="3200" dirty="0">
              <a:latin typeface="NikoshBAN" panose="02000000000000000000" pitchFamily="2" charset="0"/>
              <a:cs typeface="NikoshBAN" panose="02000000000000000000" pitchFamily="2" charset="0"/>
            </a:endParaRPr>
          </a:p>
        </p:txBody>
      </p:sp>
      <p:sp>
        <p:nvSpPr>
          <p:cNvPr id="10" name="Right Arrow 9"/>
          <p:cNvSpPr/>
          <p:nvPr/>
        </p:nvSpPr>
        <p:spPr>
          <a:xfrm rot="19819534">
            <a:off x="5161569" y="4499905"/>
            <a:ext cx="1825349" cy="638488"/>
          </a:xfrm>
          <a:prstGeom prst="rightArrow">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anose="02000000000000000000" pitchFamily="2" charset="0"/>
                <a:cs typeface="NikoshBAN" panose="02000000000000000000" pitchFamily="2" charset="0"/>
              </a:rPr>
              <a:t>বৃদ্ধ পেলে </a:t>
            </a:r>
            <a:endParaRPr lang="en-US" sz="3200" dirty="0">
              <a:latin typeface="NikoshBAN" panose="02000000000000000000" pitchFamily="2" charset="0"/>
              <a:cs typeface="NikoshBAN" panose="02000000000000000000" pitchFamily="2" charset="0"/>
            </a:endParaRPr>
          </a:p>
        </p:txBody>
      </p:sp>
      <p:sp>
        <p:nvSpPr>
          <p:cNvPr id="11" name="Oval 10"/>
          <p:cNvSpPr/>
          <p:nvPr/>
        </p:nvSpPr>
        <p:spPr>
          <a:xfrm>
            <a:off x="6839217" y="3932446"/>
            <a:ext cx="1835624" cy="914400"/>
          </a:xfrm>
          <a:prstGeom prst="ellipse">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anose="02000000000000000000" pitchFamily="2" charset="0"/>
                <a:cs typeface="NikoshBAN" panose="02000000000000000000" pitchFamily="2" charset="0"/>
              </a:rPr>
              <a:t>ক্রেডিট</a:t>
            </a:r>
            <a:endParaRPr lang="en-US" sz="3200" dirty="0">
              <a:latin typeface="NikoshBAN" panose="02000000000000000000" pitchFamily="2" charset="0"/>
              <a:cs typeface="NikoshBAN" panose="02000000000000000000" pitchFamily="2" charset="0"/>
            </a:endParaRPr>
          </a:p>
        </p:txBody>
      </p:sp>
      <p:sp>
        <p:nvSpPr>
          <p:cNvPr id="12" name="Right Arrow 11"/>
          <p:cNvSpPr/>
          <p:nvPr/>
        </p:nvSpPr>
        <p:spPr>
          <a:xfrm rot="839219">
            <a:off x="5287257" y="5468454"/>
            <a:ext cx="1825349" cy="638488"/>
          </a:xfrm>
          <a:prstGeom prst="rightArrow">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anose="02000000000000000000" pitchFamily="2" charset="0"/>
                <a:cs typeface="NikoshBAN" panose="02000000000000000000" pitchFamily="2" charset="0"/>
              </a:rPr>
              <a:t> হ্রাস পেলে </a:t>
            </a:r>
            <a:endParaRPr lang="en-US" sz="3200" dirty="0">
              <a:latin typeface="NikoshBAN" panose="02000000000000000000" pitchFamily="2" charset="0"/>
              <a:cs typeface="NikoshBAN" panose="02000000000000000000" pitchFamily="2" charset="0"/>
            </a:endParaRPr>
          </a:p>
        </p:txBody>
      </p:sp>
      <p:sp>
        <p:nvSpPr>
          <p:cNvPr id="13" name="Oval 12"/>
          <p:cNvSpPr/>
          <p:nvPr/>
        </p:nvSpPr>
        <p:spPr>
          <a:xfrm>
            <a:off x="7066066" y="5584576"/>
            <a:ext cx="1835624" cy="914400"/>
          </a:xfrm>
          <a:prstGeom prst="ellipse">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a:latin typeface="NikoshBAN" panose="02000000000000000000" pitchFamily="2" charset="0"/>
                <a:cs typeface="NikoshBAN" panose="02000000000000000000" pitchFamily="2" charset="0"/>
              </a:rPr>
              <a:t>ডেবিট</a:t>
            </a:r>
            <a:endParaRPr lang="en-US" sz="3200" dirty="0">
              <a:latin typeface="NikoshBAN" panose="02000000000000000000" pitchFamily="2" charset="0"/>
              <a:cs typeface="NikoshBAN" panose="02000000000000000000" pitchFamily="2" charset="0"/>
            </a:endParaRPr>
          </a:p>
        </p:txBody>
      </p:sp>
      <p:sp>
        <p:nvSpPr>
          <p:cNvPr id="2" name="Rectangle 1"/>
          <p:cNvSpPr/>
          <p:nvPr/>
        </p:nvSpPr>
        <p:spPr>
          <a:xfrm>
            <a:off x="3197192" y="126302"/>
            <a:ext cx="5264420" cy="584775"/>
          </a:xfrm>
          <a:prstGeom prst="rect">
            <a:avLst/>
          </a:prstGeom>
        </p:spPr>
        <p:txBody>
          <a:bodyPr wrap="square">
            <a:spAutoFit/>
          </a:bodyPr>
          <a:lstStyle/>
          <a:p>
            <a:pPr marL="285750" indent="-285750" algn="ctr">
              <a:buFont typeface="Wingdings" panose="05000000000000000000" pitchFamily="2" charset="2"/>
              <a:buChar char="v"/>
            </a:pPr>
            <a:r>
              <a:rPr lang="bn-IN" sz="3200" dirty="0" smtClean="0">
                <a:latin typeface="NikoshBAN" panose="02000000000000000000" pitchFamily="2" charset="0"/>
                <a:cs typeface="NikoshBAN" panose="02000000000000000000" pitchFamily="2" charset="0"/>
              </a:rPr>
              <a:t>হিসাবের ডেবিট-ক্রেডিট নির্ণয়ের সুত্রঃ </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115239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ircle(in)">
                                      <p:cBhvr>
                                        <p:cTn id="32" dur="2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P spid="10" grpId="0" animBg="1"/>
      <p:bldP spid="11"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2625415" y="1878246"/>
            <a:ext cx="2421914" cy="1343475"/>
          </a:xfrm>
          <a:prstGeom prst="ellipse">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anose="02000000000000000000" pitchFamily="2" charset="0"/>
                <a:cs typeface="NikoshBAN" panose="02000000000000000000" pitchFamily="2" charset="0"/>
              </a:rPr>
              <a:t>ব্যয় হিসাব </a:t>
            </a:r>
            <a:endParaRPr lang="en-US" sz="3200" dirty="0">
              <a:latin typeface="NikoshBAN" panose="02000000000000000000" pitchFamily="2" charset="0"/>
              <a:cs typeface="NikoshBAN" panose="02000000000000000000" pitchFamily="2" charset="0"/>
            </a:endParaRPr>
          </a:p>
        </p:txBody>
      </p:sp>
      <p:sp>
        <p:nvSpPr>
          <p:cNvPr id="4" name="Right Arrow 3"/>
          <p:cNvSpPr/>
          <p:nvPr/>
        </p:nvSpPr>
        <p:spPr>
          <a:xfrm rot="19819534">
            <a:off x="4797270" y="1595668"/>
            <a:ext cx="1825349" cy="638488"/>
          </a:xfrm>
          <a:prstGeom prst="rightArrow">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anose="02000000000000000000" pitchFamily="2" charset="0"/>
                <a:cs typeface="NikoshBAN" panose="02000000000000000000" pitchFamily="2" charset="0"/>
              </a:rPr>
              <a:t>বৃদ্ধ পেলে </a:t>
            </a:r>
            <a:endParaRPr lang="en-US" sz="3200" dirty="0">
              <a:latin typeface="NikoshBAN" panose="02000000000000000000" pitchFamily="2" charset="0"/>
              <a:cs typeface="NikoshBAN" panose="02000000000000000000" pitchFamily="2" charset="0"/>
            </a:endParaRPr>
          </a:p>
        </p:txBody>
      </p:sp>
      <p:sp>
        <p:nvSpPr>
          <p:cNvPr id="5" name="Oval 4"/>
          <p:cNvSpPr/>
          <p:nvPr/>
        </p:nvSpPr>
        <p:spPr>
          <a:xfrm>
            <a:off x="6474918" y="1028209"/>
            <a:ext cx="1835624" cy="914400"/>
          </a:xfrm>
          <a:prstGeom prst="ellipse">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anose="02000000000000000000" pitchFamily="2" charset="0"/>
                <a:cs typeface="NikoshBAN" panose="02000000000000000000" pitchFamily="2" charset="0"/>
              </a:rPr>
              <a:t>ডেবিট </a:t>
            </a:r>
            <a:endParaRPr lang="en-US" sz="3200" dirty="0">
              <a:latin typeface="NikoshBAN" panose="02000000000000000000" pitchFamily="2" charset="0"/>
              <a:cs typeface="NikoshBAN" panose="02000000000000000000" pitchFamily="2" charset="0"/>
            </a:endParaRPr>
          </a:p>
        </p:txBody>
      </p:sp>
      <p:sp>
        <p:nvSpPr>
          <p:cNvPr id="6" name="Right Arrow 5"/>
          <p:cNvSpPr/>
          <p:nvPr/>
        </p:nvSpPr>
        <p:spPr>
          <a:xfrm rot="839219">
            <a:off x="4922958" y="2564217"/>
            <a:ext cx="1825349" cy="638488"/>
          </a:xfrm>
          <a:prstGeom prst="rightArrow">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anose="02000000000000000000" pitchFamily="2" charset="0"/>
                <a:cs typeface="NikoshBAN" panose="02000000000000000000" pitchFamily="2" charset="0"/>
              </a:rPr>
              <a:t> হ্রাস পেলে </a:t>
            </a:r>
            <a:endParaRPr lang="en-US" sz="3200" dirty="0">
              <a:latin typeface="NikoshBAN" panose="02000000000000000000" pitchFamily="2" charset="0"/>
              <a:cs typeface="NikoshBAN" panose="02000000000000000000" pitchFamily="2" charset="0"/>
            </a:endParaRPr>
          </a:p>
        </p:txBody>
      </p:sp>
      <p:sp>
        <p:nvSpPr>
          <p:cNvPr id="7" name="Oval 6"/>
          <p:cNvSpPr/>
          <p:nvPr/>
        </p:nvSpPr>
        <p:spPr>
          <a:xfrm>
            <a:off x="6695793" y="2700320"/>
            <a:ext cx="1835624" cy="914400"/>
          </a:xfrm>
          <a:prstGeom prst="ellipse">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anose="02000000000000000000" pitchFamily="2" charset="0"/>
                <a:cs typeface="NikoshBAN" panose="02000000000000000000" pitchFamily="2" charset="0"/>
              </a:rPr>
              <a:t>ক্রেডিট  </a:t>
            </a:r>
            <a:endParaRPr lang="en-US" sz="3200" dirty="0">
              <a:latin typeface="NikoshBAN" panose="02000000000000000000" pitchFamily="2" charset="0"/>
              <a:cs typeface="NikoshBAN" panose="02000000000000000000" pitchFamily="2" charset="0"/>
            </a:endParaRPr>
          </a:p>
        </p:txBody>
      </p:sp>
      <p:sp>
        <p:nvSpPr>
          <p:cNvPr id="9" name="Oval 8"/>
          <p:cNvSpPr/>
          <p:nvPr/>
        </p:nvSpPr>
        <p:spPr>
          <a:xfrm>
            <a:off x="2650196" y="4760280"/>
            <a:ext cx="2438091" cy="1509679"/>
          </a:xfrm>
          <a:prstGeom prst="ellipse">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anose="02000000000000000000" pitchFamily="2" charset="0"/>
                <a:cs typeface="NikoshBAN" panose="02000000000000000000" pitchFamily="2" charset="0"/>
              </a:rPr>
              <a:t>মালিকানা স্বত্ব  হিসাব </a:t>
            </a:r>
            <a:endParaRPr lang="en-US" sz="3200" dirty="0">
              <a:latin typeface="NikoshBAN" panose="02000000000000000000" pitchFamily="2" charset="0"/>
              <a:cs typeface="NikoshBAN" panose="02000000000000000000" pitchFamily="2" charset="0"/>
            </a:endParaRPr>
          </a:p>
        </p:txBody>
      </p:sp>
      <p:sp>
        <p:nvSpPr>
          <p:cNvPr id="10" name="Right Arrow 9"/>
          <p:cNvSpPr/>
          <p:nvPr/>
        </p:nvSpPr>
        <p:spPr>
          <a:xfrm rot="19819534">
            <a:off x="4822051" y="4592657"/>
            <a:ext cx="1825349" cy="638488"/>
          </a:xfrm>
          <a:prstGeom prst="rightArrow">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anose="02000000000000000000" pitchFamily="2" charset="0"/>
                <a:cs typeface="NikoshBAN" panose="02000000000000000000" pitchFamily="2" charset="0"/>
              </a:rPr>
              <a:t>বৃদ্ধ পেলে </a:t>
            </a:r>
            <a:endParaRPr lang="en-US" sz="3200" dirty="0">
              <a:latin typeface="NikoshBAN" panose="02000000000000000000" pitchFamily="2" charset="0"/>
              <a:cs typeface="NikoshBAN" panose="02000000000000000000" pitchFamily="2" charset="0"/>
            </a:endParaRPr>
          </a:p>
        </p:txBody>
      </p:sp>
      <p:sp>
        <p:nvSpPr>
          <p:cNvPr id="11" name="Oval 10"/>
          <p:cNvSpPr/>
          <p:nvPr/>
        </p:nvSpPr>
        <p:spPr>
          <a:xfrm>
            <a:off x="6499699" y="4025198"/>
            <a:ext cx="1835624" cy="914400"/>
          </a:xfrm>
          <a:prstGeom prst="ellipse">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anose="02000000000000000000" pitchFamily="2" charset="0"/>
                <a:cs typeface="NikoshBAN" panose="02000000000000000000" pitchFamily="2" charset="0"/>
              </a:rPr>
              <a:t>ক্রেডিট</a:t>
            </a:r>
            <a:endParaRPr lang="en-US" sz="3200" dirty="0">
              <a:latin typeface="NikoshBAN" panose="02000000000000000000" pitchFamily="2" charset="0"/>
              <a:cs typeface="NikoshBAN" panose="02000000000000000000" pitchFamily="2" charset="0"/>
            </a:endParaRPr>
          </a:p>
        </p:txBody>
      </p:sp>
      <p:sp>
        <p:nvSpPr>
          <p:cNvPr id="12" name="Right Arrow 11"/>
          <p:cNvSpPr/>
          <p:nvPr/>
        </p:nvSpPr>
        <p:spPr>
          <a:xfrm rot="839219">
            <a:off x="4947739" y="5561206"/>
            <a:ext cx="1825349" cy="638488"/>
          </a:xfrm>
          <a:prstGeom prst="rightArrow">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anose="02000000000000000000" pitchFamily="2" charset="0"/>
                <a:cs typeface="NikoshBAN" panose="02000000000000000000" pitchFamily="2" charset="0"/>
              </a:rPr>
              <a:t> হ্রাস পেলে </a:t>
            </a:r>
            <a:endParaRPr lang="en-US" sz="3200" dirty="0">
              <a:latin typeface="NikoshBAN" panose="02000000000000000000" pitchFamily="2" charset="0"/>
              <a:cs typeface="NikoshBAN" panose="02000000000000000000" pitchFamily="2" charset="0"/>
            </a:endParaRPr>
          </a:p>
        </p:txBody>
      </p:sp>
      <p:sp>
        <p:nvSpPr>
          <p:cNvPr id="13" name="Oval 12"/>
          <p:cNvSpPr/>
          <p:nvPr/>
        </p:nvSpPr>
        <p:spPr>
          <a:xfrm>
            <a:off x="6726548" y="5677328"/>
            <a:ext cx="1835624" cy="914400"/>
          </a:xfrm>
          <a:prstGeom prst="ellipse">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a:latin typeface="NikoshBAN" panose="02000000000000000000" pitchFamily="2" charset="0"/>
                <a:cs typeface="NikoshBAN" panose="02000000000000000000" pitchFamily="2" charset="0"/>
              </a:rPr>
              <a:t>ডেবিট</a:t>
            </a:r>
            <a:endParaRPr lang="en-US" sz="3200" dirty="0">
              <a:latin typeface="NikoshBAN" panose="02000000000000000000" pitchFamily="2" charset="0"/>
              <a:cs typeface="NikoshBAN" panose="02000000000000000000" pitchFamily="2" charset="0"/>
            </a:endParaRPr>
          </a:p>
        </p:txBody>
      </p:sp>
      <p:sp>
        <p:nvSpPr>
          <p:cNvPr id="14" name="Rectangle 13"/>
          <p:cNvSpPr/>
          <p:nvPr/>
        </p:nvSpPr>
        <p:spPr>
          <a:xfrm>
            <a:off x="3297752" y="216496"/>
            <a:ext cx="5264420" cy="584775"/>
          </a:xfrm>
          <a:prstGeom prst="rect">
            <a:avLst/>
          </a:prstGeom>
        </p:spPr>
        <p:txBody>
          <a:bodyPr wrap="square">
            <a:spAutoFit/>
          </a:bodyPr>
          <a:lstStyle/>
          <a:p>
            <a:pPr marL="285750" indent="-285750" algn="ctr">
              <a:buFont typeface="Wingdings" panose="05000000000000000000" pitchFamily="2" charset="2"/>
              <a:buChar char="v"/>
            </a:pPr>
            <a:r>
              <a:rPr lang="bn-IN" sz="3200" dirty="0" smtClean="0">
                <a:latin typeface="NikoshBAN" panose="02000000000000000000" pitchFamily="2" charset="0"/>
                <a:cs typeface="NikoshBAN" panose="02000000000000000000" pitchFamily="2" charset="0"/>
              </a:rPr>
              <a:t>হিসাবের ডেবিট-ক্রেডিট নির্ণয়ের সুত্রঃ </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700166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ppt_x"/>
                                          </p:val>
                                        </p:tav>
                                        <p:tav tm="100000">
                                          <p:val>
                                            <p:strVal val="#ppt_x"/>
                                          </p:val>
                                        </p:tav>
                                      </p:tavLst>
                                    </p:anim>
                                    <p:anim calcmode="lin" valueType="num">
                                      <p:cBhvr additive="base">
                                        <p:cTn id="2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500" fill="hold"/>
                                        <p:tgtEl>
                                          <p:spTgt spid="11"/>
                                        </p:tgtEl>
                                        <p:attrNameLst>
                                          <p:attrName>ppt_x</p:attrName>
                                        </p:attrNameLst>
                                      </p:cBhvr>
                                      <p:tavLst>
                                        <p:tav tm="0">
                                          <p:val>
                                            <p:strVal val="#ppt_x"/>
                                          </p:val>
                                        </p:tav>
                                        <p:tav tm="100000">
                                          <p:val>
                                            <p:strVal val="#ppt_x"/>
                                          </p:val>
                                        </p:tav>
                                      </p:tavLst>
                                    </p:anim>
                                    <p:anim calcmode="lin" valueType="num">
                                      <p:cBhvr additive="base">
                                        <p:cTn id="4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1000"/>
                                        <p:tgtEl>
                                          <p:spTgt spid="13"/>
                                        </p:tgtEl>
                                      </p:cBhvr>
                                    </p:animEffect>
                                    <p:anim calcmode="lin" valueType="num">
                                      <p:cBhvr>
                                        <p:cTn id="52" dur="1000" fill="hold"/>
                                        <p:tgtEl>
                                          <p:spTgt spid="13"/>
                                        </p:tgtEl>
                                        <p:attrNameLst>
                                          <p:attrName>ppt_x</p:attrName>
                                        </p:attrNameLst>
                                      </p:cBhvr>
                                      <p:tavLst>
                                        <p:tav tm="0">
                                          <p:val>
                                            <p:strVal val="#ppt_x"/>
                                          </p:val>
                                        </p:tav>
                                        <p:tav tm="100000">
                                          <p:val>
                                            <p:strVal val="#ppt_x"/>
                                          </p:val>
                                        </p:tav>
                                      </p:tavLst>
                                    </p:anim>
                                    <p:anim calcmode="lin" valueType="num">
                                      <p:cBhvr>
                                        <p:cTn id="53" dur="1000" fill="hold"/>
                                        <p:tgtEl>
                                          <p:spTgt spid="13"/>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P spid="10" grpId="0" animBg="1"/>
      <p:bldP spid="11" grpId="0" animBg="1"/>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5848999" y="438002"/>
            <a:ext cx="1334096" cy="1231477"/>
          </a:xfrm>
          <a:custGeom>
            <a:avLst/>
            <a:gdLst>
              <a:gd name="connsiteX0" fmla="*/ 0 w 1334096"/>
              <a:gd name="connsiteY0" fmla="*/ 615739 h 1231477"/>
              <a:gd name="connsiteX1" fmla="*/ 667048 w 1334096"/>
              <a:gd name="connsiteY1" fmla="*/ 0 h 1231477"/>
              <a:gd name="connsiteX2" fmla="*/ 1334096 w 1334096"/>
              <a:gd name="connsiteY2" fmla="*/ 615739 h 1231477"/>
              <a:gd name="connsiteX3" fmla="*/ 667048 w 1334096"/>
              <a:gd name="connsiteY3" fmla="*/ 1231478 h 1231477"/>
              <a:gd name="connsiteX4" fmla="*/ 0 w 1334096"/>
              <a:gd name="connsiteY4" fmla="*/ 615739 h 1231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4096" h="1231477">
                <a:moveTo>
                  <a:pt x="0" y="615739"/>
                </a:moveTo>
                <a:cubicBezTo>
                  <a:pt x="0" y="275676"/>
                  <a:pt x="298648" y="0"/>
                  <a:pt x="667048" y="0"/>
                </a:cubicBezTo>
                <a:cubicBezTo>
                  <a:pt x="1035448" y="0"/>
                  <a:pt x="1334096" y="275676"/>
                  <a:pt x="1334096" y="615739"/>
                </a:cubicBezTo>
                <a:cubicBezTo>
                  <a:pt x="1334096" y="955802"/>
                  <a:pt x="1035448" y="1231478"/>
                  <a:pt x="667048" y="1231478"/>
                </a:cubicBezTo>
                <a:cubicBezTo>
                  <a:pt x="298648" y="1231478"/>
                  <a:pt x="0" y="955802"/>
                  <a:pt x="0" y="615739"/>
                </a:cubicBezTo>
                <a:close/>
              </a:path>
            </a:pathLst>
          </a:custGeom>
          <a:solidFill>
            <a:schemeClr val="accent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3154" tIns="198126" rIns="213154" bIns="198126" numCol="1" spcCol="1270" anchor="ctr" anchorCtr="0">
            <a:noAutofit/>
          </a:bodyPr>
          <a:lstStyle/>
          <a:p>
            <a:pPr lvl="0" algn="ctr" defTabSz="622300">
              <a:lnSpc>
                <a:spcPct val="90000"/>
              </a:lnSpc>
              <a:spcBef>
                <a:spcPct val="0"/>
              </a:spcBef>
              <a:spcAft>
                <a:spcPct val="35000"/>
              </a:spcAft>
            </a:pPr>
            <a:r>
              <a:rPr lang="en-US" sz="2400" kern="1200" dirty="0" err="1" smtClean="0">
                <a:latin typeface="NikoshBAN" panose="02000000000000000000" pitchFamily="2" charset="0"/>
                <a:cs typeface="NikoshBAN" panose="02000000000000000000" pitchFamily="2" charset="0"/>
              </a:rPr>
              <a:t>লেনদেন</a:t>
            </a:r>
            <a:r>
              <a:rPr lang="en-US" sz="2400" kern="1200" dirty="0" smtClean="0">
                <a:latin typeface="NikoshBAN" panose="02000000000000000000" pitchFamily="2" charset="0"/>
                <a:cs typeface="NikoshBAN" panose="02000000000000000000" pitchFamily="2" charset="0"/>
              </a:rPr>
              <a:t> </a:t>
            </a:r>
            <a:r>
              <a:rPr lang="en-US" sz="2400" kern="1200" dirty="0" err="1" smtClean="0">
                <a:solidFill>
                  <a:schemeClr val="bg1"/>
                </a:solidFill>
                <a:latin typeface="NikoshBAN" panose="02000000000000000000" pitchFamily="2" charset="0"/>
                <a:cs typeface="NikoshBAN" panose="02000000000000000000" pitchFamily="2" charset="0"/>
                <a:hlinkClick r:id="rId3" action="ppaction://hlinkfile"/>
              </a:rPr>
              <a:t>চিহ্নিত</a:t>
            </a:r>
            <a:endParaRPr lang="bn-BD" sz="2400" kern="1200" dirty="0" smtClean="0">
              <a:solidFill>
                <a:schemeClr val="bg1"/>
              </a:solidFill>
              <a:latin typeface="NikoshBAN" panose="02000000000000000000" pitchFamily="2" charset="0"/>
              <a:cs typeface="NikoshBAN" panose="02000000000000000000" pitchFamily="2" charset="0"/>
            </a:endParaRPr>
          </a:p>
          <a:p>
            <a:pPr lvl="0" algn="ctr" defTabSz="622300">
              <a:lnSpc>
                <a:spcPct val="90000"/>
              </a:lnSpc>
              <a:spcBef>
                <a:spcPct val="0"/>
              </a:spcBef>
              <a:spcAft>
                <a:spcPct val="35000"/>
              </a:spcAft>
            </a:pPr>
            <a:r>
              <a:rPr lang="en-US" sz="2400" kern="1200" dirty="0" err="1" smtClean="0">
                <a:latin typeface="NikoshBAN" panose="02000000000000000000" pitchFamily="2" charset="0"/>
                <a:cs typeface="NikoshBAN" panose="02000000000000000000" pitchFamily="2" charset="0"/>
              </a:rPr>
              <a:t>করন</a:t>
            </a:r>
            <a:r>
              <a:rPr lang="en-US" sz="2400" kern="1200" dirty="0" smtClean="0">
                <a:latin typeface="NikoshBAN" panose="02000000000000000000" pitchFamily="2" charset="0"/>
                <a:cs typeface="NikoshBAN" panose="02000000000000000000" pitchFamily="2" charset="0"/>
              </a:rPr>
              <a:t> </a:t>
            </a:r>
            <a:endParaRPr lang="en-US" sz="2400" kern="1200" dirty="0">
              <a:latin typeface="NikoshBAN" panose="02000000000000000000" pitchFamily="2" charset="0"/>
              <a:cs typeface="NikoshBAN" panose="02000000000000000000" pitchFamily="2" charset="0"/>
            </a:endParaRPr>
          </a:p>
        </p:txBody>
      </p:sp>
      <p:sp>
        <p:nvSpPr>
          <p:cNvPr id="5" name="Freeform 4"/>
          <p:cNvSpPr/>
          <p:nvPr/>
        </p:nvSpPr>
        <p:spPr>
          <a:xfrm rot="1080000">
            <a:off x="7278573" y="882557"/>
            <a:ext cx="140905" cy="367665"/>
          </a:xfrm>
          <a:custGeom>
            <a:avLst/>
            <a:gdLst>
              <a:gd name="connsiteX0" fmla="*/ 0 w 124810"/>
              <a:gd name="connsiteY0" fmla="*/ 70052 h 350261"/>
              <a:gd name="connsiteX1" fmla="*/ 62405 w 124810"/>
              <a:gd name="connsiteY1" fmla="*/ 70052 h 350261"/>
              <a:gd name="connsiteX2" fmla="*/ 62405 w 124810"/>
              <a:gd name="connsiteY2" fmla="*/ 0 h 350261"/>
              <a:gd name="connsiteX3" fmla="*/ 124810 w 124810"/>
              <a:gd name="connsiteY3" fmla="*/ 175131 h 350261"/>
              <a:gd name="connsiteX4" fmla="*/ 62405 w 124810"/>
              <a:gd name="connsiteY4" fmla="*/ 350261 h 350261"/>
              <a:gd name="connsiteX5" fmla="*/ 62405 w 124810"/>
              <a:gd name="connsiteY5" fmla="*/ 280209 h 350261"/>
              <a:gd name="connsiteX6" fmla="*/ 0 w 124810"/>
              <a:gd name="connsiteY6" fmla="*/ 280209 h 350261"/>
              <a:gd name="connsiteX7" fmla="*/ 0 w 124810"/>
              <a:gd name="connsiteY7" fmla="*/ 70052 h 350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810" h="350261">
                <a:moveTo>
                  <a:pt x="0" y="70052"/>
                </a:moveTo>
                <a:lnTo>
                  <a:pt x="62405" y="70052"/>
                </a:lnTo>
                <a:lnTo>
                  <a:pt x="62405" y="0"/>
                </a:lnTo>
                <a:lnTo>
                  <a:pt x="124810" y="175131"/>
                </a:lnTo>
                <a:lnTo>
                  <a:pt x="62405" y="350261"/>
                </a:lnTo>
                <a:lnTo>
                  <a:pt x="62405" y="280209"/>
                </a:lnTo>
                <a:lnTo>
                  <a:pt x="0" y="280209"/>
                </a:lnTo>
                <a:lnTo>
                  <a:pt x="0" y="70052"/>
                </a:lnTo>
                <a:close/>
              </a:path>
            </a:pathLst>
          </a:custGeom>
          <a:solidFill>
            <a:schemeClr val="tx1">
              <a:lumMod val="85000"/>
              <a:lumOff val="1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70052" rIns="37443" bIns="70051" numCol="1" spcCol="1270" anchor="ctr" anchorCtr="0">
            <a:noAutofit/>
          </a:bodyPr>
          <a:lstStyle/>
          <a:p>
            <a:pPr lvl="0" algn="ctr" defTabSz="666750">
              <a:lnSpc>
                <a:spcPct val="90000"/>
              </a:lnSpc>
              <a:spcBef>
                <a:spcPct val="0"/>
              </a:spcBef>
              <a:spcAft>
                <a:spcPct val="35000"/>
              </a:spcAft>
            </a:pPr>
            <a:endParaRPr lang="en-US" sz="2800" kern="1200">
              <a:latin typeface="NikoshBAN" panose="02000000000000000000" pitchFamily="2" charset="0"/>
              <a:cs typeface="NikoshBAN" panose="02000000000000000000" pitchFamily="2" charset="0"/>
            </a:endParaRPr>
          </a:p>
        </p:txBody>
      </p:sp>
      <p:sp>
        <p:nvSpPr>
          <p:cNvPr id="6" name="Freeform 5"/>
          <p:cNvSpPr/>
          <p:nvPr/>
        </p:nvSpPr>
        <p:spPr>
          <a:xfrm>
            <a:off x="7436521" y="673995"/>
            <a:ext cx="1506139" cy="1292666"/>
          </a:xfrm>
          <a:custGeom>
            <a:avLst/>
            <a:gdLst>
              <a:gd name="connsiteX0" fmla="*/ 0 w 1334096"/>
              <a:gd name="connsiteY0" fmla="*/ 615739 h 1231477"/>
              <a:gd name="connsiteX1" fmla="*/ 667048 w 1334096"/>
              <a:gd name="connsiteY1" fmla="*/ 0 h 1231477"/>
              <a:gd name="connsiteX2" fmla="*/ 1334096 w 1334096"/>
              <a:gd name="connsiteY2" fmla="*/ 615739 h 1231477"/>
              <a:gd name="connsiteX3" fmla="*/ 667048 w 1334096"/>
              <a:gd name="connsiteY3" fmla="*/ 1231478 h 1231477"/>
              <a:gd name="connsiteX4" fmla="*/ 0 w 1334096"/>
              <a:gd name="connsiteY4" fmla="*/ 615739 h 1231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4096" h="1231477">
                <a:moveTo>
                  <a:pt x="0" y="615739"/>
                </a:moveTo>
                <a:cubicBezTo>
                  <a:pt x="0" y="275676"/>
                  <a:pt x="298648" y="0"/>
                  <a:pt x="667048" y="0"/>
                </a:cubicBezTo>
                <a:cubicBezTo>
                  <a:pt x="1035448" y="0"/>
                  <a:pt x="1334096" y="275676"/>
                  <a:pt x="1334096" y="615739"/>
                </a:cubicBezTo>
                <a:cubicBezTo>
                  <a:pt x="1334096" y="955802"/>
                  <a:pt x="1035448" y="1231478"/>
                  <a:pt x="667048" y="1231478"/>
                </a:cubicBezTo>
                <a:cubicBezTo>
                  <a:pt x="298648" y="1231478"/>
                  <a:pt x="0" y="955802"/>
                  <a:pt x="0" y="615739"/>
                </a:cubicBezTo>
                <a:close/>
              </a:path>
            </a:pathLst>
          </a:custGeom>
          <a:solidFill>
            <a:schemeClr val="accent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0614" tIns="195586" rIns="210614" bIns="195586" numCol="1" spcCol="1270" anchor="ctr" anchorCtr="0">
            <a:noAutofit/>
          </a:bodyPr>
          <a:lstStyle/>
          <a:p>
            <a:pPr lvl="0" algn="ctr" defTabSz="533400">
              <a:lnSpc>
                <a:spcPct val="90000"/>
              </a:lnSpc>
              <a:spcBef>
                <a:spcPct val="0"/>
              </a:spcBef>
              <a:spcAft>
                <a:spcPct val="35000"/>
              </a:spcAft>
            </a:pPr>
            <a:r>
              <a:rPr lang="en-US" sz="2400" kern="1200" dirty="0" err="1" smtClean="0">
                <a:latin typeface="NikoshBAN" panose="02000000000000000000" pitchFamily="2" charset="0"/>
                <a:cs typeface="NikoshBAN" panose="02000000000000000000" pitchFamily="2" charset="0"/>
              </a:rPr>
              <a:t>লেনদেন</a:t>
            </a:r>
            <a:endParaRPr lang="bn-BD" sz="2400" kern="1200" dirty="0" smtClean="0">
              <a:latin typeface="NikoshBAN" panose="02000000000000000000" pitchFamily="2" charset="0"/>
              <a:cs typeface="NikoshBAN" panose="02000000000000000000" pitchFamily="2" charset="0"/>
            </a:endParaRPr>
          </a:p>
          <a:p>
            <a:pPr lvl="0" algn="ctr" defTabSz="533400">
              <a:lnSpc>
                <a:spcPct val="90000"/>
              </a:lnSpc>
              <a:spcBef>
                <a:spcPct val="0"/>
              </a:spcBef>
              <a:spcAft>
                <a:spcPct val="35000"/>
              </a:spcAft>
            </a:pPr>
            <a:r>
              <a:rPr lang="en-US" sz="2400" kern="1200" dirty="0" err="1" smtClean="0">
                <a:latin typeface="NikoshBAN" panose="02000000000000000000" pitchFamily="2" charset="0"/>
                <a:cs typeface="NikoshBAN" panose="02000000000000000000" pitchFamily="2" charset="0"/>
              </a:rPr>
              <a:t>বিশ্লেষণ</a:t>
            </a:r>
            <a:endParaRPr lang="en-US" sz="2400" kern="1200" dirty="0">
              <a:latin typeface="NikoshBAN" panose="02000000000000000000" pitchFamily="2" charset="0"/>
              <a:cs typeface="NikoshBAN" panose="02000000000000000000" pitchFamily="2" charset="0"/>
            </a:endParaRPr>
          </a:p>
        </p:txBody>
      </p:sp>
      <p:sp>
        <p:nvSpPr>
          <p:cNvPr id="7" name="Freeform 6"/>
          <p:cNvSpPr/>
          <p:nvPr/>
        </p:nvSpPr>
        <p:spPr>
          <a:xfrm rot="3240000">
            <a:off x="8624929" y="1809211"/>
            <a:ext cx="202352" cy="395430"/>
          </a:xfrm>
          <a:custGeom>
            <a:avLst/>
            <a:gdLst>
              <a:gd name="connsiteX0" fmla="*/ 0 w 192774"/>
              <a:gd name="connsiteY0" fmla="*/ 70052 h 350261"/>
              <a:gd name="connsiteX1" fmla="*/ 96387 w 192774"/>
              <a:gd name="connsiteY1" fmla="*/ 70052 h 350261"/>
              <a:gd name="connsiteX2" fmla="*/ 96387 w 192774"/>
              <a:gd name="connsiteY2" fmla="*/ 0 h 350261"/>
              <a:gd name="connsiteX3" fmla="*/ 192774 w 192774"/>
              <a:gd name="connsiteY3" fmla="*/ 175131 h 350261"/>
              <a:gd name="connsiteX4" fmla="*/ 96387 w 192774"/>
              <a:gd name="connsiteY4" fmla="*/ 350261 h 350261"/>
              <a:gd name="connsiteX5" fmla="*/ 96387 w 192774"/>
              <a:gd name="connsiteY5" fmla="*/ 280209 h 350261"/>
              <a:gd name="connsiteX6" fmla="*/ 0 w 192774"/>
              <a:gd name="connsiteY6" fmla="*/ 280209 h 350261"/>
              <a:gd name="connsiteX7" fmla="*/ 0 w 192774"/>
              <a:gd name="connsiteY7" fmla="*/ 70052 h 350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2774" h="350261">
                <a:moveTo>
                  <a:pt x="0" y="70052"/>
                </a:moveTo>
                <a:lnTo>
                  <a:pt x="96387" y="70052"/>
                </a:lnTo>
                <a:lnTo>
                  <a:pt x="96387" y="0"/>
                </a:lnTo>
                <a:lnTo>
                  <a:pt x="192774" y="175131"/>
                </a:lnTo>
                <a:lnTo>
                  <a:pt x="96387" y="350261"/>
                </a:lnTo>
                <a:lnTo>
                  <a:pt x="96387" y="280209"/>
                </a:lnTo>
                <a:lnTo>
                  <a:pt x="0" y="280209"/>
                </a:lnTo>
                <a:lnTo>
                  <a:pt x="0" y="70052"/>
                </a:lnTo>
                <a:close/>
              </a:path>
            </a:pathLst>
          </a:custGeom>
          <a:solidFill>
            <a:schemeClr val="tx1">
              <a:lumMod val="85000"/>
              <a:lumOff val="1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70051" rIns="57831" bIns="70052" numCol="1" spcCol="1270" anchor="ctr" anchorCtr="0">
            <a:noAutofit/>
          </a:bodyPr>
          <a:lstStyle/>
          <a:p>
            <a:pPr lvl="0" algn="ctr" defTabSz="666750">
              <a:lnSpc>
                <a:spcPct val="90000"/>
              </a:lnSpc>
              <a:spcBef>
                <a:spcPct val="0"/>
              </a:spcBef>
              <a:spcAft>
                <a:spcPct val="35000"/>
              </a:spcAft>
            </a:pPr>
            <a:endParaRPr lang="en-US" sz="2800" kern="1200">
              <a:latin typeface="NikoshBAN" panose="02000000000000000000" pitchFamily="2" charset="0"/>
              <a:cs typeface="NikoshBAN" panose="02000000000000000000" pitchFamily="2" charset="0"/>
            </a:endParaRPr>
          </a:p>
        </p:txBody>
      </p:sp>
      <p:sp>
        <p:nvSpPr>
          <p:cNvPr id="8" name="Freeform 7"/>
          <p:cNvSpPr/>
          <p:nvPr/>
        </p:nvSpPr>
        <p:spPr>
          <a:xfrm>
            <a:off x="8553346" y="2068463"/>
            <a:ext cx="1341101" cy="1151015"/>
          </a:xfrm>
          <a:custGeom>
            <a:avLst/>
            <a:gdLst>
              <a:gd name="connsiteX0" fmla="*/ 0 w 1187910"/>
              <a:gd name="connsiteY0" fmla="*/ 548266 h 1096531"/>
              <a:gd name="connsiteX1" fmla="*/ 593955 w 1187910"/>
              <a:gd name="connsiteY1" fmla="*/ 0 h 1096531"/>
              <a:gd name="connsiteX2" fmla="*/ 1187910 w 1187910"/>
              <a:gd name="connsiteY2" fmla="*/ 548266 h 1096531"/>
              <a:gd name="connsiteX3" fmla="*/ 593955 w 1187910"/>
              <a:gd name="connsiteY3" fmla="*/ 1096532 h 1096531"/>
              <a:gd name="connsiteX4" fmla="*/ 0 w 1187910"/>
              <a:gd name="connsiteY4" fmla="*/ 548266 h 1096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7910" h="1096531">
                <a:moveTo>
                  <a:pt x="0" y="548266"/>
                </a:moveTo>
                <a:cubicBezTo>
                  <a:pt x="0" y="245467"/>
                  <a:pt x="265923" y="0"/>
                  <a:pt x="593955" y="0"/>
                </a:cubicBezTo>
                <a:cubicBezTo>
                  <a:pt x="921987" y="0"/>
                  <a:pt x="1187910" y="245467"/>
                  <a:pt x="1187910" y="548266"/>
                </a:cubicBezTo>
                <a:cubicBezTo>
                  <a:pt x="1187910" y="851065"/>
                  <a:pt x="921987" y="1096532"/>
                  <a:pt x="593955" y="1096532"/>
                </a:cubicBezTo>
                <a:cubicBezTo>
                  <a:pt x="265923" y="1096532"/>
                  <a:pt x="0" y="851065"/>
                  <a:pt x="0" y="548266"/>
                </a:cubicBezTo>
                <a:close/>
              </a:path>
            </a:pathLst>
          </a:custGeom>
          <a:solidFill>
            <a:schemeClr val="bg2">
              <a:lumMod val="1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9205" tIns="175823" rIns="189205" bIns="175823" numCol="1" spcCol="1270" anchor="ctr" anchorCtr="0">
            <a:noAutofit/>
          </a:bodyPr>
          <a:lstStyle/>
          <a:p>
            <a:pPr lvl="0" algn="ctr" defTabSz="533400">
              <a:lnSpc>
                <a:spcPct val="90000"/>
              </a:lnSpc>
              <a:spcBef>
                <a:spcPct val="0"/>
              </a:spcBef>
              <a:spcAft>
                <a:spcPct val="35000"/>
              </a:spcAft>
            </a:pPr>
            <a:r>
              <a:rPr lang="en-US" sz="2400" kern="1200" dirty="0" err="1" smtClean="0">
                <a:latin typeface="NikoshBAN" panose="02000000000000000000" pitchFamily="2" charset="0"/>
                <a:cs typeface="NikoshBAN" panose="02000000000000000000" pitchFamily="2" charset="0"/>
              </a:rPr>
              <a:t>জাবেদা</a:t>
            </a:r>
            <a:r>
              <a:rPr lang="en-US" sz="2400" kern="1200" dirty="0" smtClean="0">
                <a:latin typeface="NikoshBAN" panose="02000000000000000000" pitchFamily="2" charset="0"/>
                <a:cs typeface="NikoshBAN" panose="02000000000000000000" pitchFamily="2" charset="0"/>
              </a:rPr>
              <a:t> </a:t>
            </a:r>
            <a:r>
              <a:rPr lang="en-US" sz="2400" kern="1200" dirty="0" err="1" smtClean="0">
                <a:latin typeface="NikoshBAN" panose="02000000000000000000" pitchFamily="2" charset="0"/>
                <a:cs typeface="NikoshBAN" panose="02000000000000000000" pitchFamily="2" charset="0"/>
              </a:rPr>
              <a:t>ভুক্তকরণ</a:t>
            </a:r>
            <a:r>
              <a:rPr lang="en-US" sz="2400" kern="1200" dirty="0" smtClean="0">
                <a:latin typeface="NikoshBAN" panose="02000000000000000000" pitchFamily="2" charset="0"/>
                <a:cs typeface="NikoshBAN" panose="02000000000000000000" pitchFamily="2" charset="0"/>
              </a:rPr>
              <a:t>  </a:t>
            </a:r>
            <a:endParaRPr lang="en-US" sz="2400" kern="1200" dirty="0">
              <a:latin typeface="NikoshBAN" panose="02000000000000000000" pitchFamily="2" charset="0"/>
              <a:cs typeface="NikoshBAN" panose="02000000000000000000" pitchFamily="2" charset="0"/>
            </a:endParaRPr>
          </a:p>
        </p:txBody>
      </p:sp>
      <p:sp>
        <p:nvSpPr>
          <p:cNvPr id="9" name="Freeform 8"/>
          <p:cNvSpPr/>
          <p:nvPr/>
        </p:nvSpPr>
        <p:spPr>
          <a:xfrm rot="5400000">
            <a:off x="9114115" y="3222684"/>
            <a:ext cx="219562" cy="395430"/>
          </a:xfrm>
          <a:custGeom>
            <a:avLst/>
            <a:gdLst>
              <a:gd name="connsiteX0" fmla="*/ 0 w 209169"/>
              <a:gd name="connsiteY0" fmla="*/ 70052 h 350261"/>
              <a:gd name="connsiteX1" fmla="*/ 104585 w 209169"/>
              <a:gd name="connsiteY1" fmla="*/ 70052 h 350261"/>
              <a:gd name="connsiteX2" fmla="*/ 104585 w 209169"/>
              <a:gd name="connsiteY2" fmla="*/ 0 h 350261"/>
              <a:gd name="connsiteX3" fmla="*/ 209169 w 209169"/>
              <a:gd name="connsiteY3" fmla="*/ 175131 h 350261"/>
              <a:gd name="connsiteX4" fmla="*/ 104585 w 209169"/>
              <a:gd name="connsiteY4" fmla="*/ 350261 h 350261"/>
              <a:gd name="connsiteX5" fmla="*/ 104585 w 209169"/>
              <a:gd name="connsiteY5" fmla="*/ 280209 h 350261"/>
              <a:gd name="connsiteX6" fmla="*/ 0 w 209169"/>
              <a:gd name="connsiteY6" fmla="*/ 280209 h 350261"/>
              <a:gd name="connsiteX7" fmla="*/ 0 w 209169"/>
              <a:gd name="connsiteY7" fmla="*/ 70052 h 350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169" h="350261">
                <a:moveTo>
                  <a:pt x="0" y="70052"/>
                </a:moveTo>
                <a:lnTo>
                  <a:pt x="104585" y="70052"/>
                </a:lnTo>
                <a:lnTo>
                  <a:pt x="104585" y="0"/>
                </a:lnTo>
                <a:lnTo>
                  <a:pt x="209169" y="175131"/>
                </a:lnTo>
                <a:lnTo>
                  <a:pt x="104585" y="350261"/>
                </a:lnTo>
                <a:lnTo>
                  <a:pt x="104585" y="280209"/>
                </a:lnTo>
                <a:lnTo>
                  <a:pt x="0" y="280209"/>
                </a:lnTo>
                <a:lnTo>
                  <a:pt x="0" y="70052"/>
                </a:lnTo>
                <a:close/>
              </a:path>
            </a:pathLst>
          </a:custGeom>
          <a:solidFill>
            <a:schemeClr val="tx1">
              <a:lumMod val="85000"/>
              <a:lumOff val="1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70050" rIns="62750" bIns="70053" numCol="1" spcCol="1270" anchor="ctr" anchorCtr="0">
            <a:noAutofit/>
          </a:bodyPr>
          <a:lstStyle/>
          <a:p>
            <a:pPr lvl="0" algn="ctr" defTabSz="666750">
              <a:lnSpc>
                <a:spcPct val="90000"/>
              </a:lnSpc>
              <a:spcBef>
                <a:spcPct val="0"/>
              </a:spcBef>
              <a:spcAft>
                <a:spcPct val="35000"/>
              </a:spcAft>
            </a:pPr>
            <a:endParaRPr lang="en-US" sz="2800" kern="1200">
              <a:latin typeface="NikoshBAN" panose="02000000000000000000" pitchFamily="2" charset="0"/>
              <a:cs typeface="NikoshBAN" panose="02000000000000000000" pitchFamily="2" charset="0"/>
            </a:endParaRPr>
          </a:p>
        </p:txBody>
      </p:sp>
      <p:sp>
        <p:nvSpPr>
          <p:cNvPr id="10" name="Freeform 9"/>
          <p:cNvSpPr/>
          <p:nvPr/>
        </p:nvSpPr>
        <p:spPr>
          <a:xfrm>
            <a:off x="8470827" y="3633747"/>
            <a:ext cx="1506139" cy="1292666"/>
          </a:xfrm>
          <a:custGeom>
            <a:avLst/>
            <a:gdLst>
              <a:gd name="connsiteX0" fmla="*/ 0 w 1334096"/>
              <a:gd name="connsiteY0" fmla="*/ 615739 h 1231477"/>
              <a:gd name="connsiteX1" fmla="*/ 667048 w 1334096"/>
              <a:gd name="connsiteY1" fmla="*/ 0 h 1231477"/>
              <a:gd name="connsiteX2" fmla="*/ 1334096 w 1334096"/>
              <a:gd name="connsiteY2" fmla="*/ 615739 h 1231477"/>
              <a:gd name="connsiteX3" fmla="*/ 667048 w 1334096"/>
              <a:gd name="connsiteY3" fmla="*/ 1231478 h 1231477"/>
              <a:gd name="connsiteX4" fmla="*/ 0 w 1334096"/>
              <a:gd name="connsiteY4" fmla="*/ 615739 h 1231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4096" h="1231477">
                <a:moveTo>
                  <a:pt x="0" y="615739"/>
                </a:moveTo>
                <a:cubicBezTo>
                  <a:pt x="0" y="275676"/>
                  <a:pt x="298648" y="0"/>
                  <a:pt x="667048" y="0"/>
                </a:cubicBezTo>
                <a:cubicBezTo>
                  <a:pt x="1035448" y="0"/>
                  <a:pt x="1334096" y="275676"/>
                  <a:pt x="1334096" y="615739"/>
                </a:cubicBezTo>
                <a:cubicBezTo>
                  <a:pt x="1334096" y="955802"/>
                  <a:pt x="1035448" y="1231478"/>
                  <a:pt x="667048" y="1231478"/>
                </a:cubicBezTo>
                <a:cubicBezTo>
                  <a:pt x="298648" y="1231478"/>
                  <a:pt x="0" y="955802"/>
                  <a:pt x="0" y="615739"/>
                </a:cubicBezTo>
                <a:close/>
              </a:path>
            </a:pathLst>
          </a:cu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0614" tIns="195586" rIns="210614" bIns="195586" numCol="1" spcCol="1270" anchor="ctr" anchorCtr="0">
            <a:noAutofit/>
          </a:bodyPr>
          <a:lstStyle/>
          <a:p>
            <a:pPr lvl="0" algn="ctr" defTabSz="533400">
              <a:lnSpc>
                <a:spcPct val="90000"/>
              </a:lnSpc>
              <a:spcBef>
                <a:spcPct val="0"/>
              </a:spcBef>
              <a:spcAft>
                <a:spcPct val="35000"/>
              </a:spcAft>
            </a:pPr>
            <a:r>
              <a:rPr lang="en-US" sz="2400" kern="1200" dirty="0" err="1" smtClean="0">
                <a:latin typeface="NikoshBAN" panose="02000000000000000000" pitchFamily="2" charset="0"/>
                <a:cs typeface="NikoshBAN" panose="02000000000000000000" pitchFamily="2" charset="0"/>
              </a:rPr>
              <a:t>খতিয়ান</a:t>
            </a:r>
            <a:r>
              <a:rPr lang="en-US" sz="2400" kern="1200" dirty="0" smtClean="0">
                <a:latin typeface="NikoshBAN" panose="02000000000000000000" pitchFamily="2" charset="0"/>
                <a:cs typeface="NikoshBAN" panose="02000000000000000000" pitchFamily="2" charset="0"/>
              </a:rPr>
              <a:t>  </a:t>
            </a:r>
            <a:r>
              <a:rPr lang="en-US" sz="2400" kern="1200" dirty="0" err="1" smtClean="0">
                <a:latin typeface="NikoshBAN" panose="02000000000000000000" pitchFamily="2" charset="0"/>
                <a:cs typeface="NikoshBAN" panose="02000000000000000000" pitchFamily="2" charset="0"/>
              </a:rPr>
              <a:t>স্থানান্তর</a:t>
            </a:r>
            <a:r>
              <a:rPr lang="en-US" sz="2400" kern="1200" dirty="0" smtClean="0">
                <a:latin typeface="NikoshBAN" panose="02000000000000000000" pitchFamily="2" charset="0"/>
                <a:cs typeface="NikoshBAN" panose="02000000000000000000" pitchFamily="2" charset="0"/>
              </a:rPr>
              <a:t> </a:t>
            </a:r>
            <a:endParaRPr lang="en-US" sz="2400" kern="1200" dirty="0">
              <a:latin typeface="NikoshBAN" panose="02000000000000000000" pitchFamily="2" charset="0"/>
              <a:cs typeface="NikoshBAN" panose="02000000000000000000" pitchFamily="2" charset="0"/>
            </a:endParaRPr>
          </a:p>
        </p:txBody>
      </p:sp>
      <p:sp>
        <p:nvSpPr>
          <p:cNvPr id="11" name="Freeform 10"/>
          <p:cNvSpPr/>
          <p:nvPr/>
        </p:nvSpPr>
        <p:spPr>
          <a:xfrm rot="18360000">
            <a:off x="8627766" y="4740435"/>
            <a:ext cx="163818" cy="395431"/>
          </a:xfrm>
          <a:custGeom>
            <a:avLst/>
            <a:gdLst>
              <a:gd name="connsiteX0" fmla="*/ 0 w 156063"/>
              <a:gd name="connsiteY0" fmla="*/ 70052 h 350261"/>
              <a:gd name="connsiteX1" fmla="*/ 78032 w 156063"/>
              <a:gd name="connsiteY1" fmla="*/ 70052 h 350261"/>
              <a:gd name="connsiteX2" fmla="*/ 78032 w 156063"/>
              <a:gd name="connsiteY2" fmla="*/ 0 h 350261"/>
              <a:gd name="connsiteX3" fmla="*/ 156063 w 156063"/>
              <a:gd name="connsiteY3" fmla="*/ 175131 h 350261"/>
              <a:gd name="connsiteX4" fmla="*/ 78032 w 156063"/>
              <a:gd name="connsiteY4" fmla="*/ 350261 h 350261"/>
              <a:gd name="connsiteX5" fmla="*/ 78032 w 156063"/>
              <a:gd name="connsiteY5" fmla="*/ 280209 h 350261"/>
              <a:gd name="connsiteX6" fmla="*/ 0 w 156063"/>
              <a:gd name="connsiteY6" fmla="*/ 280209 h 350261"/>
              <a:gd name="connsiteX7" fmla="*/ 0 w 156063"/>
              <a:gd name="connsiteY7" fmla="*/ 70052 h 350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063" h="350261">
                <a:moveTo>
                  <a:pt x="156063" y="280209"/>
                </a:moveTo>
                <a:lnTo>
                  <a:pt x="78031" y="280209"/>
                </a:lnTo>
                <a:lnTo>
                  <a:pt x="78031" y="350261"/>
                </a:lnTo>
                <a:lnTo>
                  <a:pt x="0" y="175130"/>
                </a:lnTo>
                <a:lnTo>
                  <a:pt x="78031" y="0"/>
                </a:lnTo>
                <a:lnTo>
                  <a:pt x="78031" y="70052"/>
                </a:lnTo>
                <a:lnTo>
                  <a:pt x="156063" y="70052"/>
                </a:lnTo>
                <a:lnTo>
                  <a:pt x="156063" y="280209"/>
                </a:lnTo>
                <a:close/>
              </a:path>
            </a:pathLst>
          </a:custGeom>
          <a:solidFill>
            <a:schemeClr val="tx1">
              <a:lumMod val="85000"/>
              <a:lumOff val="1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46818" tIns="70051" rIns="1" bIns="70053" numCol="1" spcCol="1270" anchor="ctr" anchorCtr="0">
            <a:noAutofit/>
          </a:bodyPr>
          <a:lstStyle/>
          <a:p>
            <a:pPr lvl="0" algn="ctr" defTabSz="666750">
              <a:lnSpc>
                <a:spcPct val="90000"/>
              </a:lnSpc>
              <a:spcBef>
                <a:spcPct val="0"/>
              </a:spcBef>
              <a:spcAft>
                <a:spcPct val="35000"/>
              </a:spcAft>
            </a:pPr>
            <a:endParaRPr lang="en-US" sz="2800" kern="1200">
              <a:latin typeface="NikoshBAN" panose="02000000000000000000" pitchFamily="2" charset="0"/>
              <a:cs typeface="NikoshBAN" panose="02000000000000000000" pitchFamily="2" charset="0"/>
            </a:endParaRPr>
          </a:p>
        </p:txBody>
      </p:sp>
      <p:sp>
        <p:nvSpPr>
          <p:cNvPr id="12" name="Freeform 11"/>
          <p:cNvSpPr/>
          <p:nvPr/>
        </p:nvSpPr>
        <p:spPr>
          <a:xfrm>
            <a:off x="7436521" y="4957389"/>
            <a:ext cx="1506139" cy="1292666"/>
          </a:xfrm>
          <a:custGeom>
            <a:avLst/>
            <a:gdLst>
              <a:gd name="connsiteX0" fmla="*/ 0 w 1334096"/>
              <a:gd name="connsiteY0" fmla="*/ 615739 h 1231477"/>
              <a:gd name="connsiteX1" fmla="*/ 667048 w 1334096"/>
              <a:gd name="connsiteY1" fmla="*/ 0 h 1231477"/>
              <a:gd name="connsiteX2" fmla="*/ 1334096 w 1334096"/>
              <a:gd name="connsiteY2" fmla="*/ 615739 h 1231477"/>
              <a:gd name="connsiteX3" fmla="*/ 667048 w 1334096"/>
              <a:gd name="connsiteY3" fmla="*/ 1231478 h 1231477"/>
              <a:gd name="connsiteX4" fmla="*/ 0 w 1334096"/>
              <a:gd name="connsiteY4" fmla="*/ 615739 h 1231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4096" h="1231477">
                <a:moveTo>
                  <a:pt x="0" y="615739"/>
                </a:moveTo>
                <a:cubicBezTo>
                  <a:pt x="0" y="275676"/>
                  <a:pt x="298648" y="0"/>
                  <a:pt x="667048" y="0"/>
                </a:cubicBezTo>
                <a:cubicBezTo>
                  <a:pt x="1035448" y="0"/>
                  <a:pt x="1334096" y="275676"/>
                  <a:pt x="1334096" y="615739"/>
                </a:cubicBezTo>
                <a:cubicBezTo>
                  <a:pt x="1334096" y="955802"/>
                  <a:pt x="1035448" y="1231478"/>
                  <a:pt x="667048" y="1231478"/>
                </a:cubicBezTo>
                <a:cubicBezTo>
                  <a:pt x="298648" y="1231478"/>
                  <a:pt x="0" y="955802"/>
                  <a:pt x="0" y="615739"/>
                </a:cubicBezTo>
                <a:close/>
              </a:path>
            </a:pathLst>
          </a:custGeo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0614" tIns="195586" rIns="210614" bIns="195586" numCol="1" spcCol="1270" anchor="ctr" anchorCtr="0">
            <a:noAutofit/>
          </a:bodyPr>
          <a:lstStyle/>
          <a:p>
            <a:pPr lvl="0" algn="ctr" defTabSz="533400">
              <a:lnSpc>
                <a:spcPct val="90000"/>
              </a:lnSpc>
              <a:spcBef>
                <a:spcPct val="0"/>
              </a:spcBef>
              <a:spcAft>
                <a:spcPct val="35000"/>
              </a:spcAft>
            </a:pPr>
            <a:r>
              <a:rPr lang="en-US" sz="2400" kern="1200" dirty="0" err="1" smtClean="0">
                <a:latin typeface="NikoshBAN" panose="02000000000000000000" pitchFamily="2" charset="0"/>
                <a:cs typeface="NikoshBAN" panose="02000000000000000000" pitchFamily="2" charset="0"/>
              </a:rPr>
              <a:t>রেওয়ামিল</a:t>
            </a:r>
            <a:r>
              <a:rPr lang="en-US" sz="2400" kern="1200" dirty="0" smtClean="0">
                <a:latin typeface="NikoshBAN" panose="02000000000000000000" pitchFamily="2" charset="0"/>
                <a:cs typeface="NikoshBAN" panose="02000000000000000000" pitchFamily="2" charset="0"/>
              </a:rPr>
              <a:t> </a:t>
            </a:r>
            <a:r>
              <a:rPr lang="en-US" sz="2400" kern="1200" dirty="0" err="1" smtClean="0">
                <a:latin typeface="NikoshBAN" panose="02000000000000000000" pitchFamily="2" charset="0"/>
                <a:cs typeface="NikoshBAN" panose="02000000000000000000" pitchFamily="2" charset="0"/>
              </a:rPr>
              <a:t>প্রস্তুতকরণ</a:t>
            </a:r>
            <a:r>
              <a:rPr lang="en-US" sz="2400" kern="1200" dirty="0" smtClean="0">
                <a:latin typeface="NikoshBAN" panose="02000000000000000000" pitchFamily="2" charset="0"/>
                <a:cs typeface="NikoshBAN" panose="02000000000000000000" pitchFamily="2" charset="0"/>
              </a:rPr>
              <a:t> </a:t>
            </a:r>
            <a:endParaRPr lang="en-US" sz="2400" kern="1200" dirty="0">
              <a:latin typeface="NikoshBAN" panose="02000000000000000000" pitchFamily="2" charset="0"/>
              <a:cs typeface="NikoshBAN" panose="02000000000000000000" pitchFamily="2" charset="0"/>
            </a:endParaRPr>
          </a:p>
        </p:txBody>
      </p:sp>
      <p:sp>
        <p:nvSpPr>
          <p:cNvPr id="13" name="Freeform 12"/>
          <p:cNvSpPr/>
          <p:nvPr/>
        </p:nvSpPr>
        <p:spPr>
          <a:xfrm rot="20520000">
            <a:off x="7286159" y="5671537"/>
            <a:ext cx="140906" cy="367666"/>
          </a:xfrm>
          <a:custGeom>
            <a:avLst/>
            <a:gdLst>
              <a:gd name="connsiteX0" fmla="*/ 0 w 124810"/>
              <a:gd name="connsiteY0" fmla="*/ 70052 h 350261"/>
              <a:gd name="connsiteX1" fmla="*/ 62405 w 124810"/>
              <a:gd name="connsiteY1" fmla="*/ 70052 h 350261"/>
              <a:gd name="connsiteX2" fmla="*/ 62405 w 124810"/>
              <a:gd name="connsiteY2" fmla="*/ 0 h 350261"/>
              <a:gd name="connsiteX3" fmla="*/ 124810 w 124810"/>
              <a:gd name="connsiteY3" fmla="*/ 175131 h 350261"/>
              <a:gd name="connsiteX4" fmla="*/ 62405 w 124810"/>
              <a:gd name="connsiteY4" fmla="*/ 350261 h 350261"/>
              <a:gd name="connsiteX5" fmla="*/ 62405 w 124810"/>
              <a:gd name="connsiteY5" fmla="*/ 280209 h 350261"/>
              <a:gd name="connsiteX6" fmla="*/ 0 w 124810"/>
              <a:gd name="connsiteY6" fmla="*/ 280209 h 350261"/>
              <a:gd name="connsiteX7" fmla="*/ 0 w 124810"/>
              <a:gd name="connsiteY7" fmla="*/ 70052 h 350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810" h="350261">
                <a:moveTo>
                  <a:pt x="124809" y="280209"/>
                </a:moveTo>
                <a:lnTo>
                  <a:pt x="62405" y="280209"/>
                </a:lnTo>
                <a:lnTo>
                  <a:pt x="62405" y="350261"/>
                </a:lnTo>
                <a:lnTo>
                  <a:pt x="1" y="175130"/>
                </a:lnTo>
                <a:lnTo>
                  <a:pt x="62405" y="0"/>
                </a:lnTo>
                <a:lnTo>
                  <a:pt x="62405" y="70052"/>
                </a:lnTo>
                <a:lnTo>
                  <a:pt x="124809" y="70052"/>
                </a:lnTo>
                <a:lnTo>
                  <a:pt x="124809" y="280209"/>
                </a:lnTo>
                <a:close/>
              </a:path>
            </a:pathLst>
          </a:custGeom>
          <a:solidFill>
            <a:schemeClr val="tx1">
              <a:lumMod val="85000"/>
              <a:lumOff val="1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37443" tIns="70053" rIns="0" bIns="70051" numCol="1" spcCol="1270" anchor="ctr" anchorCtr="0">
            <a:noAutofit/>
          </a:bodyPr>
          <a:lstStyle/>
          <a:p>
            <a:pPr lvl="0" algn="ctr" defTabSz="666750">
              <a:lnSpc>
                <a:spcPct val="90000"/>
              </a:lnSpc>
              <a:spcBef>
                <a:spcPct val="0"/>
              </a:spcBef>
              <a:spcAft>
                <a:spcPct val="35000"/>
              </a:spcAft>
            </a:pPr>
            <a:endParaRPr lang="en-US" sz="2800" kern="1200">
              <a:latin typeface="NikoshBAN" panose="02000000000000000000" pitchFamily="2" charset="0"/>
              <a:cs typeface="NikoshBAN" panose="02000000000000000000" pitchFamily="2" charset="0"/>
            </a:endParaRPr>
          </a:p>
        </p:txBody>
      </p:sp>
      <p:sp>
        <p:nvSpPr>
          <p:cNvPr id="14" name="Freeform 13"/>
          <p:cNvSpPr/>
          <p:nvPr/>
        </p:nvSpPr>
        <p:spPr>
          <a:xfrm>
            <a:off x="5762977" y="5462975"/>
            <a:ext cx="1506139" cy="1292666"/>
          </a:xfrm>
          <a:custGeom>
            <a:avLst/>
            <a:gdLst>
              <a:gd name="connsiteX0" fmla="*/ 0 w 1334096"/>
              <a:gd name="connsiteY0" fmla="*/ 615739 h 1231477"/>
              <a:gd name="connsiteX1" fmla="*/ 667048 w 1334096"/>
              <a:gd name="connsiteY1" fmla="*/ 0 h 1231477"/>
              <a:gd name="connsiteX2" fmla="*/ 1334096 w 1334096"/>
              <a:gd name="connsiteY2" fmla="*/ 615739 h 1231477"/>
              <a:gd name="connsiteX3" fmla="*/ 667048 w 1334096"/>
              <a:gd name="connsiteY3" fmla="*/ 1231478 h 1231477"/>
              <a:gd name="connsiteX4" fmla="*/ 0 w 1334096"/>
              <a:gd name="connsiteY4" fmla="*/ 615739 h 1231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4096" h="1231477">
                <a:moveTo>
                  <a:pt x="0" y="615739"/>
                </a:moveTo>
                <a:cubicBezTo>
                  <a:pt x="0" y="275676"/>
                  <a:pt x="298648" y="0"/>
                  <a:pt x="667048" y="0"/>
                </a:cubicBezTo>
                <a:cubicBezTo>
                  <a:pt x="1035448" y="0"/>
                  <a:pt x="1334096" y="275676"/>
                  <a:pt x="1334096" y="615739"/>
                </a:cubicBezTo>
                <a:cubicBezTo>
                  <a:pt x="1334096" y="955802"/>
                  <a:pt x="1035448" y="1231478"/>
                  <a:pt x="667048" y="1231478"/>
                </a:cubicBezTo>
                <a:cubicBezTo>
                  <a:pt x="298648" y="1231478"/>
                  <a:pt x="0" y="955802"/>
                  <a:pt x="0" y="615739"/>
                </a:cubicBezTo>
                <a:close/>
              </a:path>
            </a:pathLst>
          </a:custGeom>
          <a:solidFill>
            <a:schemeClr val="accent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0614" tIns="195586" rIns="210614" bIns="195586" numCol="1" spcCol="1270" anchor="ctr" anchorCtr="0">
            <a:noAutofit/>
          </a:bodyPr>
          <a:lstStyle/>
          <a:p>
            <a:pPr lvl="0" algn="ctr" defTabSz="533400">
              <a:lnSpc>
                <a:spcPct val="90000"/>
              </a:lnSpc>
              <a:spcBef>
                <a:spcPct val="0"/>
              </a:spcBef>
              <a:spcAft>
                <a:spcPct val="35000"/>
              </a:spcAft>
            </a:pPr>
            <a:r>
              <a:rPr lang="bn-BD" sz="2400" kern="1200" dirty="0" smtClean="0">
                <a:latin typeface="NikoshBAN" panose="02000000000000000000" pitchFamily="2" charset="0"/>
                <a:cs typeface="NikoshBAN" panose="02000000000000000000" pitchFamily="2" charset="0"/>
              </a:rPr>
              <a:t>সমন্বয় দাখিলা</a:t>
            </a:r>
            <a:endParaRPr lang="en-US" sz="2400" kern="1200" dirty="0">
              <a:latin typeface="NikoshBAN" panose="02000000000000000000" pitchFamily="2" charset="0"/>
              <a:cs typeface="NikoshBAN" panose="02000000000000000000" pitchFamily="2" charset="0"/>
            </a:endParaRPr>
          </a:p>
        </p:txBody>
      </p:sp>
      <p:sp>
        <p:nvSpPr>
          <p:cNvPr id="15" name="Freeform 14"/>
          <p:cNvSpPr/>
          <p:nvPr/>
        </p:nvSpPr>
        <p:spPr>
          <a:xfrm rot="1080000">
            <a:off x="5612616" y="5673828"/>
            <a:ext cx="140906" cy="367666"/>
          </a:xfrm>
          <a:custGeom>
            <a:avLst/>
            <a:gdLst>
              <a:gd name="connsiteX0" fmla="*/ 0 w 124810"/>
              <a:gd name="connsiteY0" fmla="*/ 70052 h 350261"/>
              <a:gd name="connsiteX1" fmla="*/ 62405 w 124810"/>
              <a:gd name="connsiteY1" fmla="*/ 70052 h 350261"/>
              <a:gd name="connsiteX2" fmla="*/ 62405 w 124810"/>
              <a:gd name="connsiteY2" fmla="*/ 0 h 350261"/>
              <a:gd name="connsiteX3" fmla="*/ 124810 w 124810"/>
              <a:gd name="connsiteY3" fmla="*/ 175131 h 350261"/>
              <a:gd name="connsiteX4" fmla="*/ 62405 w 124810"/>
              <a:gd name="connsiteY4" fmla="*/ 350261 h 350261"/>
              <a:gd name="connsiteX5" fmla="*/ 62405 w 124810"/>
              <a:gd name="connsiteY5" fmla="*/ 280209 h 350261"/>
              <a:gd name="connsiteX6" fmla="*/ 0 w 124810"/>
              <a:gd name="connsiteY6" fmla="*/ 280209 h 350261"/>
              <a:gd name="connsiteX7" fmla="*/ 0 w 124810"/>
              <a:gd name="connsiteY7" fmla="*/ 70052 h 350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810" h="350261">
                <a:moveTo>
                  <a:pt x="124809" y="280209"/>
                </a:moveTo>
                <a:lnTo>
                  <a:pt x="62405" y="280209"/>
                </a:lnTo>
                <a:lnTo>
                  <a:pt x="62405" y="350261"/>
                </a:lnTo>
                <a:lnTo>
                  <a:pt x="1" y="175130"/>
                </a:lnTo>
                <a:lnTo>
                  <a:pt x="62405" y="0"/>
                </a:lnTo>
                <a:lnTo>
                  <a:pt x="62405" y="70052"/>
                </a:lnTo>
                <a:lnTo>
                  <a:pt x="124809" y="70052"/>
                </a:lnTo>
                <a:lnTo>
                  <a:pt x="124809" y="280209"/>
                </a:lnTo>
                <a:close/>
              </a:path>
            </a:pathLst>
          </a:custGeom>
          <a:solidFill>
            <a:schemeClr val="tx1">
              <a:lumMod val="85000"/>
              <a:lumOff val="1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37443" tIns="70052" rIns="0" bIns="70052" numCol="1" spcCol="1270" anchor="ctr" anchorCtr="0">
            <a:noAutofit/>
          </a:bodyPr>
          <a:lstStyle/>
          <a:p>
            <a:pPr lvl="0" algn="ctr" defTabSz="666750">
              <a:lnSpc>
                <a:spcPct val="90000"/>
              </a:lnSpc>
              <a:spcBef>
                <a:spcPct val="0"/>
              </a:spcBef>
              <a:spcAft>
                <a:spcPct val="35000"/>
              </a:spcAft>
            </a:pPr>
            <a:endParaRPr lang="en-US" sz="2800" kern="1200">
              <a:latin typeface="NikoshBAN" panose="02000000000000000000" pitchFamily="2" charset="0"/>
              <a:cs typeface="NikoshBAN" panose="02000000000000000000" pitchFamily="2" charset="0"/>
            </a:endParaRPr>
          </a:p>
        </p:txBody>
      </p:sp>
      <p:sp>
        <p:nvSpPr>
          <p:cNvPr id="16" name="Freeform 15"/>
          <p:cNvSpPr/>
          <p:nvPr/>
        </p:nvSpPr>
        <p:spPr>
          <a:xfrm>
            <a:off x="4089434" y="4957389"/>
            <a:ext cx="1506139" cy="1292666"/>
          </a:xfrm>
          <a:custGeom>
            <a:avLst/>
            <a:gdLst>
              <a:gd name="connsiteX0" fmla="*/ 0 w 1334096"/>
              <a:gd name="connsiteY0" fmla="*/ 615739 h 1231477"/>
              <a:gd name="connsiteX1" fmla="*/ 667048 w 1334096"/>
              <a:gd name="connsiteY1" fmla="*/ 0 h 1231477"/>
              <a:gd name="connsiteX2" fmla="*/ 1334096 w 1334096"/>
              <a:gd name="connsiteY2" fmla="*/ 615739 h 1231477"/>
              <a:gd name="connsiteX3" fmla="*/ 667048 w 1334096"/>
              <a:gd name="connsiteY3" fmla="*/ 1231478 h 1231477"/>
              <a:gd name="connsiteX4" fmla="*/ 0 w 1334096"/>
              <a:gd name="connsiteY4" fmla="*/ 615739 h 1231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4096" h="1231477">
                <a:moveTo>
                  <a:pt x="0" y="615739"/>
                </a:moveTo>
                <a:cubicBezTo>
                  <a:pt x="0" y="275676"/>
                  <a:pt x="298648" y="0"/>
                  <a:pt x="667048" y="0"/>
                </a:cubicBezTo>
                <a:cubicBezTo>
                  <a:pt x="1035448" y="0"/>
                  <a:pt x="1334096" y="275676"/>
                  <a:pt x="1334096" y="615739"/>
                </a:cubicBezTo>
                <a:cubicBezTo>
                  <a:pt x="1334096" y="955802"/>
                  <a:pt x="1035448" y="1231478"/>
                  <a:pt x="667048" y="1231478"/>
                </a:cubicBezTo>
                <a:cubicBezTo>
                  <a:pt x="298648" y="1231478"/>
                  <a:pt x="0" y="955802"/>
                  <a:pt x="0" y="615739"/>
                </a:cubicBezTo>
                <a:close/>
              </a:path>
            </a:pathLst>
          </a:cu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0614" tIns="195586" rIns="210614" bIns="195586" numCol="1" spcCol="1270" anchor="ctr" anchorCtr="0">
            <a:noAutofit/>
          </a:bodyPr>
          <a:lstStyle/>
          <a:p>
            <a:pPr lvl="0" algn="ctr" defTabSz="533400">
              <a:lnSpc>
                <a:spcPct val="90000"/>
              </a:lnSpc>
              <a:spcBef>
                <a:spcPct val="0"/>
              </a:spcBef>
              <a:spcAft>
                <a:spcPct val="35000"/>
              </a:spcAft>
            </a:pPr>
            <a:r>
              <a:rPr lang="bn-BD" sz="2400" kern="1200" dirty="0" smtClean="0">
                <a:latin typeface="NikoshBAN" panose="02000000000000000000" pitchFamily="2" charset="0"/>
                <a:cs typeface="NikoshBAN" panose="02000000000000000000" pitchFamily="2" charset="0"/>
              </a:rPr>
              <a:t>কার্যপত্র প্রস্তুত</a:t>
            </a:r>
            <a:endParaRPr lang="en-US" sz="2400" kern="1200" dirty="0">
              <a:latin typeface="NikoshBAN" panose="02000000000000000000" pitchFamily="2" charset="0"/>
              <a:cs typeface="NikoshBAN" panose="02000000000000000000" pitchFamily="2" charset="0"/>
            </a:endParaRPr>
          </a:p>
        </p:txBody>
      </p:sp>
      <p:sp>
        <p:nvSpPr>
          <p:cNvPr id="17" name="Freeform 16"/>
          <p:cNvSpPr/>
          <p:nvPr/>
        </p:nvSpPr>
        <p:spPr>
          <a:xfrm rot="3240000">
            <a:off x="4246373" y="4747937"/>
            <a:ext cx="163818" cy="395430"/>
          </a:xfrm>
          <a:custGeom>
            <a:avLst/>
            <a:gdLst>
              <a:gd name="connsiteX0" fmla="*/ 0 w 156063"/>
              <a:gd name="connsiteY0" fmla="*/ 70052 h 350261"/>
              <a:gd name="connsiteX1" fmla="*/ 78032 w 156063"/>
              <a:gd name="connsiteY1" fmla="*/ 70052 h 350261"/>
              <a:gd name="connsiteX2" fmla="*/ 78032 w 156063"/>
              <a:gd name="connsiteY2" fmla="*/ 0 h 350261"/>
              <a:gd name="connsiteX3" fmla="*/ 156063 w 156063"/>
              <a:gd name="connsiteY3" fmla="*/ 175131 h 350261"/>
              <a:gd name="connsiteX4" fmla="*/ 78032 w 156063"/>
              <a:gd name="connsiteY4" fmla="*/ 350261 h 350261"/>
              <a:gd name="connsiteX5" fmla="*/ 78032 w 156063"/>
              <a:gd name="connsiteY5" fmla="*/ 280209 h 350261"/>
              <a:gd name="connsiteX6" fmla="*/ 0 w 156063"/>
              <a:gd name="connsiteY6" fmla="*/ 280209 h 350261"/>
              <a:gd name="connsiteX7" fmla="*/ 0 w 156063"/>
              <a:gd name="connsiteY7" fmla="*/ 70052 h 350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063" h="350261">
                <a:moveTo>
                  <a:pt x="156063" y="280209"/>
                </a:moveTo>
                <a:lnTo>
                  <a:pt x="78031" y="280209"/>
                </a:lnTo>
                <a:lnTo>
                  <a:pt x="78031" y="350261"/>
                </a:lnTo>
                <a:lnTo>
                  <a:pt x="0" y="175130"/>
                </a:lnTo>
                <a:lnTo>
                  <a:pt x="78031" y="0"/>
                </a:lnTo>
                <a:lnTo>
                  <a:pt x="78031" y="70052"/>
                </a:lnTo>
                <a:lnTo>
                  <a:pt x="156063" y="70052"/>
                </a:lnTo>
                <a:lnTo>
                  <a:pt x="156063" y="280209"/>
                </a:lnTo>
                <a:close/>
              </a:path>
            </a:pathLst>
          </a:custGeom>
          <a:solidFill>
            <a:schemeClr val="tx1">
              <a:lumMod val="85000"/>
              <a:lumOff val="1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46819" tIns="70052" rIns="0" bIns="70051" numCol="1" spcCol="1270" anchor="ctr" anchorCtr="0">
            <a:noAutofit/>
          </a:bodyPr>
          <a:lstStyle/>
          <a:p>
            <a:pPr lvl="0" algn="ctr" defTabSz="666750">
              <a:lnSpc>
                <a:spcPct val="90000"/>
              </a:lnSpc>
              <a:spcBef>
                <a:spcPct val="0"/>
              </a:spcBef>
              <a:spcAft>
                <a:spcPct val="35000"/>
              </a:spcAft>
            </a:pPr>
            <a:endParaRPr lang="en-US" sz="2800" kern="1200">
              <a:latin typeface="NikoshBAN" panose="02000000000000000000" pitchFamily="2" charset="0"/>
              <a:cs typeface="NikoshBAN" panose="02000000000000000000" pitchFamily="2" charset="0"/>
            </a:endParaRPr>
          </a:p>
        </p:txBody>
      </p:sp>
      <p:sp>
        <p:nvSpPr>
          <p:cNvPr id="18" name="Freeform 17"/>
          <p:cNvSpPr/>
          <p:nvPr/>
        </p:nvSpPr>
        <p:spPr>
          <a:xfrm>
            <a:off x="3055127" y="3633747"/>
            <a:ext cx="1506139" cy="1292666"/>
          </a:xfrm>
          <a:custGeom>
            <a:avLst/>
            <a:gdLst>
              <a:gd name="connsiteX0" fmla="*/ 0 w 1334096"/>
              <a:gd name="connsiteY0" fmla="*/ 615739 h 1231477"/>
              <a:gd name="connsiteX1" fmla="*/ 667048 w 1334096"/>
              <a:gd name="connsiteY1" fmla="*/ 0 h 1231477"/>
              <a:gd name="connsiteX2" fmla="*/ 1334096 w 1334096"/>
              <a:gd name="connsiteY2" fmla="*/ 615739 h 1231477"/>
              <a:gd name="connsiteX3" fmla="*/ 667048 w 1334096"/>
              <a:gd name="connsiteY3" fmla="*/ 1231478 h 1231477"/>
              <a:gd name="connsiteX4" fmla="*/ 0 w 1334096"/>
              <a:gd name="connsiteY4" fmla="*/ 615739 h 1231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4096" h="1231477">
                <a:moveTo>
                  <a:pt x="0" y="615739"/>
                </a:moveTo>
                <a:cubicBezTo>
                  <a:pt x="0" y="275676"/>
                  <a:pt x="298648" y="0"/>
                  <a:pt x="667048" y="0"/>
                </a:cubicBezTo>
                <a:cubicBezTo>
                  <a:pt x="1035448" y="0"/>
                  <a:pt x="1334096" y="275676"/>
                  <a:pt x="1334096" y="615739"/>
                </a:cubicBezTo>
                <a:cubicBezTo>
                  <a:pt x="1334096" y="955802"/>
                  <a:pt x="1035448" y="1231478"/>
                  <a:pt x="667048" y="1231478"/>
                </a:cubicBezTo>
                <a:cubicBezTo>
                  <a:pt x="298648" y="1231478"/>
                  <a:pt x="0" y="955802"/>
                  <a:pt x="0" y="615739"/>
                </a:cubicBezTo>
                <a:close/>
              </a:path>
            </a:pathLst>
          </a:custGeom>
          <a:solidFill>
            <a:schemeClr val="accent3">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0614" tIns="195586" rIns="210614" bIns="195586" numCol="1" spcCol="1270" anchor="ctr" anchorCtr="0">
            <a:noAutofit/>
          </a:bodyPr>
          <a:lstStyle/>
          <a:p>
            <a:pPr lvl="0" algn="ctr" defTabSz="533400">
              <a:lnSpc>
                <a:spcPct val="90000"/>
              </a:lnSpc>
              <a:spcBef>
                <a:spcPct val="0"/>
              </a:spcBef>
              <a:spcAft>
                <a:spcPct val="35000"/>
              </a:spcAft>
            </a:pPr>
            <a:r>
              <a:rPr lang="bn-BD" sz="2400" kern="1200" dirty="0" smtClean="0">
                <a:latin typeface="NikoshBAN" panose="02000000000000000000" pitchFamily="2" charset="0"/>
                <a:cs typeface="NikoshBAN" panose="02000000000000000000" pitchFamily="2" charset="0"/>
              </a:rPr>
              <a:t>আর্থিক বিবরণী</a:t>
            </a:r>
            <a:endParaRPr lang="en-US" sz="2400" kern="1200" dirty="0">
              <a:latin typeface="NikoshBAN" panose="02000000000000000000" pitchFamily="2" charset="0"/>
              <a:cs typeface="NikoshBAN" panose="02000000000000000000" pitchFamily="2" charset="0"/>
            </a:endParaRPr>
          </a:p>
        </p:txBody>
      </p:sp>
      <p:sp>
        <p:nvSpPr>
          <p:cNvPr id="19" name="Freeform 18"/>
          <p:cNvSpPr/>
          <p:nvPr/>
        </p:nvSpPr>
        <p:spPr>
          <a:xfrm rot="16200000">
            <a:off x="3717184" y="3269462"/>
            <a:ext cx="182025" cy="395430"/>
          </a:xfrm>
          <a:custGeom>
            <a:avLst/>
            <a:gdLst>
              <a:gd name="connsiteX0" fmla="*/ 0 w 173409"/>
              <a:gd name="connsiteY0" fmla="*/ 70052 h 350261"/>
              <a:gd name="connsiteX1" fmla="*/ 86705 w 173409"/>
              <a:gd name="connsiteY1" fmla="*/ 70052 h 350261"/>
              <a:gd name="connsiteX2" fmla="*/ 86705 w 173409"/>
              <a:gd name="connsiteY2" fmla="*/ 0 h 350261"/>
              <a:gd name="connsiteX3" fmla="*/ 173409 w 173409"/>
              <a:gd name="connsiteY3" fmla="*/ 175131 h 350261"/>
              <a:gd name="connsiteX4" fmla="*/ 86705 w 173409"/>
              <a:gd name="connsiteY4" fmla="*/ 350261 h 350261"/>
              <a:gd name="connsiteX5" fmla="*/ 86705 w 173409"/>
              <a:gd name="connsiteY5" fmla="*/ 280209 h 350261"/>
              <a:gd name="connsiteX6" fmla="*/ 0 w 173409"/>
              <a:gd name="connsiteY6" fmla="*/ 280209 h 350261"/>
              <a:gd name="connsiteX7" fmla="*/ 0 w 173409"/>
              <a:gd name="connsiteY7" fmla="*/ 70052 h 350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409" h="350261">
                <a:moveTo>
                  <a:pt x="0" y="70052"/>
                </a:moveTo>
                <a:lnTo>
                  <a:pt x="86705" y="70052"/>
                </a:lnTo>
                <a:lnTo>
                  <a:pt x="86705" y="0"/>
                </a:lnTo>
                <a:lnTo>
                  <a:pt x="173409" y="175131"/>
                </a:lnTo>
                <a:lnTo>
                  <a:pt x="86705" y="350261"/>
                </a:lnTo>
                <a:lnTo>
                  <a:pt x="86705" y="280209"/>
                </a:lnTo>
                <a:lnTo>
                  <a:pt x="0" y="280209"/>
                </a:lnTo>
                <a:lnTo>
                  <a:pt x="0" y="70052"/>
                </a:lnTo>
                <a:close/>
              </a:path>
            </a:pathLst>
          </a:custGeom>
          <a:solidFill>
            <a:schemeClr val="tx1">
              <a:lumMod val="85000"/>
              <a:lumOff val="1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2" tIns="70052" rIns="52024" bIns="70051" numCol="1" spcCol="1270" anchor="ctr" anchorCtr="0">
            <a:noAutofit/>
          </a:bodyPr>
          <a:lstStyle/>
          <a:p>
            <a:pPr lvl="0" algn="ctr" defTabSz="666750">
              <a:lnSpc>
                <a:spcPct val="90000"/>
              </a:lnSpc>
              <a:spcBef>
                <a:spcPct val="0"/>
              </a:spcBef>
              <a:spcAft>
                <a:spcPct val="35000"/>
              </a:spcAft>
            </a:pPr>
            <a:endParaRPr lang="en-US" sz="2800" kern="1200">
              <a:latin typeface="NikoshBAN" panose="02000000000000000000" pitchFamily="2" charset="0"/>
              <a:cs typeface="NikoshBAN" panose="02000000000000000000" pitchFamily="2" charset="0"/>
            </a:endParaRPr>
          </a:p>
        </p:txBody>
      </p:sp>
      <p:sp>
        <p:nvSpPr>
          <p:cNvPr id="20" name="Freeform 19"/>
          <p:cNvSpPr/>
          <p:nvPr/>
        </p:nvSpPr>
        <p:spPr>
          <a:xfrm>
            <a:off x="3055127" y="1997637"/>
            <a:ext cx="1506139" cy="1292666"/>
          </a:xfrm>
          <a:custGeom>
            <a:avLst/>
            <a:gdLst>
              <a:gd name="connsiteX0" fmla="*/ 0 w 1334096"/>
              <a:gd name="connsiteY0" fmla="*/ 615739 h 1231477"/>
              <a:gd name="connsiteX1" fmla="*/ 667048 w 1334096"/>
              <a:gd name="connsiteY1" fmla="*/ 0 h 1231477"/>
              <a:gd name="connsiteX2" fmla="*/ 1334096 w 1334096"/>
              <a:gd name="connsiteY2" fmla="*/ 615739 h 1231477"/>
              <a:gd name="connsiteX3" fmla="*/ 667048 w 1334096"/>
              <a:gd name="connsiteY3" fmla="*/ 1231478 h 1231477"/>
              <a:gd name="connsiteX4" fmla="*/ 0 w 1334096"/>
              <a:gd name="connsiteY4" fmla="*/ 615739 h 1231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4096" h="1231477">
                <a:moveTo>
                  <a:pt x="0" y="615739"/>
                </a:moveTo>
                <a:cubicBezTo>
                  <a:pt x="0" y="275676"/>
                  <a:pt x="298648" y="0"/>
                  <a:pt x="667048" y="0"/>
                </a:cubicBezTo>
                <a:cubicBezTo>
                  <a:pt x="1035448" y="0"/>
                  <a:pt x="1334096" y="275676"/>
                  <a:pt x="1334096" y="615739"/>
                </a:cubicBezTo>
                <a:cubicBezTo>
                  <a:pt x="1334096" y="955802"/>
                  <a:pt x="1035448" y="1231478"/>
                  <a:pt x="667048" y="1231478"/>
                </a:cubicBezTo>
                <a:cubicBezTo>
                  <a:pt x="298648" y="1231478"/>
                  <a:pt x="0" y="955802"/>
                  <a:pt x="0" y="615739"/>
                </a:cubicBezTo>
                <a:close/>
              </a:path>
            </a:pathLst>
          </a:cu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0614" tIns="195586" rIns="210614" bIns="195586" numCol="1" spcCol="1270" anchor="ctr" anchorCtr="0">
            <a:noAutofit/>
          </a:bodyPr>
          <a:lstStyle/>
          <a:p>
            <a:pPr lvl="0" algn="ctr" defTabSz="533400">
              <a:lnSpc>
                <a:spcPct val="90000"/>
              </a:lnSpc>
              <a:spcBef>
                <a:spcPct val="0"/>
              </a:spcBef>
              <a:spcAft>
                <a:spcPct val="35000"/>
              </a:spcAft>
            </a:pPr>
            <a:r>
              <a:rPr lang="bn-BD" sz="2400" kern="1200" dirty="0" smtClean="0">
                <a:latin typeface="NikoshBAN" panose="02000000000000000000" pitchFamily="2" charset="0"/>
                <a:cs typeface="NikoshBAN" panose="02000000000000000000" pitchFamily="2" charset="0"/>
              </a:rPr>
              <a:t>  সমাপনী দাখিলা</a:t>
            </a:r>
            <a:endParaRPr lang="en-US" sz="2400" kern="1200" dirty="0">
              <a:latin typeface="NikoshBAN" panose="02000000000000000000" pitchFamily="2" charset="0"/>
              <a:cs typeface="NikoshBAN" panose="02000000000000000000" pitchFamily="2" charset="0"/>
            </a:endParaRPr>
          </a:p>
        </p:txBody>
      </p:sp>
      <p:sp>
        <p:nvSpPr>
          <p:cNvPr id="21" name="Freeform 20"/>
          <p:cNvSpPr/>
          <p:nvPr/>
        </p:nvSpPr>
        <p:spPr>
          <a:xfrm rot="18360000">
            <a:off x="4240511" y="1788185"/>
            <a:ext cx="163817" cy="395430"/>
          </a:xfrm>
          <a:custGeom>
            <a:avLst/>
            <a:gdLst>
              <a:gd name="connsiteX0" fmla="*/ 0 w 156063"/>
              <a:gd name="connsiteY0" fmla="*/ 70052 h 350261"/>
              <a:gd name="connsiteX1" fmla="*/ 78032 w 156063"/>
              <a:gd name="connsiteY1" fmla="*/ 70052 h 350261"/>
              <a:gd name="connsiteX2" fmla="*/ 78032 w 156063"/>
              <a:gd name="connsiteY2" fmla="*/ 0 h 350261"/>
              <a:gd name="connsiteX3" fmla="*/ 156063 w 156063"/>
              <a:gd name="connsiteY3" fmla="*/ 175131 h 350261"/>
              <a:gd name="connsiteX4" fmla="*/ 78032 w 156063"/>
              <a:gd name="connsiteY4" fmla="*/ 350261 h 350261"/>
              <a:gd name="connsiteX5" fmla="*/ 78032 w 156063"/>
              <a:gd name="connsiteY5" fmla="*/ 280209 h 350261"/>
              <a:gd name="connsiteX6" fmla="*/ 0 w 156063"/>
              <a:gd name="connsiteY6" fmla="*/ 280209 h 350261"/>
              <a:gd name="connsiteX7" fmla="*/ 0 w 156063"/>
              <a:gd name="connsiteY7" fmla="*/ 70052 h 350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063" h="350261">
                <a:moveTo>
                  <a:pt x="0" y="70052"/>
                </a:moveTo>
                <a:lnTo>
                  <a:pt x="78032" y="70052"/>
                </a:lnTo>
                <a:lnTo>
                  <a:pt x="78032" y="0"/>
                </a:lnTo>
                <a:lnTo>
                  <a:pt x="156063" y="175131"/>
                </a:lnTo>
                <a:lnTo>
                  <a:pt x="78032" y="350261"/>
                </a:lnTo>
                <a:lnTo>
                  <a:pt x="78032" y="280209"/>
                </a:lnTo>
                <a:lnTo>
                  <a:pt x="0" y="280209"/>
                </a:lnTo>
                <a:lnTo>
                  <a:pt x="0" y="70052"/>
                </a:lnTo>
                <a:close/>
              </a:path>
            </a:pathLst>
          </a:custGeom>
          <a:solidFill>
            <a:schemeClr val="tx1">
              <a:lumMod val="85000"/>
              <a:lumOff val="1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70052" rIns="46819" bIns="70051" numCol="1" spcCol="1270" anchor="ctr" anchorCtr="0">
            <a:noAutofit/>
          </a:bodyPr>
          <a:lstStyle/>
          <a:p>
            <a:pPr lvl="0" algn="ctr" defTabSz="666750">
              <a:lnSpc>
                <a:spcPct val="90000"/>
              </a:lnSpc>
              <a:spcBef>
                <a:spcPct val="0"/>
              </a:spcBef>
              <a:spcAft>
                <a:spcPct val="35000"/>
              </a:spcAft>
            </a:pPr>
            <a:endParaRPr lang="en-US" sz="2800" kern="1200">
              <a:latin typeface="NikoshBAN" panose="02000000000000000000" pitchFamily="2" charset="0"/>
              <a:cs typeface="NikoshBAN" panose="02000000000000000000" pitchFamily="2" charset="0"/>
            </a:endParaRPr>
          </a:p>
        </p:txBody>
      </p:sp>
      <p:sp>
        <p:nvSpPr>
          <p:cNvPr id="22" name="Freeform 21"/>
          <p:cNvSpPr/>
          <p:nvPr/>
        </p:nvSpPr>
        <p:spPr>
          <a:xfrm>
            <a:off x="4089434" y="673995"/>
            <a:ext cx="1506139" cy="1292666"/>
          </a:xfrm>
          <a:custGeom>
            <a:avLst/>
            <a:gdLst>
              <a:gd name="connsiteX0" fmla="*/ 0 w 1334096"/>
              <a:gd name="connsiteY0" fmla="*/ 615739 h 1231477"/>
              <a:gd name="connsiteX1" fmla="*/ 667048 w 1334096"/>
              <a:gd name="connsiteY1" fmla="*/ 0 h 1231477"/>
              <a:gd name="connsiteX2" fmla="*/ 1334096 w 1334096"/>
              <a:gd name="connsiteY2" fmla="*/ 615739 h 1231477"/>
              <a:gd name="connsiteX3" fmla="*/ 667048 w 1334096"/>
              <a:gd name="connsiteY3" fmla="*/ 1231478 h 1231477"/>
              <a:gd name="connsiteX4" fmla="*/ 0 w 1334096"/>
              <a:gd name="connsiteY4" fmla="*/ 615739 h 1231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4096" h="1231477">
                <a:moveTo>
                  <a:pt x="0" y="615739"/>
                </a:moveTo>
                <a:cubicBezTo>
                  <a:pt x="0" y="275676"/>
                  <a:pt x="298648" y="0"/>
                  <a:pt x="667048" y="0"/>
                </a:cubicBezTo>
                <a:cubicBezTo>
                  <a:pt x="1035448" y="0"/>
                  <a:pt x="1334096" y="275676"/>
                  <a:pt x="1334096" y="615739"/>
                </a:cubicBezTo>
                <a:cubicBezTo>
                  <a:pt x="1334096" y="955802"/>
                  <a:pt x="1035448" y="1231478"/>
                  <a:pt x="667048" y="1231478"/>
                </a:cubicBezTo>
                <a:cubicBezTo>
                  <a:pt x="298648" y="1231478"/>
                  <a:pt x="0" y="955802"/>
                  <a:pt x="0" y="615739"/>
                </a:cubicBezTo>
                <a:close/>
              </a:path>
            </a:pathLst>
          </a:custGeom>
          <a:solidFill>
            <a:schemeClr val="accent3">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0614" tIns="195586" rIns="210614" bIns="195586" numCol="1" spcCol="1270" anchor="ctr" anchorCtr="0">
            <a:noAutofit/>
          </a:bodyPr>
          <a:lstStyle/>
          <a:p>
            <a:pPr lvl="0" algn="ctr" defTabSz="533400">
              <a:lnSpc>
                <a:spcPct val="90000"/>
              </a:lnSpc>
              <a:spcBef>
                <a:spcPct val="0"/>
              </a:spcBef>
              <a:spcAft>
                <a:spcPct val="35000"/>
              </a:spcAft>
            </a:pPr>
            <a:r>
              <a:rPr lang="bn-BD" sz="2400" kern="1200" dirty="0" smtClean="0">
                <a:latin typeface="NikoshBAN" panose="02000000000000000000" pitchFamily="2" charset="0"/>
                <a:cs typeface="NikoshBAN" panose="02000000000000000000" pitchFamily="2" charset="0"/>
              </a:rPr>
              <a:t>হিসাব পরবর্তী</a:t>
            </a:r>
            <a:endParaRPr lang="bn-IN" sz="2400" kern="1200" dirty="0" smtClean="0">
              <a:latin typeface="NikoshBAN" panose="02000000000000000000" pitchFamily="2" charset="0"/>
              <a:cs typeface="NikoshBAN" panose="02000000000000000000" pitchFamily="2" charset="0"/>
            </a:endParaRPr>
          </a:p>
          <a:p>
            <a:pPr lvl="0" algn="ctr" defTabSz="533400">
              <a:lnSpc>
                <a:spcPct val="90000"/>
              </a:lnSpc>
              <a:spcBef>
                <a:spcPct val="0"/>
              </a:spcBef>
              <a:spcAft>
                <a:spcPct val="35000"/>
              </a:spcAft>
            </a:pPr>
            <a:r>
              <a:rPr lang="en-US" sz="2400" dirty="0" err="1" smtClean="0">
                <a:latin typeface="NikoshBAN" panose="02000000000000000000" pitchFamily="2" charset="0"/>
                <a:cs typeface="NikoshBAN" panose="02000000000000000000" pitchFamily="2" charset="0"/>
              </a:rPr>
              <a:t>রেওয়ামিল</a:t>
            </a:r>
            <a:r>
              <a:rPr lang="en-US" sz="2400" dirty="0" smtClean="0">
                <a:latin typeface="NikoshBAN" panose="02000000000000000000" pitchFamily="2" charset="0"/>
                <a:cs typeface="NikoshBAN" panose="02000000000000000000" pitchFamily="2" charset="0"/>
              </a:rPr>
              <a:t> </a:t>
            </a:r>
            <a:r>
              <a:rPr lang="bn-BD" sz="2400" kern="1200" dirty="0" smtClean="0">
                <a:latin typeface="NikoshBAN" panose="02000000000000000000" pitchFamily="2" charset="0"/>
                <a:cs typeface="NikoshBAN" panose="02000000000000000000" pitchFamily="2" charset="0"/>
              </a:rPr>
              <a:t> </a:t>
            </a:r>
            <a:endParaRPr lang="en-US" sz="2400" kern="1200" dirty="0">
              <a:latin typeface="NikoshBAN" panose="02000000000000000000" pitchFamily="2" charset="0"/>
              <a:cs typeface="NikoshBAN" panose="02000000000000000000" pitchFamily="2" charset="0"/>
            </a:endParaRPr>
          </a:p>
        </p:txBody>
      </p:sp>
      <p:sp>
        <p:nvSpPr>
          <p:cNvPr id="23" name="Freeform 22"/>
          <p:cNvSpPr/>
          <p:nvPr/>
        </p:nvSpPr>
        <p:spPr>
          <a:xfrm rot="20520000">
            <a:off x="5605030" y="884849"/>
            <a:ext cx="140905" cy="367665"/>
          </a:xfrm>
          <a:custGeom>
            <a:avLst/>
            <a:gdLst>
              <a:gd name="connsiteX0" fmla="*/ 0 w 124810"/>
              <a:gd name="connsiteY0" fmla="*/ 70052 h 350261"/>
              <a:gd name="connsiteX1" fmla="*/ 62405 w 124810"/>
              <a:gd name="connsiteY1" fmla="*/ 70052 h 350261"/>
              <a:gd name="connsiteX2" fmla="*/ 62405 w 124810"/>
              <a:gd name="connsiteY2" fmla="*/ 0 h 350261"/>
              <a:gd name="connsiteX3" fmla="*/ 124810 w 124810"/>
              <a:gd name="connsiteY3" fmla="*/ 175131 h 350261"/>
              <a:gd name="connsiteX4" fmla="*/ 62405 w 124810"/>
              <a:gd name="connsiteY4" fmla="*/ 350261 h 350261"/>
              <a:gd name="connsiteX5" fmla="*/ 62405 w 124810"/>
              <a:gd name="connsiteY5" fmla="*/ 280209 h 350261"/>
              <a:gd name="connsiteX6" fmla="*/ 0 w 124810"/>
              <a:gd name="connsiteY6" fmla="*/ 280209 h 350261"/>
              <a:gd name="connsiteX7" fmla="*/ 0 w 124810"/>
              <a:gd name="connsiteY7" fmla="*/ 70052 h 350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810" h="350261">
                <a:moveTo>
                  <a:pt x="0" y="70052"/>
                </a:moveTo>
                <a:lnTo>
                  <a:pt x="62405" y="70052"/>
                </a:lnTo>
                <a:lnTo>
                  <a:pt x="62405" y="0"/>
                </a:lnTo>
                <a:lnTo>
                  <a:pt x="124810" y="175131"/>
                </a:lnTo>
                <a:lnTo>
                  <a:pt x="62405" y="350261"/>
                </a:lnTo>
                <a:lnTo>
                  <a:pt x="62405" y="280209"/>
                </a:lnTo>
                <a:lnTo>
                  <a:pt x="0" y="280209"/>
                </a:lnTo>
                <a:lnTo>
                  <a:pt x="0" y="70052"/>
                </a:lnTo>
                <a:close/>
              </a:path>
            </a:pathLst>
          </a:custGeom>
          <a:solidFill>
            <a:schemeClr val="tx1">
              <a:lumMod val="85000"/>
              <a:lumOff val="1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70051" rIns="37443" bIns="70052" numCol="1" spcCol="1270" anchor="ctr" anchorCtr="0">
            <a:noAutofit/>
          </a:bodyPr>
          <a:lstStyle/>
          <a:p>
            <a:pPr lvl="0" algn="ctr" defTabSz="666750">
              <a:lnSpc>
                <a:spcPct val="90000"/>
              </a:lnSpc>
              <a:spcBef>
                <a:spcPct val="0"/>
              </a:spcBef>
              <a:spcAft>
                <a:spcPct val="35000"/>
              </a:spcAft>
            </a:pPr>
            <a:endParaRPr lang="en-US" sz="2800" kern="1200">
              <a:latin typeface="NikoshBAN" panose="02000000000000000000" pitchFamily="2" charset="0"/>
              <a:cs typeface="NikoshBAN" panose="02000000000000000000" pitchFamily="2" charset="0"/>
            </a:endParaRPr>
          </a:p>
        </p:txBody>
      </p:sp>
      <p:sp>
        <p:nvSpPr>
          <p:cNvPr id="24" name="Oval 23"/>
          <p:cNvSpPr/>
          <p:nvPr/>
        </p:nvSpPr>
        <p:spPr>
          <a:xfrm>
            <a:off x="5825416" y="2531680"/>
            <a:ext cx="1961407" cy="1535735"/>
          </a:xfrm>
          <a:prstGeom prst="ellipse">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smtClean="0">
                <a:latin typeface="NikoshBAN" panose="02000000000000000000" pitchFamily="2" charset="0"/>
                <a:cs typeface="NikoshBAN" panose="02000000000000000000" pitchFamily="2" charset="0"/>
              </a:rPr>
              <a:t>হিসাব</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চক্র</a:t>
            </a:r>
            <a:r>
              <a:rPr lang="en-US" sz="4400" dirty="0" smtClean="0">
                <a:latin typeface="NikoshBAN" panose="02000000000000000000" pitchFamily="2" charset="0"/>
                <a:cs typeface="NikoshBAN" panose="02000000000000000000" pitchFamily="2" charset="0"/>
              </a:rPr>
              <a:t> </a:t>
            </a:r>
            <a:endParaRPr lang="en-US" sz="4400" dirty="0">
              <a:latin typeface="NikoshBAN" panose="02000000000000000000" pitchFamily="2" charset="0"/>
              <a:cs typeface="NikoshBAN" panose="02000000000000000000" pitchFamily="2" charset="0"/>
            </a:endParaRPr>
          </a:p>
        </p:txBody>
      </p:sp>
      <p:sp>
        <p:nvSpPr>
          <p:cNvPr id="25" name="TextBox 24"/>
          <p:cNvSpPr txBox="1"/>
          <p:nvPr/>
        </p:nvSpPr>
        <p:spPr>
          <a:xfrm>
            <a:off x="3918107" y="2094230"/>
            <a:ext cx="4544704" cy="1569660"/>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2400" dirty="0" err="1" smtClean="0">
                <a:solidFill>
                  <a:srgbClr val="FF0000"/>
                </a:solidFill>
                <a:latin typeface="NikoshBAN" panose="02000000000000000000" pitchFamily="2" charset="0"/>
                <a:cs typeface="NikoshBAN" panose="02000000000000000000" pitchFamily="2" charset="0"/>
              </a:rPr>
              <a:t>লেনদেন</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চিহ্নিতকরণ</a:t>
            </a:r>
            <a:r>
              <a:rPr lang="en-US" sz="2400" dirty="0" smtClean="0">
                <a:solidFill>
                  <a:srgbClr val="FF0000"/>
                </a:solidFill>
                <a:latin typeface="NikoshBAN" panose="02000000000000000000" pitchFamily="2" charset="0"/>
                <a:cs typeface="NikoshBAN" panose="02000000000000000000" pitchFamily="2" charset="0"/>
              </a:rPr>
              <a:t>  </a:t>
            </a:r>
          </a:p>
          <a:p>
            <a:pPr algn="ctr"/>
            <a:r>
              <a:rPr lang="en-US" sz="2400" dirty="0" err="1" smtClean="0">
                <a:latin typeface="NikoshBAN" panose="02000000000000000000" pitchFamily="2" charset="0"/>
                <a:cs typeface="NikoshBAN" panose="02000000000000000000" pitchFamily="2" charset="0"/>
              </a:rPr>
              <a:t>এটি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হিসাব</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চক্রের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প্রথম</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ধাপ</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এইধাপে</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ব্যবসায়ের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প্রতিটি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ঘটিনা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বিশ্লেষণ</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ঘটনাটি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লেনদেন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শনাক্ত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হয়</a:t>
            </a:r>
            <a:r>
              <a:rPr lang="en-US"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
        <p:nvSpPr>
          <p:cNvPr id="26" name="TextBox 25"/>
          <p:cNvSpPr txBox="1"/>
          <p:nvPr/>
        </p:nvSpPr>
        <p:spPr>
          <a:xfrm>
            <a:off x="4084891" y="2125298"/>
            <a:ext cx="4433247" cy="1815882"/>
          </a:xfrm>
          <a:prstGeom prst="rect">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2800" dirty="0" err="1" smtClean="0">
                <a:solidFill>
                  <a:srgbClr val="FF0000"/>
                </a:solidFill>
                <a:latin typeface="NikoshBAN" panose="02000000000000000000" pitchFamily="2" charset="0"/>
                <a:cs typeface="NikoshBAN" panose="02000000000000000000" pitchFamily="2" charset="0"/>
              </a:rPr>
              <a:t>লেনদেন</a:t>
            </a:r>
            <a:r>
              <a:rPr lang="en-US" sz="2800" dirty="0" smtClean="0">
                <a:solidFill>
                  <a:srgbClr val="FF0000"/>
                </a:solidFill>
                <a:latin typeface="NikoshBAN" panose="02000000000000000000" pitchFamily="2" charset="0"/>
                <a:cs typeface="NikoshBAN" panose="02000000000000000000" pitchFamily="2" charset="0"/>
              </a:rPr>
              <a:t> </a:t>
            </a:r>
            <a:r>
              <a:rPr lang="en-US" sz="2800" dirty="0" err="1" smtClean="0">
                <a:solidFill>
                  <a:srgbClr val="FF0000"/>
                </a:solidFill>
                <a:latin typeface="NikoshBAN" panose="02000000000000000000" pitchFamily="2" charset="0"/>
                <a:cs typeface="NikoshBAN" panose="02000000000000000000" pitchFamily="2" charset="0"/>
              </a:rPr>
              <a:t>বিশ্লেষণ</a:t>
            </a:r>
            <a:endParaRPr lang="en-US" sz="2800" dirty="0" smtClean="0">
              <a:solidFill>
                <a:srgbClr val="FF0000"/>
              </a:solidFill>
              <a:latin typeface="NikoshBAN" panose="02000000000000000000" pitchFamily="2" charset="0"/>
              <a:cs typeface="NikoshBAN" panose="02000000000000000000" pitchFamily="2" charset="0"/>
            </a:endParaRPr>
          </a:p>
          <a:p>
            <a:pPr algn="ctr"/>
            <a:r>
              <a:rPr lang="en-US" sz="2800" dirty="0" err="1" smtClean="0">
                <a:latin typeface="NikoshBAN" panose="02000000000000000000" pitchFamily="2" charset="0"/>
                <a:cs typeface="NikoshBAN" panose="02000000000000000000" pitchFamily="2" charset="0"/>
              </a:rPr>
              <a:t>এটি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হিসাব</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চক্রের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দ্বিতীয়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ধাপ</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এইধাপে</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ব্যবসায়ের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প্রতিটি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লেনদেন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বিশ্লেষণ</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হিসাবখাতগুলো</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চিহ্নিত</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হয়</a:t>
            </a:r>
            <a:r>
              <a:rPr lang="en-US" sz="2800" dirty="0" smtClean="0">
                <a:latin typeface="NikoshBAN" panose="02000000000000000000" pitchFamily="2" charset="0"/>
                <a:cs typeface="NikoshBAN" panose="02000000000000000000" pitchFamily="2" charset="0"/>
              </a:rPr>
              <a:t>। </a:t>
            </a:r>
            <a:endParaRPr lang="en-US" sz="2800" dirty="0">
              <a:latin typeface="NikoshBAN" panose="02000000000000000000" pitchFamily="2" charset="0"/>
              <a:cs typeface="NikoshBAN" panose="02000000000000000000" pitchFamily="2" charset="0"/>
            </a:endParaRPr>
          </a:p>
        </p:txBody>
      </p:sp>
      <p:sp>
        <p:nvSpPr>
          <p:cNvPr id="28" name="TextBox 27"/>
          <p:cNvSpPr txBox="1"/>
          <p:nvPr/>
        </p:nvSpPr>
        <p:spPr>
          <a:xfrm>
            <a:off x="733531" y="2180694"/>
            <a:ext cx="5418161" cy="2677656"/>
          </a:xfrm>
          <a:prstGeom prst="rect">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2800" dirty="0" err="1" smtClean="0">
                <a:solidFill>
                  <a:srgbClr val="FF0000"/>
                </a:solidFill>
                <a:latin typeface="NikoshBAN" panose="02000000000000000000" pitchFamily="2" charset="0"/>
                <a:cs typeface="NikoshBAN" panose="02000000000000000000" pitchFamily="2" charset="0"/>
              </a:rPr>
              <a:t>জাবেদা</a:t>
            </a:r>
            <a:r>
              <a:rPr lang="en-US" sz="2800" dirty="0" smtClean="0">
                <a:solidFill>
                  <a:srgbClr val="FF0000"/>
                </a:solidFill>
                <a:latin typeface="NikoshBAN" panose="02000000000000000000" pitchFamily="2" charset="0"/>
                <a:cs typeface="NikoshBAN" panose="02000000000000000000" pitchFamily="2" charset="0"/>
              </a:rPr>
              <a:t> </a:t>
            </a:r>
            <a:r>
              <a:rPr lang="en-US" sz="2800" dirty="0" err="1" smtClean="0">
                <a:solidFill>
                  <a:srgbClr val="FF0000"/>
                </a:solidFill>
                <a:latin typeface="NikoshBAN" panose="02000000000000000000" pitchFamily="2" charset="0"/>
                <a:cs typeface="NikoshBAN" panose="02000000000000000000" pitchFamily="2" charset="0"/>
              </a:rPr>
              <a:t>ভুক্তকরণ</a:t>
            </a:r>
            <a:r>
              <a:rPr lang="en-US" sz="2800" dirty="0" smtClean="0">
                <a:solidFill>
                  <a:srgbClr val="FF0000"/>
                </a:solidFill>
                <a:latin typeface="NikoshBAN" panose="02000000000000000000" pitchFamily="2" charset="0"/>
                <a:cs typeface="NikoshBAN" panose="02000000000000000000" pitchFamily="2" charset="0"/>
              </a:rPr>
              <a:t> </a:t>
            </a:r>
          </a:p>
          <a:p>
            <a:pPr algn="just"/>
            <a:r>
              <a:rPr lang="en-US" sz="2800" dirty="0" err="1" smtClean="0">
                <a:latin typeface="NikoshBAN" panose="02000000000000000000" pitchFamily="2" charset="0"/>
                <a:cs typeface="NikoshBAN" panose="02000000000000000000" pitchFamily="2" charset="0"/>
              </a:rPr>
              <a:t>এটি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হিসাব</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চক্রের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তৃতীয়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ধাপ</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এইধাপে</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বিশ্লেষণকৃত</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হিসাবখাতগুলো</a:t>
            </a:r>
            <a:r>
              <a:rPr lang="bn-IN" sz="2800" dirty="0" smtClean="0">
                <a:latin typeface="NikoshBAN" panose="02000000000000000000" pitchFamily="2" charset="0"/>
                <a:cs typeface="NikoshBAN" panose="02000000000000000000" pitchFamily="2" charset="0"/>
              </a:rPr>
              <a:t> হিসাবে</a:t>
            </a:r>
            <a:r>
              <a:rPr lang="en-US" sz="2800" dirty="0" smtClean="0">
                <a:latin typeface="NikoshBAN" panose="02000000000000000000" pitchFamily="2" charset="0"/>
                <a:cs typeface="NikoshBAN" panose="02000000000000000000" pitchFamily="2" charset="0"/>
              </a:rPr>
              <a:t>র </a:t>
            </a:r>
            <a:r>
              <a:rPr lang="bn-IN" sz="2800" dirty="0" smtClean="0">
                <a:latin typeface="NikoshBAN" panose="02000000000000000000" pitchFamily="2" charset="0"/>
                <a:cs typeface="NikoshBAN" panose="02000000000000000000" pitchFamily="2" charset="0"/>
              </a:rPr>
              <a:t> প্রাথমিক বইতে  ডেবিট-ক্রেডিট বিশ্লেষণ করে তারিখের ক্রানিসারে ব্যাখ্যাসহ </a:t>
            </a:r>
            <a:r>
              <a:rPr lang="en-US" sz="2800" dirty="0" smtClean="0">
                <a:latin typeface="NikoshBAN" panose="02000000000000000000" pitchFamily="2" charset="0"/>
                <a:cs typeface="NikoshBAN" panose="02000000000000000000" pitchFamily="2" charset="0"/>
              </a:rPr>
              <a:t> </a:t>
            </a:r>
            <a:r>
              <a:rPr lang="bn-IN" sz="2800" dirty="0" smtClean="0">
                <a:latin typeface="NikoshBAN" panose="02000000000000000000" pitchFamily="2" charset="0"/>
                <a:cs typeface="NikoshBAN" panose="02000000000000000000" pitchFamily="2" charset="0"/>
              </a:rPr>
              <a:t>জাবেদায় লিপিবদ্ধ করা হয়।জাবেদা হিসাবের প্রাথমিক বা দৈনিক বই।</a:t>
            </a:r>
            <a:r>
              <a:rPr lang="en-US" sz="2800" dirty="0" smtClean="0">
                <a:latin typeface="NikoshBAN" panose="02000000000000000000" pitchFamily="2" charset="0"/>
                <a:cs typeface="NikoshBAN" panose="02000000000000000000" pitchFamily="2" charset="0"/>
              </a:rPr>
              <a:t> </a:t>
            </a:r>
            <a:endParaRPr lang="en-US" sz="2800" dirty="0">
              <a:latin typeface="NikoshBAN" panose="02000000000000000000" pitchFamily="2" charset="0"/>
              <a:cs typeface="NikoshBAN" panose="02000000000000000000" pitchFamily="2" charset="0"/>
            </a:endParaRPr>
          </a:p>
        </p:txBody>
      </p:sp>
      <p:sp>
        <p:nvSpPr>
          <p:cNvPr id="29" name="TextBox 28"/>
          <p:cNvSpPr txBox="1"/>
          <p:nvPr/>
        </p:nvSpPr>
        <p:spPr>
          <a:xfrm>
            <a:off x="351702" y="2407477"/>
            <a:ext cx="6141492" cy="2308324"/>
          </a:xfrm>
          <a:prstGeom prst="rect">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bn-IN" sz="2400" dirty="0" smtClean="0">
                <a:solidFill>
                  <a:srgbClr val="FF0000"/>
                </a:solidFill>
                <a:latin typeface="NikoshBAN" panose="02000000000000000000" pitchFamily="2" charset="0"/>
                <a:cs typeface="NikoshBAN" panose="02000000000000000000" pitchFamily="2" charset="0"/>
              </a:rPr>
              <a:t>খতিয়ানে স্থানান্তর</a:t>
            </a:r>
            <a:endParaRPr lang="en-US" sz="2400" dirty="0" smtClean="0">
              <a:solidFill>
                <a:srgbClr val="FF0000"/>
              </a:solidFill>
              <a:latin typeface="NikoshBAN" panose="02000000000000000000" pitchFamily="2" charset="0"/>
              <a:cs typeface="NikoshBAN" panose="02000000000000000000" pitchFamily="2" charset="0"/>
            </a:endParaRPr>
          </a:p>
          <a:p>
            <a:pPr algn="just"/>
            <a:r>
              <a:rPr lang="en-US" sz="2400" dirty="0" err="1" smtClean="0">
                <a:latin typeface="NikoshBAN" panose="02000000000000000000" pitchFamily="2" charset="0"/>
                <a:cs typeface="NikoshBAN" panose="02000000000000000000" pitchFamily="2" charset="0"/>
              </a:rPr>
              <a:t>এটি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হিসাব</a:t>
            </a:r>
            <a:r>
              <a:rPr lang="bn-IN"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চক্রের</a:t>
            </a:r>
            <a:r>
              <a:rPr lang="bn-IN" sz="2400" dirty="0" smtClean="0">
                <a:latin typeface="NikoshBAN" panose="02000000000000000000" pitchFamily="2" charset="0"/>
                <a:cs typeface="NikoshBAN" panose="02000000000000000000" pitchFamily="2" charset="0"/>
              </a:rPr>
              <a:t> চতুর্থ</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ধাপ</a:t>
            </a:r>
            <a:r>
              <a:rPr lang="en-US" sz="2400" dirty="0" smtClean="0">
                <a:latin typeface="NikoshBAN" panose="02000000000000000000" pitchFamily="2" charset="0"/>
                <a:cs typeface="NikoshBAN" panose="02000000000000000000" pitchFamily="2" charset="0"/>
              </a:rPr>
              <a:t>।</a:t>
            </a:r>
            <a:r>
              <a:rPr lang="bn-IN"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এইধাপে</a:t>
            </a:r>
            <a:r>
              <a:rPr lang="en-US" sz="2400" dirty="0" smtClean="0">
                <a:latin typeface="NikoshBAN" panose="02000000000000000000" pitchFamily="2" charset="0"/>
                <a:cs typeface="NikoshBAN" panose="02000000000000000000" pitchFamily="2" charset="0"/>
              </a:rPr>
              <a:t> </a:t>
            </a:r>
            <a:r>
              <a:rPr lang="bn-IN" sz="2400" dirty="0" smtClean="0">
                <a:latin typeface="NikoshBAN" panose="02000000000000000000" pitchFamily="2" charset="0"/>
                <a:cs typeface="NikoshBAN" panose="02000000000000000000" pitchFamily="2" charset="0"/>
              </a:rPr>
              <a:t>জাবেদায় লিপিবদ্ধকৃত লেদদেনগুলোকে আলাদা আলাদা হিসাবের শিরোনামে লিপিবদ্ধ করা হয়।অর্থাৎ প্রতিটি হিসাবখাতের জন্য আলাদা আলাদা খতিয়ান তৈরি করে নিদির্ষ্ট সময় পরে হিসাবের উদ্বৃত্ত নির্ণয় করা হয়। খতিয়ান হিসাবের পাকা বা স্থায়ী বই। </a:t>
            </a:r>
            <a:endParaRPr lang="en-US" sz="2400" dirty="0">
              <a:latin typeface="NikoshBAN" panose="02000000000000000000" pitchFamily="2" charset="0"/>
              <a:cs typeface="NikoshBAN" panose="02000000000000000000" pitchFamily="2" charset="0"/>
            </a:endParaRPr>
          </a:p>
        </p:txBody>
      </p:sp>
      <p:sp>
        <p:nvSpPr>
          <p:cNvPr id="30" name="TextBox 29"/>
          <p:cNvSpPr txBox="1"/>
          <p:nvPr/>
        </p:nvSpPr>
        <p:spPr>
          <a:xfrm>
            <a:off x="175418" y="2310274"/>
            <a:ext cx="6141492" cy="2308324"/>
          </a:xfrm>
          <a:prstGeom prst="rect">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bn-IN" sz="2400" dirty="0" smtClean="0">
                <a:solidFill>
                  <a:srgbClr val="FF0000"/>
                </a:solidFill>
                <a:latin typeface="NikoshBAN" panose="02000000000000000000" pitchFamily="2" charset="0"/>
                <a:cs typeface="NikoshBAN" panose="02000000000000000000" pitchFamily="2" charset="0"/>
              </a:rPr>
              <a:t>রেওয়ামিল প্রস্তুতকরণ </a:t>
            </a:r>
            <a:endParaRPr lang="en-US" sz="2400" dirty="0" smtClean="0">
              <a:solidFill>
                <a:srgbClr val="FF0000"/>
              </a:solidFill>
              <a:latin typeface="NikoshBAN" panose="02000000000000000000" pitchFamily="2" charset="0"/>
              <a:cs typeface="NikoshBAN" panose="02000000000000000000" pitchFamily="2" charset="0"/>
            </a:endParaRPr>
          </a:p>
          <a:p>
            <a:pPr algn="just"/>
            <a:r>
              <a:rPr lang="en-US" sz="2400" dirty="0" err="1" smtClean="0">
                <a:latin typeface="NikoshBAN" panose="02000000000000000000" pitchFamily="2" charset="0"/>
                <a:cs typeface="NikoshBAN" panose="02000000000000000000" pitchFamily="2" charset="0"/>
              </a:rPr>
              <a:t>এটি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হিসাব</a:t>
            </a:r>
            <a:r>
              <a:rPr lang="bn-IN"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চক্রের</a:t>
            </a:r>
            <a:r>
              <a:rPr lang="bn-IN" sz="2400" dirty="0" smtClean="0">
                <a:latin typeface="NikoshBAN" panose="02000000000000000000" pitchFamily="2" charset="0"/>
                <a:cs typeface="NikoshBAN" panose="02000000000000000000" pitchFamily="2" charset="0"/>
              </a:rPr>
              <a:t> পঞ্চম </a:t>
            </a:r>
            <a:r>
              <a:rPr lang="en-US" sz="2400" dirty="0" err="1" smtClean="0">
                <a:latin typeface="NikoshBAN" panose="02000000000000000000" pitchFamily="2" charset="0"/>
                <a:cs typeface="NikoshBAN" panose="02000000000000000000" pitchFamily="2" charset="0"/>
              </a:rPr>
              <a:t>ধাপ</a:t>
            </a:r>
            <a:r>
              <a:rPr lang="en-US" sz="2400" dirty="0" smtClean="0">
                <a:latin typeface="NikoshBAN" panose="02000000000000000000" pitchFamily="2" charset="0"/>
                <a:cs typeface="NikoshBAN" panose="02000000000000000000" pitchFamily="2" charset="0"/>
              </a:rPr>
              <a:t>।</a:t>
            </a:r>
            <a:r>
              <a:rPr lang="bn-IN"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এইধাপে</a:t>
            </a:r>
            <a:r>
              <a:rPr lang="bn-IN" sz="2400" dirty="0" smtClean="0">
                <a:latin typeface="NikoshBAN" panose="02000000000000000000" pitchFamily="2" charset="0"/>
                <a:cs typeface="NikoshBAN" panose="02000000000000000000" pitchFamily="2" charset="0"/>
              </a:rPr>
              <a:t> দেনদেনসমূহ নির্ভুলভাবে হিসাবের বইতে লিপিবদ্ধ করা হয়েছে কি না তা যাচাই করার জন্য খতিয়ানের উদ্বৃত্তগুলোর সাহায্যে রেওয়ামিল প্রস্তুত করা হয়।অর্থাৎ হিসাবের গানিতিক শুদ্ধতা যাচাই করার জন্য রেওয়ামিল প্রস্তুত করা হয়।  </a:t>
            </a:r>
            <a:endParaRPr lang="en-US" sz="2400" dirty="0">
              <a:latin typeface="NikoshBAN" panose="02000000000000000000" pitchFamily="2" charset="0"/>
              <a:cs typeface="NikoshBAN" panose="02000000000000000000" pitchFamily="2" charset="0"/>
            </a:endParaRPr>
          </a:p>
        </p:txBody>
      </p:sp>
      <p:sp>
        <p:nvSpPr>
          <p:cNvPr id="31" name="TextBox 30"/>
          <p:cNvSpPr txBox="1"/>
          <p:nvPr/>
        </p:nvSpPr>
        <p:spPr>
          <a:xfrm>
            <a:off x="715558" y="2064282"/>
            <a:ext cx="5581935" cy="2308324"/>
          </a:xfrm>
          <a:prstGeom prst="rect">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bn-IN" sz="2400" dirty="0" smtClean="0">
                <a:solidFill>
                  <a:srgbClr val="FF0000"/>
                </a:solidFill>
                <a:latin typeface="NikoshBAN" panose="02000000000000000000" pitchFamily="2" charset="0"/>
                <a:cs typeface="NikoshBAN" panose="02000000000000000000" pitchFamily="2" charset="0"/>
              </a:rPr>
              <a:t>সমন্বয় দাখিলা </a:t>
            </a:r>
            <a:endParaRPr lang="en-US" sz="2400" dirty="0" smtClean="0">
              <a:solidFill>
                <a:srgbClr val="FF0000"/>
              </a:solidFill>
              <a:latin typeface="NikoshBAN" panose="02000000000000000000" pitchFamily="2" charset="0"/>
              <a:cs typeface="NikoshBAN" panose="02000000000000000000" pitchFamily="2" charset="0"/>
            </a:endParaRPr>
          </a:p>
          <a:p>
            <a:pPr algn="just"/>
            <a:r>
              <a:rPr lang="en-US" sz="2400" dirty="0" err="1" smtClean="0">
                <a:latin typeface="NikoshBAN" panose="02000000000000000000" pitchFamily="2" charset="0"/>
                <a:cs typeface="NikoshBAN" panose="02000000000000000000" pitchFamily="2" charset="0"/>
              </a:rPr>
              <a:t>এটি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হিসাব</a:t>
            </a:r>
            <a:r>
              <a:rPr lang="bn-IN"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চক্রের</a:t>
            </a:r>
            <a:r>
              <a:rPr lang="bn-IN" sz="2400" dirty="0" smtClean="0">
                <a:latin typeface="NikoshBAN" panose="02000000000000000000" pitchFamily="2" charset="0"/>
                <a:cs typeface="NikoshBAN" panose="02000000000000000000" pitchFamily="2" charset="0"/>
              </a:rPr>
              <a:t> ষষ্ঠ </a:t>
            </a:r>
            <a:r>
              <a:rPr lang="en-US" sz="2400" dirty="0" err="1" smtClean="0">
                <a:latin typeface="NikoshBAN" panose="02000000000000000000" pitchFamily="2" charset="0"/>
                <a:cs typeface="NikoshBAN" panose="02000000000000000000" pitchFamily="2" charset="0"/>
              </a:rPr>
              <a:t>ধাপ</a:t>
            </a:r>
            <a:r>
              <a:rPr lang="en-US" sz="2400" dirty="0" smtClean="0">
                <a:latin typeface="NikoshBAN" panose="02000000000000000000" pitchFamily="2" charset="0"/>
                <a:cs typeface="NikoshBAN" panose="02000000000000000000" pitchFamily="2" charset="0"/>
              </a:rPr>
              <a:t>।</a:t>
            </a:r>
            <a:r>
              <a:rPr lang="bn-IN"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এইধাপে</a:t>
            </a:r>
            <a:r>
              <a:rPr lang="bn-IN" sz="2400" dirty="0">
                <a:latin typeface="NikoshBAN" panose="02000000000000000000" pitchFamily="2" charset="0"/>
                <a:cs typeface="NikoshBAN" panose="02000000000000000000" pitchFamily="2" charset="0"/>
              </a:rPr>
              <a:t> </a:t>
            </a:r>
            <a:r>
              <a:rPr lang="bn-IN" sz="2400" dirty="0" smtClean="0">
                <a:latin typeface="NikoshBAN" panose="02000000000000000000" pitchFamily="2" charset="0"/>
                <a:cs typeface="NikoshBAN" panose="02000000000000000000" pitchFamily="2" charset="0"/>
              </a:rPr>
              <a:t>ব্যবসায়ের প্রকৃত আর্থিক অবস্থা নির্ণয়ের জন্য সংশ্লিষ্ট হিসাবকালের প্রাপ্য আয়, বকেয়া খরচ, অগ্রিম খরচ , এবং অনুপার্জাত আয় ইত্যাদি দফাগুলোকে সমন্বয় করতে সমন্বয় দাখিলা প্রদান করা হয়। </a:t>
            </a:r>
            <a:endParaRPr lang="en-US" sz="2400" dirty="0">
              <a:latin typeface="NikoshBAN" panose="02000000000000000000" pitchFamily="2" charset="0"/>
              <a:cs typeface="NikoshBAN" panose="02000000000000000000" pitchFamily="2" charset="0"/>
            </a:endParaRPr>
          </a:p>
        </p:txBody>
      </p:sp>
      <p:sp>
        <p:nvSpPr>
          <p:cNvPr id="32" name="TextBox 31"/>
          <p:cNvSpPr txBox="1"/>
          <p:nvPr/>
        </p:nvSpPr>
        <p:spPr>
          <a:xfrm>
            <a:off x="6352904" y="2863962"/>
            <a:ext cx="5581935" cy="1938992"/>
          </a:xfrm>
          <a:prstGeom prst="rect">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bn-IN" sz="2400" dirty="0" smtClean="0">
                <a:solidFill>
                  <a:srgbClr val="FF0000"/>
                </a:solidFill>
                <a:latin typeface="NikoshBAN" panose="02000000000000000000" pitchFamily="2" charset="0"/>
                <a:cs typeface="NikoshBAN" panose="02000000000000000000" pitchFamily="2" charset="0"/>
              </a:rPr>
              <a:t>কার্যপত্র প্রস্তুত</a:t>
            </a:r>
            <a:endParaRPr lang="en-US" sz="2400" dirty="0" smtClean="0">
              <a:solidFill>
                <a:srgbClr val="FF0000"/>
              </a:solidFill>
              <a:latin typeface="NikoshBAN" panose="02000000000000000000" pitchFamily="2" charset="0"/>
              <a:cs typeface="NikoshBAN" panose="02000000000000000000" pitchFamily="2" charset="0"/>
            </a:endParaRPr>
          </a:p>
          <a:p>
            <a:pPr algn="just"/>
            <a:r>
              <a:rPr lang="en-US" sz="2400" dirty="0" err="1" smtClean="0">
                <a:latin typeface="NikoshBAN" panose="02000000000000000000" pitchFamily="2" charset="0"/>
                <a:cs typeface="NikoshBAN" panose="02000000000000000000" pitchFamily="2" charset="0"/>
              </a:rPr>
              <a:t>এটি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হিসাব</a:t>
            </a:r>
            <a:r>
              <a:rPr lang="bn-IN"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চক্রের</a:t>
            </a:r>
            <a:r>
              <a:rPr lang="bn-IN" sz="2400" dirty="0" smtClean="0">
                <a:latin typeface="NikoshBAN" panose="02000000000000000000" pitchFamily="2" charset="0"/>
                <a:cs typeface="NikoshBAN" panose="02000000000000000000" pitchFamily="2" charset="0"/>
              </a:rPr>
              <a:t> সপ্তম </a:t>
            </a:r>
            <a:r>
              <a:rPr lang="en-US" sz="2400" dirty="0" err="1" smtClean="0">
                <a:latin typeface="NikoshBAN" panose="02000000000000000000" pitchFamily="2" charset="0"/>
                <a:cs typeface="NikoshBAN" panose="02000000000000000000" pitchFamily="2" charset="0"/>
              </a:rPr>
              <a:t>ধাপ</a:t>
            </a:r>
            <a:r>
              <a:rPr lang="en-US" sz="2400" dirty="0" smtClean="0">
                <a:latin typeface="NikoshBAN" panose="02000000000000000000" pitchFamily="2" charset="0"/>
                <a:cs typeface="NikoshBAN" panose="02000000000000000000" pitchFamily="2" charset="0"/>
              </a:rPr>
              <a:t>।</a:t>
            </a:r>
            <a:r>
              <a:rPr lang="bn-IN"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এইধাপে</a:t>
            </a:r>
            <a:r>
              <a:rPr lang="bn-IN" sz="2400" dirty="0" smtClean="0">
                <a:latin typeface="NikoshBAN" panose="02000000000000000000" pitchFamily="2" charset="0"/>
                <a:cs typeface="NikoshBAN" panose="02000000000000000000" pitchFamily="2" charset="0"/>
              </a:rPr>
              <a:t> আর্থিক বিবরণী প্রস্তুত সহজতর করার উদ্দেশ্যে ঐচ্ছিক কাজ হিসেবে  বহুঘরবিশিষ্ট একটি বিবরণী প্রস্তুত করা হয়,যাকে কার্যপত্র বলে। এটি হিসাব চক্রের ঐচ্ছিক ধাপ। </a:t>
            </a:r>
            <a:endParaRPr lang="en-US" sz="2400" dirty="0">
              <a:latin typeface="NikoshBAN" panose="02000000000000000000" pitchFamily="2" charset="0"/>
              <a:cs typeface="NikoshBAN" panose="02000000000000000000" pitchFamily="2" charset="0"/>
            </a:endParaRPr>
          </a:p>
        </p:txBody>
      </p:sp>
      <p:sp>
        <p:nvSpPr>
          <p:cNvPr id="33" name="TextBox 32"/>
          <p:cNvSpPr txBox="1"/>
          <p:nvPr/>
        </p:nvSpPr>
        <p:spPr>
          <a:xfrm>
            <a:off x="6328241" y="3291294"/>
            <a:ext cx="5581935" cy="1569660"/>
          </a:xfrm>
          <a:prstGeom prst="rect">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bn-IN" sz="2400" dirty="0" smtClean="0">
                <a:solidFill>
                  <a:srgbClr val="FF0000"/>
                </a:solidFill>
                <a:latin typeface="NikoshBAN" panose="02000000000000000000" pitchFamily="2" charset="0"/>
                <a:cs typeface="NikoshBAN" panose="02000000000000000000" pitchFamily="2" charset="0"/>
              </a:rPr>
              <a:t>আর্থিক বিবরণী </a:t>
            </a:r>
            <a:endParaRPr lang="en-US" sz="2400" dirty="0" smtClean="0">
              <a:solidFill>
                <a:srgbClr val="FF0000"/>
              </a:solidFill>
              <a:latin typeface="NikoshBAN" panose="02000000000000000000" pitchFamily="2" charset="0"/>
              <a:cs typeface="NikoshBAN" panose="02000000000000000000" pitchFamily="2" charset="0"/>
            </a:endParaRPr>
          </a:p>
          <a:p>
            <a:pPr algn="just"/>
            <a:r>
              <a:rPr lang="en-US" sz="2400" dirty="0" err="1" smtClean="0">
                <a:latin typeface="NikoshBAN" panose="02000000000000000000" pitchFamily="2" charset="0"/>
                <a:cs typeface="NikoshBAN" panose="02000000000000000000" pitchFamily="2" charset="0"/>
              </a:rPr>
              <a:t>এটি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হিসাব</a:t>
            </a:r>
            <a:r>
              <a:rPr lang="bn-IN"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চক্রের</a:t>
            </a:r>
            <a:r>
              <a:rPr lang="bn-IN" sz="2400" dirty="0" smtClean="0">
                <a:latin typeface="NikoshBAN" panose="02000000000000000000" pitchFamily="2" charset="0"/>
                <a:cs typeface="NikoshBAN" panose="02000000000000000000" pitchFamily="2" charset="0"/>
              </a:rPr>
              <a:t> অষ্টম </a:t>
            </a:r>
            <a:r>
              <a:rPr lang="en-US" sz="2400" dirty="0" err="1" smtClean="0">
                <a:latin typeface="NikoshBAN" panose="02000000000000000000" pitchFamily="2" charset="0"/>
                <a:cs typeface="NikoshBAN" panose="02000000000000000000" pitchFamily="2" charset="0"/>
              </a:rPr>
              <a:t>ধাপ</a:t>
            </a:r>
            <a:r>
              <a:rPr lang="en-US" sz="2400" dirty="0" smtClean="0">
                <a:latin typeface="NikoshBAN" panose="02000000000000000000" pitchFamily="2" charset="0"/>
                <a:cs typeface="NikoshBAN" panose="02000000000000000000" pitchFamily="2" charset="0"/>
              </a:rPr>
              <a:t>।</a:t>
            </a:r>
            <a:r>
              <a:rPr lang="bn-IN"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এইধাপে</a:t>
            </a:r>
            <a:r>
              <a:rPr lang="bn-IN" sz="2400" dirty="0" smtClean="0">
                <a:latin typeface="NikoshBAN" panose="02000000000000000000" pitchFamily="2" charset="0"/>
                <a:cs typeface="NikoshBAN" panose="02000000000000000000" pitchFamily="2" charset="0"/>
              </a:rPr>
              <a:t> আর্থিক বিবরণী প্রস্তুত করার মাধ্যমে ব্য বসায় প্রতিষ্ঠানের লাভ-ক্ষতি, সম্পদ, দায় ও মালিকানা স্বত্বের পরিমান নির্ণয় করা হয়। </a:t>
            </a:r>
            <a:endParaRPr lang="en-US" sz="2400" dirty="0">
              <a:latin typeface="NikoshBAN" panose="02000000000000000000" pitchFamily="2" charset="0"/>
              <a:cs typeface="NikoshBAN" panose="02000000000000000000" pitchFamily="2" charset="0"/>
            </a:endParaRPr>
          </a:p>
        </p:txBody>
      </p:sp>
      <p:sp>
        <p:nvSpPr>
          <p:cNvPr id="34" name="TextBox 33"/>
          <p:cNvSpPr txBox="1"/>
          <p:nvPr/>
        </p:nvSpPr>
        <p:spPr>
          <a:xfrm>
            <a:off x="6276907" y="2619012"/>
            <a:ext cx="5581935" cy="2215991"/>
          </a:xfrm>
          <a:prstGeom prst="rect">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dirty="0" err="1" smtClean="0">
                <a:solidFill>
                  <a:srgbClr val="FF0000"/>
                </a:solidFill>
                <a:latin typeface="NikoshBAN" panose="02000000000000000000" pitchFamily="2" charset="0"/>
                <a:cs typeface="NikoshBAN" panose="02000000000000000000" pitchFamily="2" charset="0"/>
              </a:rPr>
              <a:t>সমাপনী</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দাখিলা</a:t>
            </a:r>
            <a:r>
              <a:rPr lang="en-US" dirty="0" smtClean="0">
                <a:solidFill>
                  <a:srgbClr val="FF0000"/>
                </a:solidFill>
                <a:latin typeface="NikoshBAN" panose="02000000000000000000" pitchFamily="2" charset="0"/>
                <a:cs typeface="NikoshBAN" panose="02000000000000000000" pitchFamily="2" charset="0"/>
              </a:rPr>
              <a:t> </a:t>
            </a:r>
          </a:p>
          <a:p>
            <a:pPr algn="just"/>
            <a:r>
              <a:rPr lang="en-US" sz="2400" dirty="0" err="1" smtClean="0">
                <a:latin typeface="NikoshBAN" panose="02000000000000000000" pitchFamily="2" charset="0"/>
                <a:cs typeface="NikoshBAN" panose="02000000000000000000" pitchFamily="2" charset="0"/>
              </a:rPr>
              <a:t>এটি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হিসাব</a:t>
            </a:r>
            <a:r>
              <a:rPr lang="bn-IN"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চক্রের</a:t>
            </a:r>
            <a:r>
              <a:rPr lang="bn-IN"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নবম</a:t>
            </a:r>
            <a:r>
              <a:rPr lang="bn-IN"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ধাপ</a:t>
            </a:r>
            <a:r>
              <a:rPr lang="en-US" sz="2400" dirty="0" smtClean="0">
                <a:latin typeface="NikoshBAN" panose="02000000000000000000" pitchFamily="2" charset="0"/>
                <a:cs typeface="NikoshBAN" panose="02000000000000000000" pitchFamily="2" charset="0"/>
              </a:rPr>
              <a:t>।</a:t>
            </a:r>
            <a:r>
              <a:rPr lang="bn-IN"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এইধাপে</a:t>
            </a:r>
            <a:r>
              <a:rPr lang="bn-IN"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বাবসায়ের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মুনাফাজাতীয়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আয়</a:t>
            </a:r>
            <a:r>
              <a:rPr lang="en-US" sz="2400" dirty="0" smtClean="0">
                <a:latin typeface="NikoshBAN" panose="02000000000000000000" pitchFamily="2" charset="0"/>
                <a:cs typeface="NikoshBAN" panose="02000000000000000000" pitchFamily="2" charset="0"/>
              </a:rPr>
              <a:t> ও </a:t>
            </a:r>
            <a:r>
              <a:rPr lang="en-US" sz="2400" dirty="0" err="1" smtClean="0">
                <a:latin typeface="NikoshBAN" panose="02000000000000000000" pitchFamily="2" charset="0"/>
                <a:cs typeface="NikoshBAN" panose="02000000000000000000" pitchFamily="2" charset="0"/>
              </a:rPr>
              <a:t>মুনাফাজাতীয়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ব্যয়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গুলোর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জের</a:t>
            </a:r>
            <a:r>
              <a:rPr lang="en-US" sz="2400" dirty="0" smtClean="0">
                <a:latin typeface="NikoshBAN" panose="02000000000000000000" pitchFamily="2" charset="0"/>
                <a:cs typeface="NikoshBAN" panose="02000000000000000000" pitchFamily="2" charset="0"/>
              </a:rPr>
              <a:t> ও </a:t>
            </a:r>
            <a:r>
              <a:rPr lang="en-US" sz="2400" dirty="0" err="1" smtClean="0">
                <a:latin typeface="NikoshBAN" panose="02000000000000000000" pitchFamily="2" charset="0"/>
                <a:cs typeface="NikoshBAN" panose="02000000000000000000" pitchFamily="2" charset="0"/>
              </a:rPr>
              <a:t>উত্তোলন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হিসাবের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জের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সমাপনী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দাখিলার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মাধ্যমে</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বন্ধ</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দেওয়া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একবছরের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আয়-ব্যয়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বছরে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আসবে</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তাই</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সমাপনী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দাখিলার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প্রয়োজন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হয়</a:t>
            </a:r>
            <a:r>
              <a:rPr lang="en-US"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
        <p:nvSpPr>
          <p:cNvPr id="35" name="TextBox 34"/>
          <p:cNvSpPr txBox="1"/>
          <p:nvPr/>
        </p:nvSpPr>
        <p:spPr>
          <a:xfrm>
            <a:off x="6395889" y="2102941"/>
            <a:ext cx="5581935" cy="2677656"/>
          </a:xfrm>
          <a:prstGeom prst="rect">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2400" dirty="0" err="1" smtClean="0">
                <a:solidFill>
                  <a:srgbClr val="FF0000"/>
                </a:solidFill>
                <a:latin typeface="NikoshBAN" panose="02000000000000000000" pitchFamily="2" charset="0"/>
                <a:cs typeface="NikoshBAN" panose="02000000000000000000" pitchFamily="2" charset="0"/>
              </a:rPr>
              <a:t>হিসাব</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পরবর্তী</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রেওয়ামিল</a:t>
            </a:r>
            <a:r>
              <a:rPr lang="en-US" sz="2400" dirty="0" smtClean="0">
                <a:solidFill>
                  <a:srgbClr val="FF0000"/>
                </a:solidFill>
                <a:latin typeface="NikoshBAN" panose="02000000000000000000" pitchFamily="2" charset="0"/>
                <a:cs typeface="NikoshBAN" panose="02000000000000000000" pitchFamily="2" charset="0"/>
              </a:rPr>
              <a:t> </a:t>
            </a:r>
          </a:p>
          <a:p>
            <a:pPr algn="just"/>
            <a:r>
              <a:rPr lang="en-US" sz="2400" dirty="0" err="1" smtClean="0">
                <a:latin typeface="NikoshBAN" panose="02000000000000000000" pitchFamily="2" charset="0"/>
                <a:cs typeface="NikoshBAN" panose="02000000000000000000" pitchFamily="2" charset="0"/>
              </a:rPr>
              <a:t>এটি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হিসাব</a:t>
            </a:r>
            <a:r>
              <a:rPr lang="bn-IN"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চক্রের</a:t>
            </a:r>
            <a:r>
              <a:rPr lang="bn-IN"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দশম</a:t>
            </a:r>
            <a:r>
              <a:rPr lang="bn-IN"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ধাপ।সমাপনী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দাখিলার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যে</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হিসাব</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গুলো</a:t>
            </a:r>
            <a:r>
              <a:rPr lang="bn-IN"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থাকে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অর্থা</a:t>
            </a:r>
            <a:r>
              <a:rPr lang="en-US" sz="2400" dirty="0" smtClean="0">
                <a:latin typeface="NikoshBAN" panose="02000000000000000000" pitchFamily="2" charset="0"/>
                <a:cs typeface="NikoshBAN" panose="02000000000000000000" pitchFamily="2" charset="0"/>
              </a:rPr>
              <a:t>ৎ </a:t>
            </a:r>
            <a:r>
              <a:rPr lang="en-US" sz="2400" dirty="0" err="1" smtClean="0">
                <a:latin typeface="NikoshBAN" panose="02000000000000000000" pitchFamily="2" charset="0"/>
                <a:cs typeface="NikoshBAN" panose="02000000000000000000" pitchFamily="2" charset="0"/>
              </a:rPr>
              <a:t>সম্পদ,দায়,ও</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মালিকানা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স্বত্ব</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হিসাবের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জেরগুলো</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পরবর্তী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বছরের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হিসাব</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শুরু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হয়।তাই</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এর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জন্য</a:t>
            </a:r>
            <a:r>
              <a:rPr lang="en-US" sz="2400" dirty="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সম্পদ,দায়</a:t>
            </a:r>
            <a:r>
              <a:rPr lang="en-US" sz="2400" dirty="0" smtClean="0">
                <a:latin typeface="NikoshBAN" panose="02000000000000000000" pitchFamily="2" charset="0"/>
                <a:cs typeface="NikoshBAN" panose="02000000000000000000" pitchFamily="2" charset="0"/>
              </a:rPr>
              <a:t> ও </a:t>
            </a:r>
            <a:r>
              <a:rPr lang="en-US" sz="2400" dirty="0" err="1" smtClean="0">
                <a:latin typeface="NikoshBAN" panose="02000000000000000000" pitchFamily="2" charset="0"/>
                <a:cs typeface="NikoshBAN" panose="02000000000000000000" pitchFamily="2" charset="0"/>
              </a:rPr>
              <a:t>মালিকানাস্বত্ব</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হিসাবের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জেরগুলো</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দিয়ে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হিসাব</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পরবর্তী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রেওয়ামিল</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প্রাম্ভিক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জাবেদা</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প্রস্তুত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হয়</a:t>
            </a:r>
            <a:r>
              <a:rPr lang="en-US"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
        <p:nvSpPr>
          <p:cNvPr id="37" name="Rectangle 36"/>
          <p:cNvSpPr/>
          <p:nvPr/>
        </p:nvSpPr>
        <p:spPr>
          <a:xfrm>
            <a:off x="419850" y="4926413"/>
            <a:ext cx="3654210" cy="1439331"/>
          </a:xfrm>
          <a:prstGeom prst="rect">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a:latin typeface="NikoshBAN" panose="02000000000000000000" pitchFamily="2" charset="0"/>
                <a:cs typeface="NikoshBAN" panose="02000000000000000000" pitchFamily="2" charset="0"/>
              </a:rPr>
              <a:t>সুতরাং ব্যবসায় হিসাব সংরক্ষণের ধারাবাহিক আবর্তনকেই হিসাব চক্র বলে। </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3299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arn(inVertical)">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25"/>
                                        </p:tgtEl>
                                        <p:attrNameLst>
                                          <p:attrName>ppt_x</p:attrName>
                                        </p:attrNameLst>
                                      </p:cBhvr>
                                      <p:tavLst>
                                        <p:tav tm="0">
                                          <p:val>
                                            <p:strVal val="ppt_x"/>
                                          </p:val>
                                        </p:tav>
                                        <p:tav tm="100000">
                                          <p:val>
                                            <p:strVal val="ppt_x"/>
                                          </p:val>
                                        </p:tav>
                                      </p:tavLst>
                                    </p:anim>
                                    <p:anim calcmode="lin" valueType="num">
                                      <p:cBhvr additive="base">
                                        <p:cTn id="17" dur="500"/>
                                        <p:tgtEl>
                                          <p:spTgt spid="25"/>
                                        </p:tgtEl>
                                        <p:attrNameLst>
                                          <p:attrName>ppt_y</p:attrName>
                                        </p:attrNameLst>
                                      </p:cBhvr>
                                      <p:tavLst>
                                        <p:tav tm="0">
                                          <p:val>
                                            <p:strVal val="ppt_y"/>
                                          </p:val>
                                        </p:tav>
                                        <p:tav tm="100000">
                                          <p:val>
                                            <p:strVal val="1+ppt_h/2"/>
                                          </p:val>
                                        </p:tav>
                                      </p:tavLst>
                                    </p:anim>
                                    <p:set>
                                      <p:cBhvr>
                                        <p:cTn id="18" dur="1" fill="hold">
                                          <p:stCondLst>
                                            <p:cond delay="499"/>
                                          </p:stCondLst>
                                        </p:cTn>
                                        <p:tgtEl>
                                          <p:spTgt spid="2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Vertic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barn(inVertical)">
                                      <p:cBhvr>
                                        <p:cTn id="28" dur="500"/>
                                        <p:tgtEl>
                                          <p:spTgt spid="26"/>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xit" presetSubtype="21" fill="hold" grpId="1" nodeType="clickEffect">
                                  <p:stCondLst>
                                    <p:cond delay="0"/>
                                  </p:stCondLst>
                                  <p:childTnLst>
                                    <p:animEffect transition="out" filter="barn(inVertical)">
                                      <p:cBhvr>
                                        <p:cTn id="32" dur="500"/>
                                        <p:tgtEl>
                                          <p:spTgt spid="26"/>
                                        </p:tgtEl>
                                      </p:cBhvr>
                                    </p:animEffect>
                                    <p:set>
                                      <p:cBhvr>
                                        <p:cTn id="33" dur="1" fill="hold">
                                          <p:stCondLst>
                                            <p:cond delay="499"/>
                                          </p:stCondLst>
                                        </p:cTn>
                                        <p:tgtEl>
                                          <p:spTgt spid="26"/>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barn(inVertical)">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barn(inVertical)">
                                      <p:cBhvr>
                                        <p:cTn id="43" dur="500"/>
                                        <p:tgtEl>
                                          <p:spTgt spid="28"/>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xit" presetSubtype="21" fill="hold" grpId="1" nodeType="clickEffect">
                                  <p:stCondLst>
                                    <p:cond delay="0"/>
                                  </p:stCondLst>
                                  <p:childTnLst>
                                    <p:animEffect transition="out" filter="barn(inVertical)">
                                      <p:cBhvr>
                                        <p:cTn id="47" dur="500"/>
                                        <p:tgtEl>
                                          <p:spTgt spid="28"/>
                                        </p:tgtEl>
                                      </p:cBhvr>
                                    </p:animEffect>
                                    <p:set>
                                      <p:cBhvr>
                                        <p:cTn id="48" dur="1" fill="hold">
                                          <p:stCondLst>
                                            <p:cond delay="499"/>
                                          </p:stCondLst>
                                        </p:cTn>
                                        <p:tgtEl>
                                          <p:spTgt spid="28"/>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barn(inVertical)">
                                      <p:cBhvr>
                                        <p:cTn id="53" dur="500"/>
                                        <p:tgtEl>
                                          <p:spTgt spid="10"/>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barn(inVertical)">
                                      <p:cBhvr>
                                        <p:cTn id="58" dur="500"/>
                                        <p:tgtEl>
                                          <p:spTgt spid="29"/>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xit" presetSubtype="21" fill="hold" grpId="1" nodeType="clickEffect">
                                  <p:stCondLst>
                                    <p:cond delay="0"/>
                                  </p:stCondLst>
                                  <p:childTnLst>
                                    <p:animEffect transition="out" filter="barn(inVertical)">
                                      <p:cBhvr>
                                        <p:cTn id="62" dur="500"/>
                                        <p:tgtEl>
                                          <p:spTgt spid="29"/>
                                        </p:tgtEl>
                                      </p:cBhvr>
                                    </p:animEffect>
                                    <p:set>
                                      <p:cBhvr>
                                        <p:cTn id="63" dur="1" fill="hold">
                                          <p:stCondLst>
                                            <p:cond delay="499"/>
                                          </p:stCondLst>
                                        </p:cTn>
                                        <p:tgtEl>
                                          <p:spTgt spid="29"/>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barn(inVertical)">
                                      <p:cBhvr>
                                        <p:cTn id="68" dur="500"/>
                                        <p:tgtEl>
                                          <p:spTgt spid="12"/>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barn(inVertical)">
                                      <p:cBhvr>
                                        <p:cTn id="73" dur="500"/>
                                        <p:tgtEl>
                                          <p:spTgt spid="30"/>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xit" presetSubtype="21" fill="hold" grpId="1" nodeType="clickEffect">
                                  <p:stCondLst>
                                    <p:cond delay="0"/>
                                  </p:stCondLst>
                                  <p:childTnLst>
                                    <p:animEffect transition="out" filter="barn(inVertical)">
                                      <p:cBhvr>
                                        <p:cTn id="77" dur="500"/>
                                        <p:tgtEl>
                                          <p:spTgt spid="30"/>
                                        </p:tgtEl>
                                      </p:cBhvr>
                                    </p:animEffect>
                                    <p:set>
                                      <p:cBhvr>
                                        <p:cTn id="78" dur="1" fill="hold">
                                          <p:stCondLst>
                                            <p:cond delay="499"/>
                                          </p:stCondLst>
                                        </p:cTn>
                                        <p:tgtEl>
                                          <p:spTgt spid="30"/>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grpId="0" nodeType="clickEffect">
                                  <p:stCondLst>
                                    <p:cond delay="0"/>
                                  </p:stCondLst>
                                  <p:childTnLst>
                                    <p:set>
                                      <p:cBhvr>
                                        <p:cTn id="82" dur="1" fill="hold">
                                          <p:stCondLst>
                                            <p:cond delay="0"/>
                                          </p:stCondLst>
                                        </p:cTn>
                                        <p:tgtEl>
                                          <p:spTgt spid="14"/>
                                        </p:tgtEl>
                                        <p:attrNameLst>
                                          <p:attrName>style.visibility</p:attrName>
                                        </p:attrNameLst>
                                      </p:cBhvr>
                                      <p:to>
                                        <p:strVal val="visible"/>
                                      </p:to>
                                    </p:set>
                                    <p:animEffect transition="in" filter="barn(inVertical)">
                                      <p:cBhvr>
                                        <p:cTn id="83" dur="500"/>
                                        <p:tgtEl>
                                          <p:spTgt spid="14"/>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barn(inVertical)">
                                      <p:cBhvr>
                                        <p:cTn id="88" dur="500"/>
                                        <p:tgtEl>
                                          <p:spTgt spid="31"/>
                                        </p:tgtEl>
                                      </p:cBhvr>
                                    </p:animEffect>
                                  </p:childTnLst>
                                </p:cTn>
                              </p:par>
                            </p:childTnLst>
                          </p:cTn>
                        </p:par>
                      </p:childTnLst>
                    </p:cTn>
                  </p:par>
                  <p:par>
                    <p:cTn id="89" fill="hold">
                      <p:stCondLst>
                        <p:cond delay="indefinite"/>
                      </p:stCondLst>
                      <p:childTnLst>
                        <p:par>
                          <p:cTn id="90" fill="hold">
                            <p:stCondLst>
                              <p:cond delay="0"/>
                            </p:stCondLst>
                            <p:childTnLst>
                              <p:par>
                                <p:cTn id="91" presetID="16" presetClass="exit" presetSubtype="21" fill="hold" grpId="1" nodeType="clickEffect">
                                  <p:stCondLst>
                                    <p:cond delay="0"/>
                                  </p:stCondLst>
                                  <p:childTnLst>
                                    <p:animEffect transition="out" filter="barn(inVertical)">
                                      <p:cBhvr>
                                        <p:cTn id="92" dur="500"/>
                                        <p:tgtEl>
                                          <p:spTgt spid="31"/>
                                        </p:tgtEl>
                                      </p:cBhvr>
                                    </p:animEffect>
                                    <p:set>
                                      <p:cBhvr>
                                        <p:cTn id="93" dur="1" fill="hold">
                                          <p:stCondLst>
                                            <p:cond delay="499"/>
                                          </p:stCondLst>
                                        </p:cTn>
                                        <p:tgtEl>
                                          <p:spTgt spid="31"/>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16" presetClass="entr" presetSubtype="21" fill="hold" grpId="0" nodeType="clickEffect">
                                  <p:stCondLst>
                                    <p:cond delay="0"/>
                                  </p:stCondLst>
                                  <p:childTnLst>
                                    <p:set>
                                      <p:cBhvr>
                                        <p:cTn id="97" dur="1" fill="hold">
                                          <p:stCondLst>
                                            <p:cond delay="0"/>
                                          </p:stCondLst>
                                        </p:cTn>
                                        <p:tgtEl>
                                          <p:spTgt spid="16"/>
                                        </p:tgtEl>
                                        <p:attrNameLst>
                                          <p:attrName>style.visibility</p:attrName>
                                        </p:attrNameLst>
                                      </p:cBhvr>
                                      <p:to>
                                        <p:strVal val="visible"/>
                                      </p:to>
                                    </p:set>
                                    <p:animEffect transition="in" filter="barn(inVertical)">
                                      <p:cBhvr>
                                        <p:cTn id="98" dur="500"/>
                                        <p:tgtEl>
                                          <p:spTgt spid="16"/>
                                        </p:tgtEl>
                                      </p:cBhvr>
                                    </p:animEffect>
                                  </p:childTnLst>
                                </p:cTn>
                              </p:par>
                            </p:childTnLst>
                          </p:cTn>
                        </p:par>
                      </p:childTnLst>
                    </p:cTn>
                  </p:par>
                  <p:par>
                    <p:cTn id="99" fill="hold">
                      <p:stCondLst>
                        <p:cond delay="indefinite"/>
                      </p:stCondLst>
                      <p:childTnLst>
                        <p:par>
                          <p:cTn id="100" fill="hold">
                            <p:stCondLst>
                              <p:cond delay="0"/>
                            </p:stCondLst>
                            <p:childTnLst>
                              <p:par>
                                <p:cTn id="101" presetID="16" presetClass="entr" presetSubtype="21" fill="hold" grpId="0" nodeType="clickEffect">
                                  <p:stCondLst>
                                    <p:cond delay="0"/>
                                  </p:stCondLst>
                                  <p:childTnLst>
                                    <p:set>
                                      <p:cBhvr>
                                        <p:cTn id="102" dur="1" fill="hold">
                                          <p:stCondLst>
                                            <p:cond delay="0"/>
                                          </p:stCondLst>
                                        </p:cTn>
                                        <p:tgtEl>
                                          <p:spTgt spid="32"/>
                                        </p:tgtEl>
                                        <p:attrNameLst>
                                          <p:attrName>style.visibility</p:attrName>
                                        </p:attrNameLst>
                                      </p:cBhvr>
                                      <p:to>
                                        <p:strVal val="visible"/>
                                      </p:to>
                                    </p:set>
                                    <p:animEffect transition="in" filter="barn(inVertical)">
                                      <p:cBhvr>
                                        <p:cTn id="103" dur="500"/>
                                        <p:tgtEl>
                                          <p:spTgt spid="32"/>
                                        </p:tgtEl>
                                      </p:cBhvr>
                                    </p:animEffect>
                                  </p:childTnLst>
                                </p:cTn>
                              </p:par>
                            </p:childTnLst>
                          </p:cTn>
                        </p:par>
                      </p:childTnLst>
                    </p:cTn>
                  </p:par>
                  <p:par>
                    <p:cTn id="104" fill="hold">
                      <p:stCondLst>
                        <p:cond delay="indefinite"/>
                      </p:stCondLst>
                      <p:childTnLst>
                        <p:par>
                          <p:cTn id="105" fill="hold">
                            <p:stCondLst>
                              <p:cond delay="0"/>
                            </p:stCondLst>
                            <p:childTnLst>
                              <p:par>
                                <p:cTn id="106" presetID="16" presetClass="exit" presetSubtype="21" fill="hold" grpId="1" nodeType="clickEffect">
                                  <p:stCondLst>
                                    <p:cond delay="0"/>
                                  </p:stCondLst>
                                  <p:childTnLst>
                                    <p:animEffect transition="out" filter="barn(inVertical)">
                                      <p:cBhvr>
                                        <p:cTn id="107" dur="500"/>
                                        <p:tgtEl>
                                          <p:spTgt spid="32"/>
                                        </p:tgtEl>
                                      </p:cBhvr>
                                    </p:animEffect>
                                    <p:set>
                                      <p:cBhvr>
                                        <p:cTn id="108" dur="1" fill="hold">
                                          <p:stCondLst>
                                            <p:cond delay="499"/>
                                          </p:stCondLst>
                                        </p:cTn>
                                        <p:tgtEl>
                                          <p:spTgt spid="32"/>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16" presetClass="entr" presetSubtype="21" fill="hold" grpId="0" nodeType="clickEffect">
                                  <p:stCondLst>
                                    <p:cond delay="0"/>
                                  </p:stCondLst>
                                  <p:childTnLst>
                                    <p:set>
                                      <p:cBhvr>
                                        <p:cTn id="112" dur="1" fill="hold">
                                          <p:stCondLst>
                                            <p:cond delay="0"/>
                                          </p:stCondLst>
                                        </p:cTn>
                                        <p:tgtEl>
                                          <p:spTgt spid="18"/>
                                        </p:tgtEl>
                                        <p:attrNameLst>
                                          <p:attrName>style.visibility</p:attrName>
                                        </p:attrNameLst>
                                      </p:cBhvr>
                                      <p:to>
                                        <p:strVal val="visible"/>
                                      </p:to>
                                    </p:set>
                                    <p:animEffect transition="in" filter="barn(inVertical)">
                                      <p:cBhvr>
                                        <p:cTn id="113" dur="500"/>
                                        <p:tgtEl>
                                          <p:spTgt spid="18"/>
                                        </p:tgtEl>
                                      </p:cBhvr>
                                    </p:animEffect>
                                  </p:childTnLst>
                                </p:cTn>
                              </p:par>
                            </p:childTnLst>
                          </p:cTn>
                        </p:par>
                      </p:childTnLst>
                    </p:cTn>
                  </p:par>
                  <p:par>
                    <p:cTn id="114" fill="hold">
                      <p:stCondLst>
                        <p:cond delay="indefinite"/>
                      </p:stCondLst>
                      <p:childTnLst>
                        <p:par>
                          <p:cTn id="115" fill="hold">
                            <p:stCondLst>
                              <p:cond delay="0"/>
                            </p:stCondLst>
                            <p:childTnLst>
                              <p:par>
                                <p:cTn id="116" presetID="16" presetClass="entr" presetSubtype="21" fill="hold" grpId="0" nodeType="clickEffect">
                                  <p:stCondLst>
                                    <p:cond delay="0"/>
                                  </p:stCondLst>
                                  <p:childTnLst>
                                    <p:set>
                                      <p:cBhvr>
                                        <p:cTn id="117" dur="1" fill="hold">
                                          <p:stCondLst>
                                            <p:cond delay="0"/>
                                          </p:stCondLst>
                                        </p:cTn>
                                        <p:tgtEl>
                                          <p:spTgt spid="33"/>
                                        </p:tgtEl>
                                        <p:attrNameLst>
                                          <p:attrName>style.visibility</p:attrName>
                                        </p:attrNameLst>
                                      </p:cBhvr>
                                      <p:to>
                                        <p:strVal val="visible"/>
                                      </p:to>
                                    </p:set>
                                    <p:animEffect transition="in" filter="barn(inVertical)">
                                      <p:cBhvr>
                                        <p:cTn id="118" dur="500"/>
                                        <p:tgtEl>
                                          <p:spTgt spid="33"/>
                                        </p:tgtEl>
                                      </p:cBhvr>
                                    </p:animEffect>
                                  </p:childTnLst>
                                </p:cTn>
                              </p:par>
                            </p:childTnLst>
                          </p:cTn>
                        </p:par>
                      </p:childTnLst>
                    </p:cTn>
                  </p:par>
                  <p:par>
                    <p:cTn id="119" fill="hold">
                      <p:stCondLst>
                        <p:cond delay="indefinite"/>
                      </p:stCondLst>
                      <p:childTnLst>
                        <p:par>
                          <p:cTn id="120" fill="hold">
                            <p:stCondLst>
                              <p:cond delay="0"/>
                            </p:stCondLst>
                            <p:childTnLst>
                              <p:par>
                                <p:cTn id="121" presetID="16" presetClass="exit" presetSubtype="21" fill="hold" grpId="1" nodeType="clickEffect">
                                  <p:stCondLst>
                                    <p:cond delay="0"/>
                                  </p:stCondLst>
                                  <p:childTnLst>
                                    <p:animEffect transition="out" filter="barn(inVertical)">
                                      <p:cBhvr>
                                        <p:cTn id="122" dur="500"/>
                                        <p:tgtEl>
                                          <p:spTgt spid="33"/>
                                        </p:tgtEl>
                                      </p:cBhvr>
                                    </p:animEffect>
                                    <p:set>
                                      <p:cBhvr>
                                        <p:cTn id="123" dur="1" fill="hold">
                                          <p:stCondLst>
                                            <p:cond delay="499"/>
                                          </p:stCondLst>
                                        </p:cTn>
                                        <p:tgtEl>
                                          <p:spTgt spid="33"/>
                                        </p:tgtEl>
                                        <p:attrNameLst>
                                          <p:attrName>style.visibility</p:attrName>
                                        </p:attrNameLst>
                                      </p:cBhvr>
                                      <p:to>
                                        <p:strVal val="hidden"/>
                                      </p:to>
                                    </p:set>
                                  </p:childTnLst>
                                </p:cTn>
                              </p:par>
                            </p:childTnLst>
                          </p:cTn>
                        </p:par>
                      </p:childTnLst>
                    </p:cTn>
                  </p:par>
                  <p:par>
                    <p:cTn id="124" fill="hold">
                      <p:stCondLst>
                        <p:cond delay="indefinite"/>
                      </p:stCondLst>
                      <p:childTnLst>
                        <p:par>
                          <p:cTn id="125" fill="hold">
                            <p:stCondLst>
                              <p:cond delay="0"/>
                            </p:stCondLst>
                            <p:childTnLst>
                              <p:par>
                                <p:cTn id="126" presetID="16" presetClass="entr" presetSubtype="21" fill="hold" grpId="0" nodeType="clickEffect">
                                  <p:stCondLst>
                                    <p:cond delay="0"/>
                                  </p:stCondLst>
                                  <p:childTnLst>
                                    <p:set>
                                      <p:cBhvr>
                                        <p:cTn id="127" dur="1" fill="hold">
                                          <p:stCondLst>
                                            <p:cond delay="0"/>
                                          </p:stCondLst>
                                        </p:cTn>
                                        <p:tgtEl>
                                          <p:spTgt spid="20"/>
                                        </p:tgtEl>
                                        <p:attrNameLst>
                                          <p:attrName>style.visibility</p:attrName>
                                        </p:attrNameLst>
                                      </p:cBhvr>
                                      <p:to>
                                        <p:strVal val="visible"/>
                                      </p:to>
                                    </p:set>
                                    <p:animEffect transition="in" filter="barn(inVertical)">
                                      <p:cBhvr>
                                        <p:cTn id="128" dur="500"/>
                                        <p:tgtEl>
                                          <p:spTgt spid="20"/>
                                        </p:tgtEl>
                                      </p:cBhvr>
                                    </p:animEffect>
                                  </p:childTnLst>
                                </p:cTn>
                              </p:par>
                            </p:childTnLst>
                          </p:cTn>
                        </p:par>
                      </p:childTnLst>
                    </p:cTn>
                  </p:par>
                  <p:par>
                    <p:cTn id="129" fill="hold">
                      <p:stCondLst>
                        <p:cond delay="indefinite"/>
                      </p:stCondLst>
                      <p:childTnLst>
                        <p:par>
                          <p:cTn id="130" fill="hold">
                            <p:stCondLst>
                              <p:cond delay="0"/>
                            </p:stCondLst>
                            <p:childTnLst>
                              <p:par>
                                <p:cTn id="131" presetID="16" presetClass="entr" presetSubtype="21" fill="hold" grpId="0" nodeType="clickEffect">
                                  <p:stCondLst>
                                    <p:cond delay="0"/>
                                  </p:stCondLst>
                                  <p:childTnLst>
                                    <p:set>
                                      <p:cBhvr>
                                        <p:cTn id="132" dur="1" fill="hold">
                                          <p:stCondLst>
                                            <p:cond delay="0"/>
                                          </p:stCondLst>
                                        </p:cTn>
                                        <p:tgtEl>
                                          <p:spTgt spid="34"/>
                                        </p:tgtEl>
                                        <p:attrNameLst>
                                          <p:attrName>style.visibility</p:attrName>
                                        </p:attrNameLst>
                                      </p:cBhvr>
                                      <p:to>
                                        <p:strVal val="visible"/>
                                      </p:to>
                                    </p:set>
                                    <p:animEffect transition="in" filter="barn(inVertical)">
                                      <p:cBhvr>
                                        <p:cTn id="133" dur="500"/>
                                        <p:tgtEl>
                                          <p:spTgt spid="34"/>
                                        </p:tgtEl>
                                      </p:cBhvr>
                                    </p:animEffect>
                                  </p:childTnLst>
                                </p:cTn>
                              </p:par>
                            </p:childTnLst>
                          </p:cTn>
                        </p:par>
                      </p:childTnLst>
                    </p:cTn>
                  </p:par>
                  <p:par>
                    <p:cTn id="134" fill="hold">
                      <p:stCondLst>
                        <p:cond delay="indefinite"/>
                      </p:stCondLst>
                      <p:childTnLst>
                        <p:par>
                          <p:cTn id="135" fill="hold">
                            <p:stCondLst>
                              <p:cond delay="0"/>
                            </p:stCondLst>
                            <p:childTnLst>
                              <p:par>
                                <p:cTn id="136" presetID="16" presetClass="exit" presetSubtype="21" fill="hold" grpId="1" nodeType="clickEffect">
                                  <p:stCondLst>
                                    <p:cond delay="0"/>
                                  </p:stCondLst>
                                  <p:childTnLst>
                                    <p:animEffect transition="out" filter="barn(inVertical)">
                                      <p:cBhvr>
                                        <p:cTn id="137" dur="500"/>
                                        <p:tgtEl>
                                          <p:spTgt spid="34"/>
                                        </p:tgtEl>
                                      </p:cBhvr>
                                    </p:animEffect>
                                    <p:set>
                                      <p:cBhvr>
                                        <p:cTn id="138" dur="1" fill="hold">
                                          <p:stCondLst>
                                            <p:cond delay="499"/>
                                          </p:stCondLst>
                                        </p:cTn>
                                        <p:tgtEl>
                                          <p:spTgt spid="34"/>
                                        </p:tgtEl>
                                        <p:attrNameLst>
                                          <p:attrName>style.visibility</p:attrName>
                                        </p:attrNameLst>
                                      </p:cBhvr>
                                      <p:to>
                                        <p:strVal val="hidden"/>
                                      </p:to>
                                    </p:set>
                                  </p:childTnLst>
                                </p:cTn>
                              </p:par>
                            </p:childTnLst>
                          </p:cTn>
                        </p:par>
                      </p:childTnLst>
                    </p:cTn>
                  </p:par>
                  <p:par>
                    <p:cTn id="139" fill="hold">
                      <p:stCondLst>
                        <p:cond delay="indefinite"/>
                      </p:stCondLst>
                      <p:childTnLst>
                        <p:par>
                          <p:cTn id="140" fill="hold">
                            <p:stCondLst>
                              <p:cond delay="0"/>
                            </p:stCondLst>
                            <p:childTnLst>
                              <p:par>
                                <p:cTn id="141" presetID="16" presetClass="entr" presetSubtype="21" fill="hold" grpId="0" nodeType="clickEffect">
                                  <p:stCondLst>
                                    <p:cond delay="0"/>
                                  </p:stCondLst>
                                  <p:childTnLst>
                                    <p:set>
                                      <p:cBhvr>
                                        <p:cTn id="142" dur="1" fill="hold">
                                          <p:stCondLst>
                                            <p:cond delay="0"/>
                                          </p:stCondLst>
                                        </p:cTn>
                                        <p:tgtEl>
                                          <p:spTgt spid="22"/>
                                        </p:tgtEl>
                                        <p:attrNameLst>
                                          <p:attrName>style.visibility</p:attrName>
                                        </p:attrNameLst>
                                      </p:cBhvr>
                                      <p:to>
                                        <p:strVal val="visible"/>
                                      </p:to>
                                    </p:set>
                                    <p:animEffect transition="in" filter="barn(inVertical)">
                                      <p:cBhvr>
                                        <p:cTn id="143" dur="500"/>
                                        <p:tgtEl>
                                          <p:spTgt spid="22"/>
                                        </p:tgtEl>
                                      </p:cBhvr>
                                    </p:animEffect>
                                  </p:childTnLst>
                                </p:cTn>
                              </p:par>
                            </p:childTnLst>
                          </p:cTn>
                        </p:par>
                      </p:childTnLst>
                    </p:cTn>
                  </p:par>
                  <p:par>
                    <p:cTn id="144" fill="hold">
                      <p:stCondLst>
                        <p:cond delay="indefinite"/>
                      </p:stCondLst>
                      <p:childTnLst>
                        <p:par>
                          <p:cTn id="145" fill="hold">
                            <p:stCondLst>
                              <p:cond delay="0"/>
                            </p:stCondLst>
                            <p:childTnLst>
                              <p:par>
                                <p:cTn id="146" presetID="16" presetClass="entr" presetSubtype="21" fill="hold" grpId="0" nodeType="clickEffect">
                                  <p:stCondLst>
                                    <p:cond delay="0"/>
                                  </p:stCondLst>
                                  <p:childTnLst>
                                    <p:set>
                                      <p:cBhvr>
                                        <p:cTn id="147" dur="1" fill="hold">
                                          <p:stCondLst>
                                            <p:cond delay="0"/>
                                          </p:stCondLst>
                                        </p:cTn>
                                        <p:tgtEl>
                                          <p:spTgt spid="35"/>
                                        </p:tgtEl>
                                        <p:attrNameLst>
                                          <p:attrName>style.visibility</p:attrName>
                                        </p:attrNameLst>
                                      </p:cBhvr>
                                      <p:to>
                                        <p:strVal val="visible"/>
                                      </p:to>
                                    </p:set>
                                    <p:animEffect transition="in" filter="barn(inVertical)">
                                      <p:cBhvr>
                                        <p:cTn id="148" dur="500"/>
                                        <p:tgtEl>
                                          <p:spTgt spid="35"/>
                                        </p:tgtEl>
                                      </p:cBhvr>
                                    </p:animEffect>
                                  </p:childTnLst>
                                </p:cTn>
                              </p:par>
                            </p:childTnLst>
                          </p:cTn>
                        </p:par>
                      </p:childTnLst>
                    </p:cTn>
                  </p:par>
                  <p:par>
                    <p:cTn id="149" fill="hold">
                      <p:stCondLst>
                        <p:cond delay="indefinite"/>
                      </p:stCondLst>
                      <p:childTnLst>
                        <p:par>
                          <p:cTn id="150" fill="hold">
                            <p:stCondLst>
                              <p:cond delay="0"/>
                            </p:stCondLst>
                            <p:childTnLst>
                              <p:par>
                                <p:cTn id="151" presetID="16" presetClass="exit" presetSubtype="21" fill="hold" grpId="1" nodeType="clickEffect">
                                  <p:stCondLst>
                                    <p:cond delay="0"/>
                                  </p:stCondLst>
                                  <p:childTnLst>
                                    <p:animEffect transition="out" filter="barn(inVertical)">
                                      <p:cBhvr>
                                        <p:cTn id="152" dur="500"/>
                                        <p:tgtEl>
                                          <p:spTgt spid="35"/>
                                        </p:tgtEl>
                                      </p:cBhvr>
                                    </p:animEffect>
                                    <p:set>
                                      <p:cBhvr>
                                        <p:cTn id="153" dur="1" fill="hold">
                                          <p:stCondLst>
                                            <p:cond delay="499"/>
                                          </p:stCondLst>
                                        </p:cTn>
                                        <p:tgtEl>
                                          <p:spTgt spid="35"/>
                                        </p:tgtEl>
                                        <p:attrNameLst>
                                          <p:attrName>style.visibility</p:attrName>
                                        </p:attrNameLst>
                                      </p:cBhvr>
                                      <p:to>
                                        <p:strVal val="hidden"/>
                                      </p:to>
                                    </p:set>
                                  </p:childTnLst>
                                </p:cTn>
                              </p:par>
                            </p:childTnLst>
                          </p:cTn>
                        </p:par>
                      </p:childTnLst>
                    </p:cTn>
                  </p:par>
                  <p:par>
                    <p:cTn id="154" fill="hold">
                      <p:stCondLst>
                        <p:cond delay="indefinite"/>
                      </p:stCondLst>
                      <p:childTnLst>
                        <p:par>
                          <p:cTn id="155" fill="hold">
                            <p:stCondLst>
                              <p:cond delay="0"/>
                            </p:stCondLst>
                            <p:childTnLst>
                              <p:par>
                                <p:cTn id="156" presetID="22" presetClass="entr" presetSubtype="4" fill="hold" grpId="0" nodeType="clickEffect">
                                  <p:stCondLst>
                                    <p:cond delay="0"/>
                                  </p:stCondLst>
                                  <p:childTnLst>
                                    <p:set>
                                      <p:cBhvr>
                                        <p:cTn id="157" dur="1" fill="hold">
                                          <p:stCondLst>
                                            <p:cond delay="0"/>
                                          </p:stCondLst>
                                        </p:cTn>
                                        <p:tgtEl>
                                          <p:spTgt spid="37"/>
                                        </p:tgtEl>
                                        <p:attrNameLst>
                                          <p:attrName>style.visibility</p:attrName>
                                        </p:attrNameLst>
                                      </p:cBhvr>
                                      <p:to>
                                        <p:strVal val="visible"/>
                                      </p:to>
                                    </p:set>
                                    <p:animEffect transition="in" filter="wipe(down)">
                                      <p:cBhvr>
                                        <p:cTn id="158"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0" grpId="0" animBg="1"/>
      <p:bldP spid="12" grpId="0" animBg="1"/>
      <p:bldP spid="14" grpId="0" animBg="1"/>
      <p:bldP spid="16" grpId="0" animBg="1"/>
      <p:bldP spid="18" grpId="0" animBg="1"/>
      <p:bldP spid="20" grpId="0" animBg="1"/>
      <p:bldP spid="22" grpId="0" animBg="1"/>
      <p:bldP spid="25" grpId="0" animBg="1"/>
      <p:bldP spid="25" grpId="1" animBg="1"/>
      <p:bldP spid="26" grpId="0" animBg="1"/>
      <p:bldP spid="26"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03761" y="191069"/>
            <a:ext cx="3125337" cy="707886"/>
          </a:xfrm>
          <a:prstGeom prst="rect">
            <a:avLst/>
          </a:prstGeom>
          <a:noFill/>
        </p:spPr>
        <p:txBody>
          <a:bodyPr wrap="square" rtlCol="0">
            <a:spAutoFit/>
          </a:bodyPr>
          <a:lstStyle/>
          <a:p>
            <a:r>
              <a:rPr lang="bn-IN" sz="4000" dirty="0" smtClean="0"/>
              <a:t>একক কাজ </a:t>
            </a:r>
            <a:endParaRPr lang="en-US" sz="4000" dirty="0"/>
          </a:p>
        </p:txBody>
      </p:sp>
      <p:sp>
        <p:nvSpPr>
          <p:cNvPr id="3" name="TextBox 2"/>
          <p:cNvSpPr txBox="1"/>
          <p:nvPr/>
        </p:nvSpPr>
        <p:spPr>
          <a:xfrm>
            <a:off x="2991135" y="5461379"/>
            <a:ext cx="6835254" cy="923330"/>
          </a:xfrm>
          <a:prstGeom prst="rect">
            <a:avLst/>
          </a:prstGeom>
          <a:noFill/>
        </p:spPr>
        <p:txBody>
          <a:bodyPr wrap="square" rtlCol="0">
            <a:spAutoFit/>
          </a:bodyPr>
          <a:lstStyle/>
          <a:p>
            <a:pPr marL="571500" indent="-571500" algn="ctr">
              <a:buFont typeface="Wingdings" panose="05000000000000000000" pitchFamily="2" charset="2"/>
              <a:buChar char="v"/>
            </a:pPr>
            <a:r>
              <a:rPr lang="bn-IN" sz="5400" dirty="0" smtClean="0">
                <a:latin typeface="NikoshBAN" panose="02000000000000000000" pitchFamily="2" charset="0"/>
                <a:cs typeface="NikoshBAN" panose="02000000000000000000" pitchFamily="2" charset="0"/>
              </a:rPr>
              <a:t>হিসাবচক্রের ধাপগুলো লিখ। </a:t>
            </a:r>
            <a:endParaRPr lang="en-US" sz="5400"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297" y="1547527"/>
            <a:ext cx="4960963" cy="3301296"/>
          </a:xfrm>
          <a:prstGeom prst="rect">
            <a:avLst/>
          </a:prstGeom>
        </p:spPr>
      </p:pic>
    </p:spTree>
    <p:extLst>
      <p:ext uri="{BB962C8B-B14F-4D97-AF65-F5344CB8AC3E}">
        <p14:creationId xmlns:p14="http://schemas.microsoft.com/office/powerpoint/2010/main" val="34030709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26591" y="232012"/>
            <a:ext cx="2634017" cy="707886"/>
          </a:xfrm>
          <a:prstGeom prst="rect">
            <a:avLst/>
          </a:prstGeom>
          <a:noFill/>
        </p:spPr>
        <p:txBody>
          <a:bodyPr wrap="square" rtlCol="0">
            <a:spAutoFit/>
          </a:bodyPr>
          <a:lstStyle/>
          <a:p>
            <a:pPr algn="ctr"/>
            <a:r>
              <a:rPr lang="bn-IN" sz="4000" dirty="0" smtClean="0"/>
              <a:t>মূল্যায়ন </a:t>
            </a:r>
            <a:endParaRPr lang="en-US" sz="4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1434" y="2329735"/>
            <a:ext cx="5444330" cy="3455798"/>
          </a:xfrm>
          <a:prstGeom prst="rect">
            <a:avLst/>
          </a:prstGeom>
        </p:spPr>
      </p:pic>
      <p:graphicFrame>
        <p:nvGraphicFramePr>
          <p:cNvPr id="3" name="Object 2">
            <a:hlinkClick r:id="" action="ppaction://ole?verb=0"/>
          </p:cNvPr>
          <p:cNvGraphicFramePr>
            <a:graphicFrameLocks noChangeAspect="1"/>
          </p:cNvGraphicFramePr>
          <p:nvPr>
            <p:extLst>
              <p:ext uri="{D42A27DB-BD31-4B8C-83A1-F6EECF244321}">
                <p14:modId xmlns:p14="http://schemas.microsoft.com/office/powerpoint/2010/main" val="478332005"/>
              </p:ext>
            </p:extLst>
          </p:nvPr>
        </p:nvGraphicFramePr>
        <p:xfrm>
          <a:off x="5155230" y="1221758"/>
          <a:ext cx="1576738" cy="1330373"/>
        </p:xfrm>
        <a:graphic>
          <a:graphicData uri="http://schemas.openxmlformats.org/presentationml/2006/ole">
            <mc:AlternateContent xmlns:mc="http://schemas.openxmlformats.org/markup-compatibility/2006">
              <mc:Choice xmlns:v="urn:schemas-microsoft-com:vml" Requires="v">
                <p:oleObj spid="_x0000_s1031" name="Packager Shell Object" showAsIcon="1" r:id="rId4" imgW="914400" imgH="771480" progId="Package">
                  <p:embed/>
                </p:oleObj>
              </mc:Choice>
              <mc:Fallback>
                <p:oleObj name="Packager Shell Object" showAsIcon="1" r:id="rId4" imgW="914400" imgH="771480" progId="Package">
                  <p:embed/>
                  <p:pic>
                    <p:nvPicPr>
                      <p:cNvPr id="0" name=""/>
                      <p:cNvPicPr/>
                      <p:nvPr/>
                    </p:nvPicPr>
                    <p:blipFill>
                      <a:blip r:embed="rId5"/>
                      <a:stretch>
                        <a:fillRect/>
                      </a:stretch>
                    </p:blipFill>
                    <p:spPr>
                      <a:xfrm>
                        <a:off x="5155230" y="1221758"/>
                        <a:ext cx="1576738" cy="1330373"/>
                      </a:xfrm>
                      <a:prstGeom prst="rect">
                        <a:avLst/>
                      </a:prstGeom>
                    </p:spPr>
                  </p:pic>
                </p:oleObj>
              </mc:Fallback>
            </mc:AlternateContent>
          </a:graphicData>
        </a:graphic>
      </p:graphicFrame>
    </p:spTree>
    <p:extLst>
      <p:ext uri="{BB962C8B-B14F-4D97-AF65-F5344CB8AC3E}">
        <p14:creationId xmlns:p14="http://schemas.microsoft.com/office/powerpoint/2010/main" val="29885261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99045" y="272955"/>
            <a:ext cx="2306472" cy="584775"/>
          </a:xfrm>
          <a:prstGeom prst="rect">
            <a:avLst/>
          </a:prstGeom>
          <a:noFill/>
        </p:spPr>
        <p:txBody>
          <a:bodyPr wrap="square" rtlCol="0">
            <a:spAutoFit/>
          </a:bodyPr>
          <a:lstStyle/>
          <a:p>
            <a:r>
              <a:rPr lang="en-US" sz="3200" dirty="0" err="1" smtClean="0"/>
              <a:t>বাড়ির</a:t>
            </a:r>
            <a:r>
              <a:rPr lang="en-US" sz="3200" dirty="0" smtClean="0"/>
              <a:t> </a:t>
            </a:r>
            <a:r>
              <a:rPr lang="en-US" sz="3200" dirty="0" err="1" smtClean="0"/>
              <a:t>কাজ</a:t>
            </a:r>
            <a:r>
              <a:rPr lang="en-US" sz="3200" dirty="0" smtClean="0"/>
              <a:t> </a:t>
            </a:r>
            <a:endParaRPr lang="en-US" sz="3200" dirty="0"/>
          </a:p>
        </p:txBody>
      </p:sp>
      <p:sp>
        <p:nvSpPr>
          <p:cNvPr id="3" name="TextBox 2"/>
          <p:cNvSpPr txBox="1"/>
          <p:nvPr/>
        </p:nvSpPr>
        <p:spPr>
          <a:xfrm>
            <a:off x="968991" y="4374546"/>
            <a:ext cx="9935571" cy="461665"/>
          </a:xfrm>
          <a:prstGeom prst="rect">
            <a:avLst/>
          </a:prstGeom>
          <a:noFill/>
        </p:spPr>
        <p:txBody>
          <a:bodyPr wrap="square" rtlCol="0">
            <a:spAutoFit/>
          </a:bodyPr>
          <a:lstStyle/>
          <a:p>
            <a:pPr marL="342900" indent="-342900">
              <a:buFont typeface="Wingdings" panose="05000000000000000000" pitchFamily="2" charset="2"/>
              <a:buChar char="q"/>
            </a:pPr>
            <a:r>
              <a:rPr lang="en-US" sz="2400" dirty="0" err="1" smtClean="0"/>
              <a:t>হিসাবে</a:t>
            </a:r>
            <a:r>
              <a:rPr lang="en-US" sz="2400" dirty="0" smtClean="0"/>
              <a:t> </a:t>
            </a:r>
            <a:r>
              <a:rPr lang="en-US" sz="2400" dirty="0" err="1" smtClean="0"/>
              <a:t>ডেবিট</a:t>
            </a:r>
            <a:r>
              <a:rPr lang="en-US" sz="2400" dirty="0" smtClean="0"/>
              <a:t> –</a:t>
            </a:r>
            <a:r>
              <a:rPr lang="en-US" sz="2400" dirty="0" err="1" smtClean="0"/>
              <a:t>ক্রেডিট</a:t>
            </a:r>
            <a:r>
              <a:rPr lang="en-US" sz="2400" dirty="0" smtClean="0"/>
              <a:t> </a:t>
            </a:r>
            <a:r>
              <a:rPr lang="en-US" sz="2400" dirty="0" err="1" smtClean="0"/>
              <a:t>নির্ণয়ের</a:t>
            </a:r>
            <a:r>
              <a:rPr lang="en-US" sz="2400" dirty="0" smtClean="0"/>
              <a:t> </a:t>
            </a:r>
            <a:r>
              <a:rPr lang="en-US" sz="2400" dirty="0" err="1" smtClean="0"/>
              <a:t>সুত্রগুলো</a:t>
            </a:r>
            <a:r>
              <a:rPr lang="en-US" sz="2400" dirty="0" smtClean="0"/>
              <a:t> </a:t>
            </a:r>
            <a:r>
              <a:rPr lang="en-US" sz="2400" dirty="0" err="1" smtClean="0"/>
              <a:t>উদাহরনসহ</a:t>
            </a:r>
            <a:r>
              <a:rPr lang="en-US" sz="2400" dirty="0" smtClean="0"/>
              <a:t> </a:t>
            </a:r>
            <a:r>
              <a:rPr lang="en-US" sz="2400" dirty="0" err="1" smtClean="0"/>
              <a:t>লিখে</a:t>
            </a:r>
            <a:r>
              <a:rPr lang="en-US" sz="2400" dirty="0" smtClean="0"/>
              <a:t> </a:t>
            </a:r>
            <a:r>
              <a:rPr lang="en-US" sz="2400" dirty="0" err="1" smtClean="0"/>
              <a:t>নিয়ে</a:t>
            </a:r>
            <a:r>
              <a:rPr lang="en-US" sz="2400" dirty="0" smtClean="0"/>
              <a:t> </a:t>
            </a:r>
            <a:r>
              <a:rPr lang="en-US" sz="2400" dirty="0" err="1" smtClean="0"/>
              <a:t>আসবে</a:t>
            </a:r>
            <a:r>
              <a:rPr lang="bn-IN" sz="2400" dirty="0" smtClean="0"/>
              <a:t>।</a:t>
            </a:r>
            <a:r>
              <a:rPr lang="en-US" sz="2400" dirty="0" smtClean="0"/>
              <a:t> </a:t>
            </a:r>
            <a:endParaRPr lang="en-US" sz="2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2097" y="1339329"/>
            <a:ext cx="3835625" cy="2421068"/>
          </a:xfrm>
          <a:prstGeom prst="rect">
            <a:avLst/>
          </a:prstGeom>
        </p:spPr>
      </p:pic>
    </p:spTree>
    <p:extLst>
      <p:ext uri="{BB962C8B-B14F-4D97-AF65-F5344CB8AC3E}">
        <p14:creationId xmlns:p14="http://schemas.microsoft.com/office/powerpoint/2010/main" val="11761958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8146" y="1958879"/>
            <a:ext cx="4879502" cy="2927701"/>
          </a:xfrm>
          <a:prstGeom prst="rect">
            <a:avLst/>
          </a:prstGeom>
        </p:spPr>
      </p:pic>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3135571" y="-306649"/>
            <a:ext cx="3921427" cy="2667147"/>
          </a:xfrm>
          <a:prstGeom prst="rect">
            <a:avLst/>
          </a:prstGeom>
        </p:spPr>
      </p:pic>
    </p:spTree>
    <p:extLst>
      <p:ext uri="{BB962C8B-B14F-4D97-AF65-F5344CB8AC3E}">
        <p14:creationId xmlns:p14="http://schemas.microsoft.com/office/powerpoint/2010/main" val="902902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21624" y="134226"/>
            <a:ext cx="4681182"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চল কিছু ছবি দেখি...... </a:t>
            </a:r>
            <a:endParaRPr lang="en-US" sz="4400" dirty="0" smtClean="0">
              <a:latin typeface="NikoshBAN" panose="02000000000000000000" pitchFamily="2" charset="0"/>
              <a:cs typeface="NikoshBAN" panose="02000000000000000000" pitchFamily="2"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2599" y="980387"/>
            <a:ext cx="3678130" cy="2374777"/>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l="-2" r="279" b="10179"/>
          <a:stretch/>
        </p:blipFill>
        <p:spPr>
          <a:xfrm>
            <a:off x="955346" y="4201325"/>
            <a:ext cx="3678129" cy="2374777"/>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pic>
        <p:nvPicPr>
          <p:cNvPr id="11" name="Picture 10"/>
          <p:cNvPicPr>
            <a:picLocks noChangeAspect="1"/>
          </p:cNvPicPr>
          <p:nvPr/>
        </p:nvPicPr>
        <p:blipFill rotWithShape="1">
          <a:blip r:embed="rId4">
            <a:extLst>
              <a:ext uri="{28A0092B-C50C-407E-A947-70E740481C1C}">
                <a14:useLocalDpi xmlns:a14="http://schemas.microsoft.com/office/drawing/2010/main" val="0"/>
              </a:ext>
            </a:extLst>
          </a:blip>
          <a:srcRect b="12106"/>
          <a:stretch/>
        </p:blipFill>
        <p:spPr>
          <a:xfrm>
            <a:off x="7249484" y="1091175"/>
            <a:ext cx="3678129" cy="2374777"/>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88273" y="4201324"/>
            <a:ext cx="3552988" cy="2374777"/>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345409058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ppt_x"/>
                                          </p:val>
                                        </p:tav>
                                        <p:tav tm="100000">
                                          <p:val>
                                            <p:strVal val="#ppt_x"/>
                                          </p:val>
                                        </p:tav>
                                      </p:tavLst>
                                    </p:anim>
                                    <p:anim calcmode="lin" valueType="num">
                                      <p:cBhvr additive="base">
                                        <p:cTn id="1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inVertical)">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arn(inVertical)">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9453"/>
          <a:stretch/>
        </p:blipFill>
        <p:spPr>
          <a:xfrm>
            <a:off x="0" y="0"/>
            <a:ext cx="12192000" cy="6858000"/>
          </a:xfrm>
          <a:prstGeom prst="rect">
            <a:avLst/>
          </a:prstGeom>
        </p:spPr>
      </p:pic>
      <p:sp>
        <p:nvSpPr>
          <p:cNvPr id="4" name="Rectangle 3"/>
          <p:cNvSpPr/>
          <p:nvPr/>
        </p:nvSpPr>
        <p:spPr>
          <a:xfrm>
            <a:off x="1812620" y="255474"/>
            <a:ext cx="8566760" cy="1569660"/>
          </a:xfrm>
          <a:prstGeom prst="rect">
            <a:avLst/>
          </a:prstGeom>
        </p:spPr>
        <p:txBody>
          <a:bodyPr wrap="square">
            <a:spAutoFit/>
          </a:bodyPr>
          <a:lstStyle/>
          <a:p>
            <a:pPr algn="ctr"/>
            <a:r>
              <a:rPr lang="en-US" sz="9600" dirty="0" err="1" smtClean="0">
                <a:latin typeface="NikoshBAN" panose="02000000000000000000" pitchFamily="2" charset="0"/>
                <a:cs typeface="NikoshBAN" panose="02000000000000000000" pitchFamily="2" charset="0"/>
              </a:rPr>
              <a:t>দুতরফা</a:t>
            </a:r>
            <a:r>
              <a:rPr lang="en-US" sz="9600" dirty="0" smtClean="0">
                <a:latin typeface="NikoshBAN" panose="02000000000000000000" pitchFamily="2" charset="0"/>
                <a:cs typeface="NikoshBAN" panose="02000000000000000000" pitchFamily="2" charset="0"/>
              </a:rPr>
              <a:t> </a:t>
            </a:r>
            <a:r>
              <a:rPr lang="en-US" sz="9600" dirty="0" err="1">
                <a:latin typeface="NikoshBAN" panose="02000000000000000000" pitchFamily="2" charset="0"/>
                <a:cs typeface="NikoshBAN" panose="02000000000000000000" pitchFamily="2" charset="0"/>
              </a:rPr>
              <a:t>দাখিলা</a:t>
            </a:r>
            <a:r>
              <a:rPr lang="en-US" sz="9600" dirty="0">
                <a:latin typeface="NikoshBAN" panose="02000000000000000000" pitchFamily="2" charset="0"/>
                <a:cs typeface="NikoshBAN" panose="02000000000000000000" pitchFamily="2" charset="0"/>
              </a:rPr>
              <a:t> </a:t>
            </a:r>
            <a:r>
              <a:rPr lang="en-US" sz="9600" dirty="0" err="1">
                <a:latin typeface="NikoshBAN" panose="02000000000000000000" pitchFamily="2" charset="0"/>
                <a:cs typeface="NikoshBAN" panose="02000000000000000000" pitchFamily="2" charset="0"/>
              </a:rPr>
              <a:t>পদ্ধতি</a:t>
            </a:r>
            <a:r>
              <a:rPr lang="en-US" sz="96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228700732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5714" y="586854"/>
            <a:ext cx="3480179" cy="1015663"/>
          </a:xfrm>
          <a:prstGeom prst="rect">
            <a:avLst/>
          </a:prstGeom>
          <a:noFill/>
        </p:spPr>
        <p:txBody>
          <a:bodyPr wrap="square" rtlCol="0">
            <a:spAutoFit/>
          </a:bodyPr>
          <a:lstStyle/>
          <a:p>
            <a:pPr algn="ctr"/>
            <a:r>
              <a:rPr lang="en-US" sz="6000" dirty="0" err="1" smtClean="0">
                <a:latin typeface="NikoshBAN" panose="02000000000000000000" pitchFamily="2" charset="0"/>
                <a:cs typeface="NikoshBAN" panose="02000000000000000000" pitchFamily="2" charset="0"/>
              </a:rPr>
              <a:t>শিক্ষনফল</a:t>
            </a:r>
            <a:r>
              <a:rPr lang="en-US" sz="6000" dirty="0" smtClean="0">
                <a:latin typeface="NikoshBAN" panose="02000000000000000000" pitchFamily="2" charset="0"/>
                <a:cs typeface="NikoshBAN" panose="02000000000000000000" pitchFamily="2" charset="0"/>
              </a:rPr>
              <a:t> </a:t>
            </a:r>
            <a:endParaRPr lang="en-US" sz="6000" dirty="0">
              <a:latin typeface="NikoshBAN" panose="02000000000000000000" pitchFamily="2" charset="0"/>
              <a:cs typeface="NikoshBAN" panose="02000000000000000000" pitchFamily="2" charset="0"/>
            </a:endParaRPr>
          </a:p>
        </p:txBody>
      </p:sp>
      <p:sp>
        <p:nvSpPr>
          <p:cNvPr id="3" name="TextBox 2"/>
          <p:cNvSpPr txBox="1"/>
          <p:nvPr/>
        </p:nvSpPr>
        <p:spPr>
          <a:xfrm>
            <a:off x="300251" y="1951631"/>
            <a:ext cx="11313994" cy="3170099"/>
          </a:xfrm>
          <a:prstGeom prst="rect">
            <a:avLst/>
          </a:prstGeom>
          <a:noFill/>
        </p:spPr>
        <p:txBody>
          <a:bodyPr wrap="square" rtlCol="0">
            <a:spAutoFit/>
          </a:bodyPr>
          <a:lstStyle/>
          <a:p>
            <a:pPr marL="285750" indent="-285750">
              <a:buFont typeface="Wingdings" panose="05000000000000000000" pitchFamily="2" charset="2"/>
              <a:buChar char="Ø"/>
            </a:pPr>
            <a:r>
              <a:rPr lang="bn-IN" sz="4000" dirty="0" smtClean="0">
                <a:latin typeface="NikoshBAN" panose="02000000000000000000" pitchFamily="2" charset="0"/>
                <a:cs typeface="NikoshBAN" panose="02000000000000000000" pitchFamily="2" charset="0"/>
              </a:rPr>
              <a:t>দুতরফা দাখিলা পদ্ধতির ধারণা ব্যাখ্যা করতে পারবে; </a:t>
            </a:r>
          </a:p>
          <a:p>
            <a:pPr marL="285750" indent="-285750">
              <a:buFont typeface="Wingdings" panose="05000000000000000000" pitchFamily="2" charset="2"/>
              <a:buChar char="Ø"/>
            </a:pPr>
            <a:r>
              <a:rPr lang="bn-IN" sz="4000" dirty="0" smtClean="0">
                <a:latin typeface="NikoshBAN" panose="02000000000000000000" pitchFamily="2" charset="0"/>
                <a:cs typeface="NikoshBAN" panose="02000000000000000000" pitchFamily="2" charset="0"/>
              </a:rPr>
              <a:t>দুতরফাদাখিলা পদ্ধতির মূলনীতিগুলো বলতে পারবে;</a:t>
            </a:r>
          </a:p>
          <a:p>
            <a:pPr marL="285750" indent="-285750">
              <a:buFont typeface="Wingdings" panose="05000000000000000000" pitchFamily="2" charset="2"/>
              <a:buChar char="Ø"/>
            </a:pPr>
            <a:r>
              <a:rPr lang="bn-IN" sz="4000" dirty="0" smtClean="0">
                <a:latin typeface="NikoshBAN" panose="02000000000000000000" pitchFamily="2" charset="0"/>
                <a:cs typeface="NikoshBAN" panose="02000000000000000000" pitchFamily="2" charset="0"/>
              </a:rPr>
              <a:t>দুতরফাদাখিলা পদ্ধতির সুবিদাগুলো বর্ণনা করতে পারবে;</a:t>
            </a:r>
          </a:p>
          <a:p>
            <a:pPr marL="285750" indent="-285750">
              <a:buFont typeface="Wingdings" panose="05000000000000000000" pitchFamily="2" charset="2"/>
              <a:buChar char="Ø"/>
            </a:pPr>
            <a:r>
              <a:rPr lang="bn-IN" sz="4000" dirty="0" smtClean="0">
                <a:latin typeface="NikoshBAN" panose="02000000000000000000" pitchFamily="2" charset="0"/>
                <a:cs typeface="NikoshBAN" panose="02000000000000000000" pitchFamily="2" charset="0"/>
              </a:rPr>
              <a:t>হিসাবের প্রকা</a:t>
            </a:r>
            <a:r>
              <a:rPr lang="en-US" sz="4000" dirty="0" err="1" smtClean="0">
                <a:latin typeface="NikoshBAN" panose="02000000000000000000" pitchFamily="2" charset="0"/>
                <a:cs typeface="NikoshBAN" panose="02000000000000000000" pitchFamily="2" charset="0"/>
              </a:rPr>
              <a:t>রভেদ</a:t>
            </a:r>
            <a:r>
              <a:rPr lang="en-US" sz="4000" dirty="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ব্যাখ্যা</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করতে</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পারবে</a:t>
            </a:r>
            <a:r>
              <a:rPr lang="en-US" sz="4000" dirty="0" smtClean="0">
                <a:latin typeface="NikoshBAN" panose="02000000000000000000" pitchFamily="2" charset="0"/>
                <a:cs typeface="NikoshBAN" panose="02000000000000000000" pitchFamily="2" charset="0"/>
              </a:rPr>
              <a:t>;</a:t>
            </a:r>
          </a:p>
          <a:p>
            <a:pPr marL="285750" indent="-285750">
              <a:buFont typeface="Wingdings" panose="05000000000000000000" pitchFamily="2" charset="2"/>
              <a:buChar char="Ø"/>
            </a:pPr>
            <a:r>
              <a:rPr lang="en-US" sz="4000" dirty="0" err="1" smtClean="0">
                <a:latin typeface="NikoshBAN" panose="02000000000000000000" pitchFamily="2" charset="0"/>
                <a:cs typeface="NikoshBAN" panose="02000000000000000000" pitchFamily="2" charset="0"/>
              </a:rPr>
              <a:t>লেনদেন</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বিশ্লেষণ</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করে</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হিসাবের</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ডেবিট</a:t>
            </a:r>
            <a:r>
              <a:rPr lang="en-US" sz="4000" dirty="0" smtClean="0">
                <a:latin typeface="NikoshBAN" panose="02000000000000000000" pitchFamily="2" charset="0"/>
                <a:cs typeface="NikoshBAN" panose="02000000000000000000" pitchFamily="2" charset="0"/>
              </a:rPr>
              <a:t> </a:t>
            </a:r>
            <a:r>
              <a:rPr lang="bn-IN" sz="4000" dirty="0" smtClean="0">
                <a:latin typeface="NikoshBAN" panose="02000000000000000000" pitchFamily="2" charset="0"/>
                <a:cs typeface="NikoshBAN" panose="02000000000000000000" pitchFamily="2" charset="0"/>
              </a:rPr>
              <a:t>-</a:t>
            </a:r>
            <a:r>
              <a:rPr lang="en-US" sz="4000" dirty="0" err="1" smtClean="0">
                <a:latin typeface="NikoshBAN" panose="02000000000000000000" pitchFamily="2" charset="0"/>
                <a:cs typeface="NikoshBAN" panose="02000000000000000000" pitchFamily="2" charset="0"/>
              </a:rPr>
              <a:t>ক্রেডিট</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নির্ণয়</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করতে</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পারবে</a:t>
            </a:r>
            <a:r>
              <a:rPr lang="en-US" sz="4000" dirty="0" smtClean="0">
                <a:latin typeface="NikoshBAN" panose="02000000000000000000" pitchFamily="2" charset="0"/>
                <a:cs typeface="NikoshBAN" panose="02000000000000000000" pitchFamily="2" charset="0"/>
              </a:rPr>
              <a:t>।</a:t>
            </a:r>
            <a:r>
              <a:rPr lang="bn-IN" sz="4000" dirty="0" smtClean="0">
                <a:latin typeface="NikoshBAN" panose="02000000000000000000" pitchFamily="2" charset="0"/>
                <a:cs typeface="NikoshBAN" panose="02000000000000000000" pitchFamily="2" charset="0"/>
              </a:rPr>
              <a:t> </a:t>
            </a:r>
            <a:r>
              <a:rPr lang="en-US" sz="4000" dirty="0" smtClean="0">
                <a:latin typeface="NikoshBAN" panose="02000000000000000000" pitchFamily="2" charset="0"/>
                <a:cs typeface="NikoshBAN" panose="02000000000000000000" pitchFamily="2" charset="0"/>
              </a:rPr>
              <a:t> </a:t>
            </a:r>
            <a:endParaRPr lang="bn-IN" sz="4000" dirty="0" smtClean="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9731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BD" sz="5400" dirty="0" smtClean="0">
                <a:latin typeface="NikoshBAN" panose="02000000000000000000" pitchFamily="2" charset="0"/>
                <a:cs typeface="NikoshBAN" panose="02000000000000000000" pitchFamily="2" charset="0"/>
              </a:rPr>
              <a:t>দু’তরফা দাখিলা পদ্ধতির ধারনা</a:t>
            </a:r>
            <a:endParaRPr lang="en-US" sz="5400"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305937" y="1690688"/>
            <a:ext cx="8469573" cy="4351338"/>
          </a:xfrm>
        </p:spPr>
        <p:txBody>
          <a:bodyPr>
            <a:noAutofit/>
          </a:bodyPr>
          <a:lstStyle/>
          <a:p>
            <a:pPr>
              <a:buFont typeface="Wingdings" panose="05000000000000000000" pitchFamily="2" charset="2"/>
              <a:buChar char="Ø"/>
            </a:pPr>
            <a:r>
              <a:rPr lang="bn-BD" dirty="0" smtClean="0">
                <a:latin typeface="NikoshBAN" panose="02000000000000000000" pitchFamily="2" charset="0"/>
                <a:cs typeface="NikoshBAN" panose="02000000000000000000" pitchFamily="2" charset="0"/>
              </a:rPr>
              <a:t>দু’তরফা দাখিলা পদ্ধতি একটি নির্ভরযোগ্য,বিজ্ঞানসম্মত ও পূর্ণাঙ্গ পদ্ধতি।</a:t>
            </a:r>
          </a:p>
          <a:p>
            <a:pPr>
              <a:buFont typeface="Wingdings" panose="05000000000000000000" pitchFamily="2" charset="2"/>
              <a:buChar char="Ø"/>
            </a:pPr>
            <a:r>
              <a:rPr lang="bn-BD" dirty="0" smtClean="0">
                <a:latin typeface="NikoshBAN" panose="02000000000000000000" pitchFamily="2" charset="0"/>
                <a:cs typeface="NikoshBAN" panose="02000000000000000000" pitchFamily="2" charset="0"/>
              </a:rPr>
              <a:t>দু’তরফা দাখিলা পদ্ধতির জনক লুকা প্যাসিওলি।</a:t>
            </a:r>
          </a:p>
          <a:p>
            <a:pPr>
              <a:buFont typeface="Wingdings" panose="05000000000000000000" pitchFamily="2" charset="2"/>
              <a:buChar char="Ø"/>
            </a:pPr>
            <a:r>
              <a:rPr lang="bn-BD" dirty="0" smtClean="0">
                <a:latin typeface="NikoshBAN" panose="02000000000000000000" pitchFamily="2" charset="0"/>
                <a:cs typeface="NikoshBAN" panose="02000000000000000000" pitchFamily="2" charset="0"/>
              </a:rPr>
              <a:t>তিনি ইতালির নাগরিক।</a:t>
            </a:r>
          </a:p>
          <a:p>
            <a:pPr>
              <a:buFont typeface="Wingdings" panose="05000000000000000000" pitchFamily="2" charset="2"/>
              <a:buChar char="Ø"/>
            </a:pPr>
            <a:r>
              <a:rPr lang="bn-BD" dirty="0" smtClean="0">
                <a:latin typeface="NikoshBAN" panose="02000000000000000000" pitchFamily="2" charset="0"/>
                <a:cs typeface="NikoshBAN" panose="02000000000000000000" pitchFamily="2" charset="0"/>
              </a:rPr>
              <a:t>তিনি ছিলেন গণিতবিদ,ধর্মযাজক ও দার্শনিক। </a:t>
            </a:r>
          </a:p>
          <a:p>
            <a:pPr>
              <a:buFont typeface="Wingdings" panose="05000000000000000000" pitchFamily="2" charset="2"/>
              <a:buChar char="Ø"/>
            </a:pPr>
            <a:r>
              <a:rPr lang="bn-BD" dirty="0" smtClean="0">
                <a:latin typeface="NikoshBAN" panose="02000000000000000000" pitchFamily="2" charset="0"/>
                <a:cs typeface="NikoshBAN" panose="02000000000000000000" pitchFamily="2" charset="0"/>
              </a:rPr>
              <a:t>দু’তরফা দাখিলা পদ্ধতি বলতে প্রতিটি লেনদেনের দ্বৈত স্বত্বাকে বুঝায়।</a:t>
            </a:r>
          </a:p>
          <a:p>
            <a:pPr>
              <a:buFont typeface="Wingdings" panose="05000000000000000000" pitchFamily="2" charset="2"/>
              <a:buChar char="Ø"/>
            </a:pPr>
            <a:r>
              <a:rPr lang="bn-BD" dirty="0" smtClean="0">
                <a:latin typeface="NikoshBAN" panose="02000000000000000000" pitchFamily="2" charset="0"/>
                <a:cs typeface="NikoshBAN" panose="02000000000000000000" pitchFamily="2" charset="0"/>
              </a:rPr>
              <a:t>দ্বৈত স্বত্বাকে বলতে দুইটি পক্ষকে বুঝায়।</a:t>
            </a:r>
          </a:p>
          <a:p>
            <a:pPr>
              <a:buFont typeface="Wingdings" panose="05000000000000000000" pitchFamily="2" charset="2"/>
              <a:buChar char="Ø"/>
            </a:pPr>
            <a:r>
              <a:rPr lang="bn-BD" dirty="0" smtClean="0">
                <a:latin typeface="NikoshBAN" panose="02000000000000000000" pitchFamily="2" charset="0"/>
                <a:cs typeface="NikoshBAN" panose="02000000000000000000" pitchFamily="2" charset="0"/>
              </a:rPr>
              <a:t>একটি ডেবিট পক্ষ এবং অপরটি ক্রেডিট পক্ষ।</a:t>
            </a:r>
            <a:endParaRPr lang="en-US" dirty="0" smtClean="0">
              <a:latin typeface="NikoshBAN" panose="02000000000000000000" pitchFamily="2" charset="0"/>
              <a:cs typeface="NikoshBAN" panose="02000000000000000000" pitchFamily="2" charset="0"/>
            </a:endParaRPr>
          </a:p>
          <a:p>
            <a:pPr>
              <a:buFont typeface="Wingdings" panose="05000000000000000000" pitchFamily="2" charset="2"/>
              <a:buChar char="Ø"/>
            </a:pPr>
            <a:r>
              <a:rPr lang="en-US" dirty="0" err="1" smtClean="0">
                <a:latin typeface="NikoshBAN" panose="02000000000000000000" pitchFamily="2" charset="0"/>
                <a:cs typeface="NikoshBAN" panose="02000000000000000000" pitchFamily="2" charset="0"/>
              </a:rPr>
              <a:t>মোট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ডেবিট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টাকার</a:t>
            </a:r>
            <a:r>
              <a:rPr lang="en-US" dirty="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অংক</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মোট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ক্রেডিট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টাকার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সমান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হবে</a:t>
            </a:r>
            <a:r>
              <a:rPr lang="en-US" dirty="0" smtClean="0">
                <a:latin typeface="NikoshBAN" panose="02000000000000000000" pitchFamily="2" charset="0"/>
                <a:cs typeface="NikoshBAN" panose="02000000000000000000" pitchFamily="2" charset="0"/>
              </a:rPr>
              <a:t>।</a:t>
            </a:r>
            <a:endParaRPr lang="bn-BD" dirty="0" smtClean="0">
              <a:latin typeface="NikoshBAN" panose="02000000000000000000" pitchFamily="2" charset="0"/>
              <a:cs typeface="NikoshBAN" panose="02000000000000000000" pitchFamily="2" charset="0"/>
            </a:endParaRPr>
          </a:p>
          <a:p>
            <a:pPr>
              <a:buFont typeface="Wingdings" panose="05000000000000000000" pitchFamily="2" charset="2"/>
              <a:buChar char="Ø"/>
            </a:pPr>
            <a:endParaRPr lang="en-US"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7165" r="8776"/>
          <a:stretch/>
        </p:blipFill>
        <p:spPr>
          <a:xfrm>
            <a:off x="8985344" y="198472"/>
            <a:ext cx="3079278" cy="2984431"/>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85344" y="3182903"/>
            <a:ext cx="3079278" cy="353179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35462771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1000"/>
                                        <p:tgtEl>
                                          <p:spTgt spid="3">
                                            <p:txEl>
                                              <p:pRg st="5" end="5"/>
                                            </p:txEl>
                                          </p:spTgt>
                                        </p:tgtEl>
                                      </p:cBhvr>
                                    </p:animEffect>
                                    <p:anim calcmode="lin" valueType="num">
                                      <p:cBhvr>
                                        <p:cTn id="5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Effect transition="in" filter="fade">
                                      <p:cBhvr>
                                        <p:cTn id="57" dur="1000"/>
                                        <p:tgtEl>
                                          <p:spTgt spid="3">
                                            <p:txEl>
                                              <p:pRg st="6" end="6"/>
                                            </p:txEl>
                                          </p:spTgt>
                                        </p:tgtEl>
                                      </p:cBhvr>
                                    </p:animEffect>
                                    <p:anim calcmode="lin" valueType="num">
                                      <p:cBhvr>
                                        <p:cTn id="5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animEffect transition="in" filter="fade">
                                      <p:cBhvr>
                                        <p:cTn id="64" dur="1000"/>
                                        <p:tgtEl>
                                          <p:spTgt spid="3">
                                            <p:txEl>
                                              <p:pRg st="7" end="7"/>
                                            </p:txEl>
                                          </p:spTgt>
                                        </p:tgtEl>
                                      </p:cBhvr>
                                    </p:animEffect>
                                    <p:anim calcmode="lin" valueType="num">
                                      <p:cBhvr>
                                        <p:cTn id="6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smtClean="0">
                <a:latin typeface="NikoshBAN" panose="02000000000000000000" pitchFamily="2" charset="0"/>
                <a:cs typeface="NikoshBAN" panose="02000000000000000000" pitchFamily="2" charset="0"/>
              </a:rPr>
              <a:t>দুতরফা</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দাখিলা</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হিসাবপদ্ধতির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মূলনীতি</a:t>
            </a:r>
            <a:r>
              <a:rPr lang="en-US" dirty="0" smtClean="0">
                <a:latin typeface="NikoshBAN" panose="02000000000000000000" pitchFamily="2" charset="0"/>
                <a:cs typeface="NikoshBAN" panose="02000000000000000000" pitchFamily="2" charset="0"/>
              </a:rPr>
              <a:t>/</a:t>
            </a:r>
            <a:r>
              <a:rPr lang="en-US" dirty="0" err="1" smtClean="0">
                <a:latin typeface="NikoshBAN" panose="02000000000000000000" pitchFamily="2" charset="0"/>
                <a:cs typeface="NikoshBAN" panose="02000000000000000000" pitchFamily="2" charset="0"/>
              </a:rPr>
              <a:t>বৈশিষ্ট</a:t>
            </a:r>
            <a:endParaRPr lang="en-US"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864358" y="1498079"/>
            <a:ext cx="10515600" cy="1467905"/>
          </a:xfrm>
        </p:spPr>
        <p:txBody>
          <a:bodyPr>
            <a:normAutofit lnSpcReduction="10000"/>
          </a:bodyPr>
          <a:lstStyle/>
          <a:p>
            <a:pPr marL="0" indent="0">
              <a:buNone/>
            </a:pPr>
            <a:r>
              <a:rPr lang="en-US" sz="3200" dirty="0" err="1" smtClean="0">
                <a:latin typeface="NikoshBAN" panose="02000000000000000000" pitchFamily="2" charset="0"/>
                <a:cs typeface="NikoshBAN" panose="02000000000000000000" pitchFamily="2" charset="0"/>
              </a:rPr>
              <a:t>দুতরফা</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দাখিলা</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পদ্ধতি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হচ্ছে</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হিসাব</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বিজ্ঞাবের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সবচেয়ে</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নির্ভরযোগ্য,বিজ্ঞনসম্মত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পূর্ণাঙ্গ</a:t>
            </a:r>
            <a:r>
              <a:rPr lang="en-US" sz="3200" dirty="0" smtClean="0">
                <a:latin typeface="NikoshBAN" panose="02000000000000000000" pitchFamily="2" charset="0"/>
                <a:cs typeface="NikoshBAN" panose="02000000000000000000" pitchFamily="2" charset="0"/>
              </a:rPr>
              <a:t> ও </a:t>
            </a:r>
            <a:r>
              <a:rPr lang="en-US" sz="3200" dirty="0" err="1" smtClean="0">
                <a:latin typeface="NikoshBAN" panose="02000000000000000000" pitchFamily="2" charset="0"/>
                <a:cs typeface="NikoshBAN" panose="02000000000000000000" pitchFamily="2" charset="0"/>
              </a:rPr>
              <a:t>স্বয়ংসম্পূর্ণ</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হিসাব</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সংরক্ষণ</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পদ্ধতি</a:t>
            </a:r>
            <a:r>
              <a:rPr lang="en-US" sz="3200" dirty="0" smtClean="0">
                <a:latin typeface="NikoshBAN" panose="02000000000000000000" pitchFamily="2" charset="0"/>
                <a:cs typeface="NikoshBAN" panose="02000000000000000000" pitchFamily="2" charset="0"/>
              </a:rPr>
              <a:t>।</a:t>
            </a:r>
          </a:p>
          <a:p>
            <a:pPr marL="0" indent="0">
              <a:buNone/>
            </a:pPr>
            <a:r>
              <a:rPr lang="en-US" sz="3200" dirty="0" err="1" smtClean="0">
                <a:latin typeface="NikoshBAN" panose="02000000000000000000" pitchFamily="2" charset="0"/>
                <a:cs typeface="NikoshBAN" panose="02000000000000000000" pitchFamily="2" charset="0"/>
              </a:rPr>
              <a:t>দুতরফা</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দাখিলা</a:t>
            </a:r>
            <a:r>
              <a:rPr lang="en-US" sz="3200" dirty="0" smtClean="0">
                <a:latin typeface="NikoshBAN" panose="02000000000000000000" pitchFamily="2" charset="0"/>
                <a:cs typeface="NikoshBAN" panose="02000000000000000000" pitchFamily="2" charset="0"/>
              </a:rPr>
              <a:t> </a:t>
            </a:r>
            <a:r>
              <a:rPr lang="bn-BD" sz="3200" dirty="0" smtClean="0">
                <a:latin typeface="NikoshBAN" panose="02000000000000000000" pitchFamily="2" charset="0"/>
                <a:cs typeface="NikoshBAN" panose="02000000000000000000" pitchFamily="2" charset="0"/>
              </a:rPr>
              <a:t>পদ্ধতির মূলনীতিগুলো নিম্মরূপঃ</a:t>
            </a:r>
          </a:p>
          <a:p>
            <a:pPr marL="0" indent="0">
              <a:buNone/>
            </a:pPr>
            <a:endParaRPr lang="en-US" sz="3200" dirty="0" smtClean="0">
              <a:latin typeface="NikoshBAN" panose="02000000000000000000" pitchFamily="2" charset="0"/>
              <a:cs typeface="NikoshBAN" panose="02000000000000000000" pitchFamily="2" charset="0"/>
            </a:endParaRPr>
          </a:p>
          <a:p>
            <a:pPr marL="0" indent="0">
              <a:buNone/>
            </a:pPr>
            <a:endParaRPr lang="en-US" sz="3200" dirty="0" smtClean="0">
              <a:latin typeface="NikoshBAN" panose="02000000000000000000" pitchFamily="2" charset="0"/>
              <a:cs typeface="NikoshBAN" panose="02000000000000000000" pitchFamily="2" charset="0"/>
            </a:endParaRPr>
          </a:p>
        </p:txBody>
      </p:sp>
      <p:sp>
        <p:nvSpPr>
          <p:cNvPr id="5" name="Rectangle 4"/>
          <p:cNvSpPr/>
          <p:nvPr/>
        </p:nvSpPr>
        <p:spPr>
          <a:xfrm>
            <a:off x="1676035" y="4410016"/>
            <a:ext cx="3751348" cy="923330"/>
          </a:xfrm>
          <a:prstGeom prst="rect">
            <a:avLst/>
          </a:prstGeom>
        </p:spPr>
        <p:txBody>
          <a:bodyPr wrap="none">
            <a:spAutoFit/>
          </a:bodyPr>
          <a:lstStyle/>
          <a:p>
            <a:pPr algn="ctr"/>
            <a:r>
              <a:rPr lang="bn-BD" sz="5400" dirty="0">
                <a:latin typeface="NikoshBAN" panose="02000000000000000000" pitchFamily="2" charset="0"/>
                <a:cs typeface="NikoshBAN" panose="02000000000000000000" pitchFamily="2" charset="0"/>
              </a:rPr>
              <a:t>১।দ্বৈত সত্তা</a:t>
            </a:r>
            <a:r>
              <a:rPr lang="en-US" sz="5400" dirty="0">
                <a:latin typeface="NikoshBAN" panose="02000000000000000000" pitchFamily="2" charset="0"/>
                <a:cs typeface="NikoshBAN" panose="02000000000000000000" pitchFamily="2" charset="0"/>
              </a:rPr>
              <a:t>       </a:t>
            </a:r>
            <a:endParaRPr lang="bn-BD" sz="5400" dirty="0">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6492"/>
          <a:stretch/>
        </p:blipFill>
        <p:spPr>
          <a:xfrm>
            <a:off x="8323997" y="3694787"/>
            <a:ext cx="3834537" cy="297896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13751280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inVertical)">
                                      <p:cBhvr>
                                        <p:cTn id="21" dur="500"/>
                                        <p:tgtEl>
                                          <p:spTgt spid="5"/>
                                        </p:tgtEl>
                                      </p:cBhvr>
                                    </p:animEffect>
                                  </p:childTnLst>
                                </p:cTn>
                              </p:par>
                              <p:par>
                                <p:cTn id="22" presetID="16" presetClass="entr" presetSubtype="21"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8991" y="832513"/>
            <a:ext cx="2874505" cy="646331"/>
          </a:xfrm>
          <a:prstGeom prst="rect">
            <a:avLst/>
          </a:prstGeom>
          <a:noFill/>
        </p:spPr>
        <p:txBody>
          <a:bodyPr wrap="none" rtlCol="0">
            <a:spAutoFit/>
          </a:bodyPr>
          <a:lstStyle/>
          <a:p>
            <a:r>
              <a:rPr lang="bn-BD" sz="3600" dirty="0" smtClean="0">
                <a:latin typeface="NikoshBAN" panose="02000000000000000000" pitchFamily="2" charset="0"/>
                <a:cs typeface="NikoshBAN" panose="02000000000000000000" pitchFamily="2" charset="0"/>
              </a:rPr>
              <a:t>২।</a:t>
            </a:r>
            <a:r>
              <a:rPr lang="en-US" sz="3600" dirty="0" err="1" smtClean="0">
                <a:latin typeface="NikoshBAN" panose="02000000000000000000" pitchFamily="2" charset="0"/>
                <a:cs typeface="NikoshBAN" panose="02000000000000000000" pitchFamily="2" charset="0"/>
              </a:rPr>
              <a:t>দাতা</a:t>
            </a:r>
            <a:r>
              <a:rPr lang="en-US" sz="3600" dirty="0" smtClean="0">
                <a:latin typeface="NikoshBAN" panose="02000000000000000000" pitchFamily="2" charset="0"/>
                <a:cs typeface="NikoshBAN" panose="02000000000000000000" pitchFamily="2" charset="0"/>
              </a:rPr>
              <a:t> ও </a:t>
            </a:r>
            <a:r>
              <a:rPr lang="en-US" sz="3600" dirty="0" err="1" smtClean="0">
                <a:latin typeface="NikoshBAN" panose="02000000000000000000" pitchFamily="2" charset="0"/>
                <a:cs typeface="NikoshBAN" panose="02000000000000000000" pitchFamily="2" charset="0"/>
              </a:rPr>
              <a:t>গ্রহিতাঃ</a:t>
            </a:r>
            <a:r>
              <a:rPr lang="en-US"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b="7722"/>
          <a:stretch/>
        </p:blipFill>
        <p:spPr>
          <a:xfrm>
            <a:off x="7595285" y="331759"/>
            <a:ext cx="4276405" cy="281398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4" name="TextBox 3"/>
          <p:cNvSpPr txBox="1"/>
          <p:nvPr/>
        </p:nvSpPr>
        <p:spPr>
          <a:xfrm>
            <a:off x="846161" y="3974716"/>
            <a:ext cx="2997937" cy="646331"/>
          </a:xfrm>
          <a:prstGeom prst="rect">
            <a:avLst/>
          </a:prstGeom>
          <a:noFill/>
        </p:spPr>
        <p:txBody>
          <a:bodyPr wrap="none" rtlCol="0">
            <a:spAutoFit/>
          </a:bodyPr>
          <a:lstStyle/>
          <a:p>
            <a:r>
              <a:rPr lang="bn-BD" sz="3600" dirty="0" smtClean="0">
                <a:latin typeface="NikoshBAN" panose="02000000000000000000" pitchFamily="2" charset="0"/>
                <a:cs typeface="NikoshBAN" panose="02000000000000000000" pitchFamily="2" charset="0"/>
              </a:rPr>
              <a:t>৩।ডেবিট ও ক্রেডিট </a:t>
            </a:r>
            <a:endParaRPr lang="en-US" sz="3600" dirty="0">
              <a:latin typeface="NikoshBAN" panose="02000000000000000000" pitchFamily="2" charset="0"/>
              <a:cs typeface="NikoshBAN" panose="02000000000000000000" pitchFamily="2" charset="0"/>
            </a:endParaRPr>
          </a:p>
        </p:txBody>
      </p:sp>
      <p:grpSp>
        <p:nvGrpSpPr>
          <p:cNvPr id="5" name="Group 4"/>
          <p:cNvGrpSpPr/>
          <p:nvPr/>
        </p:nvGrpSpPr>
        <p:grpSpPr>
          <a:xfrm>
            <a:off x="7595284" y="3481778"/>
            <a:ext cx="4501182" cy="2733734"/>
            <a:chOff x="7595284" y="3481778"/>
            <a:chExt cx="4501182" cy="2733734"/>
          </a:xfrm>
        </p:grpSpPr>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95284" y="3481778"/>
              <a:ext cx="4276405" cy="273373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10" name="TextBox 9"/>
            <p:cNvSpPr txBox="1"/>
            <p:nvPr/>
          </p:nvSpPr>
          <p:spPr>
            <a:xfrm>
              <a:off x="9987355" y="5098718"/>
              <a:ext cx="2109111" cy="307777"/>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bn-BD" sz="1400" dirty="0" smtClean="0"/>
                <a:t>সুবিদা গ্রহণকারী ডেবিট</a:t>
              </a:r>
              <a:endParaRPr lang="en-US" sz="1400" dirty="0"/>
            </a:p>
          </p:txBody>
        </p:sp>
        <p:sp>
          <p:nvSpPr>
            <p:cNvPr id="9" name="TextBox 8"/>
            <p:cNvSpPr txBox="1"/>
            <p:nvPr/>
          </p:nvSpPr>
          <p:spPr>
            <a:xfrm>
              <a:off x="7595284" y="5502030"/>
              <a:ext cx="2358037" cy="307777"/>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bn-BD" sz="1400" dirty="0" smtClean="0"/>
                <a:t>সুবিদা প্রাদানকারী ক্রেডিট</a:t>
              </a:r>
              <a:endParaRPr lang="en-US" sz="1400" dirty="0"/>
            </a:p>
          </p:txBody>
        </p:sp>
      </p:grpSp>
    </p:spTree>
    <p:extLst>
      <p:ext uri="{BB962C8B-B14F-4D97-AF65-F5344CB8AC3E}">
        <p14:creationId xmlns:p14="http://schemas.microsoft.com/office/powerpoint/2010/main" val="36528872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500"/>
                                        <p:tgtEl>
                                          <p:spTgt spid="4"/>
                                        </p:tgtEl>
                                      </p:cBhvr>
                                    </p:animEffect>
                                  </p:childTnLst>
                                </p:cTn>
                              </p:par>
                              <p:par>
                                <p:cTn id="19" presetID="16" presetClass="entr" presetSubtype="21"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inVertical)">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3898" y="764274"/>
            <a:ext cx="3509294" cy="523220"/>
          </a:xfrm>
          <a:prstGeom prst="rect">
            <a:avLst/>
          </a:prstGeom>
          <a:noFill/>
        </p:spPr>
        <p:txBody>
          <a:bodyPr wrap="none" rtlCol="0">
            <a:spAutoFit/>
          </a:bodyPr>
          <a:lstStyle/>
          <a:p>
            <a:r>
              <a:rPr lang="en-US" sz="2800" dirty="0" smtClean="0">
                <a:latin typeface="NikoshBAN" panose="02000000000000000000" pitchFamily="2" charset="0"/>
                <a:cs typeface="NikoshBAN" panose="02000000000000000000" pitchFamily="2" charset="0"/>
              </a:rPr>
              <a:t>৪।সমান </a:t>
            </a:r>
            <a:r>
              <a:rPr lang="en-US" sz="2800" dirty="0" err="1" smtClean="0">
                <a:latin typeface="NikoshBAN" panose="02000000000000000000" pitchFamily="2" charset="0"/>
                <a:cs typeface="NikoshBAN" panose="02000000000000000000" pitchFamily="2" charset="0"/>
              </a:rPr>
              <a:t>অঙ্কের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আদান-প্রদানঃ</a:t>
            </a:r>
            <a:endParaRPr lang="en-US" sz="2000" dirty="0">
              <a:latin typeface="NikoshBAN" panose="02000000000000000000" pitchFamily="2" charset="0"/>
              <a:cs typeface="NikoshBAN" panose="02000000000000000000" pitchFamily="2"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330846437"/>
              </p:ext>
            </p:extLst>
          </p:nvPr>
        </p:nvGraphicFramePr>
        <p:xfrm>
          <a:off x="4640239" y="331699"/>
          <a:ext cx="7034663" cy="1475526"/>
        </p:xfrm>
        <a:graphic>
          <a:graphicData uri="http://schemas.openxmlformats.org/drawingml/2006/table">
            <a:tbl>
              <a:tblPr firstRow="1" bandRow="1">
                <a:tableStyleId>{5C22544A-7EE6-4342-B048-85BDC9FD1C3A}</a:tableStyleId>
              </a:tblPr>
              <a:tblGrid>
                <a:gridCol w="926531"/>
                <a:gridCol w="2333284"/>
                <a:gridCol w="720782"/>
                <a:gridCol w="1527033"/>
                <a:gridCol w="1527033"/>
              </a:tblGrid>
              <a:tr h="254581">
                <a:tc>
                  <a:txBody>
                    <a:bodyPr/>
                    <a:lstStyle/>
                    <a:p>
                      <a:pPr algn="ctr"/>
                      <a:r>
                        <a:rPr lang="en-US" sz="2400" dirty="0" err="1" smtClean="0">
                          <a:latin typeface="NikoshBAN" panose="02000000000000000000" pitchFamily="2" charset="0"/>
                          <a:cs typeface="NikoshBAN" panose="02000000000000000000" pitchFamily="2" charset="0"/>
                        </a:rPr>
                        <a:t>তারিখ</a:t>
                      </a:r>
                      <a:endParaRPr lang="en-US" sz="2400" dirty="0">
                        <a:latin typeface="NikoshBAN" panose="02000000000000000000" pitchFamily="2" charset="0"/>
                        <a:cs typeface="NikoshBAN" panose="02000000000000000000" pitchFamily="2" charset="0"/>
                      </a:endParaRPr>
                    </a:p>
                  </a:txBody>
                  <a:tcPr/>
                </a:tc>
                <a:tc>
                  <a:txBody>
                    <a:bodyPr/>
                    <a:lstStyle/>
                    <a:p>
                      <a:pPr algn="ct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বিবরন</a:t>
                      </a:r>
                      <a:endParaRPr lang="en-US" sz="2400" dirty="0">
                        <a:latin typeface="NikoshBAN" panose="02000000000000000000" pitchFamily="2" charset="0"/>
                        <a:cs typeface="NikoshBAN" panose="02000000000000000000" pitchFamily="2" charset="0"/>
                      </a:endParaRPr>
                    </a:p>
                  </a:txBody>
                  <a:tcPr/>
                </a:tc>
                <a:tc>
                  <a:txBody>
                    <a:bodyPr/>
                    <a:lstStyle/>
                    <a:p>
                      <a:pPr algn="ctr"/>
                      <a:r>
                        <a:rPr lang="en-US" sz="2400" dirty="0" err="1" smtClean="0">
                          <a:latin typeface="NikoshBAN" panose="02000000000000000000" pitchFamily="2" charset="0"/>
                          <a:cs typeface="NikoshBAN" panose="02000000000000000000" pitchFamily="2" charset="0"/>
                        </a:rPr>
                        <a:t>খ.পৃ</a:t>
                      </a:r>
                      <a:r>
                        <a:rPr lang="en-US" sz="2400" dirty="0" smtClean="0">
                          <a:latin typeface="NikoshBAN" panose="02000000000000000000" pitchFamily="2" charset="0"/>
                          <a:cs typeface="NikoshBAN" panose="02000000000000000000" pitchFamily="2" charset="0"/>
                        </a:rPr>
                        <a:t>.</a:t>
                      </a:r>
                      <a:endParaRPr lang="en-US" sz="2400" dirty="0">
                        <a:latin typeface="NikoshBAN" panose="02000000000000000000" pitchFamily="2" charset="0"/>
                        <a:cs typeface="NikoshBAN" panose="02000000000000000000" pitchFamily="2" charset="0"/>
                      </a:endParaRPr>
                    </a:p>
                  </a:txBody>
                  <a:tcPr/>
                </a:tc>
                <a:tc>
                  <a:txBody>
                    <a:bodyPr/>
                    <a:lstStyle/>
                    <a:p>
                      <a:pPr algn="ctr"/>
                      <a:r>
                        <a:rPr lang="en-US" sz="2400" dirty="0" err="1" smtClean="0">
                          <a:latin typeface="NikoshBAN" panose="02000000000000000000" pitchFamily="2" charset="0"/>
                          <a:cs typeface="NikoshBAN" panose="02000000000000000000" pitchFamily="2" charset="0"/>
                        </a:rPr>
                        <a:t>ডেবিট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টাকা</a:t>
                      </a:r>
                      <a:endParaRPr lang="en-US" sz="2400" dirty="0">
                        <a:latin typeface="NikoshBAN" panose="02000000000000000000" pitchFamily="2" charset="0"/>
                        <a:cs typeface="NikoshBAN" panose="02000000000000000000" pitchFamily="2" charset="0"/>
                      </a:endParaRPr>
                    </a:p>
                  </a:txBody>
                  <a:tcPr/>
                </a:tc>
                <a:tc>
                  <a:txBody>
                    <a:bodyPr/>
                    <a:lstStyle/>
                    <a:p>
                      <a:pPr algn="ctr"/>
                      <a:r>
                        <a:rPr lang="en-US" sz="2400" dirty="0" err="1" smtClean="0">
                          <a:latin typeface="NikoshBAN" panose="02000000000000000000" pitchFamily="2" charset="0"/>
                          <a:cs typeface="NikoshBAN" panose="02000000000000000000" pitchFamily="2" charset="0"/>
                        </a:rPr>
                        <a:t>ক্রেডিট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টাকা</a:t>
                      </a:r>
                      <a:r>
                        <a:rPr lang="en-US"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a:txBody>
                  <a:tcPr/>
                </a:tc>
              </a:tr>
              <a:tr h="1018326">
                <a:tc>
                  <a:txBody>
                    <a:bodyPr/>
                    <a:lstStyle/>
                    <a:p>
                      <a:pPr algn="ctr"/>
                      <a:r>
                        <a:rPr lang="en-US" sz="2400" dirty="0" err="1" smtClean="0">
                          <a:latin typeface="NikoshBAN" panose="02000000000000000000" pitchFamily="2" charset="0"/>
                          <a:cs typeface="NikoshBAN" panose="02000000000000000000" pitchFamily="2" charset="0"/>
                        </a:rPr>
                        <a:t>মার্চ</a:t>
                      </a:r>
                      <a:r>
                        <a:rPr lang="en-US" sz="2400" baseline="0" dirty="0" smtClean="0">
                          <a:latin typeface="NikoshBAN" panose="02000000000000000000" pitchFamily="2" charset="0"/>
                          <a:cs typeface="NikoshBAN" panose="02000000000000000000" pitchFamily="2" charset="0"/>
                        </a:rPr>
                        <a:t> ১</a:t>
                      </a:r>
                      <a:endParaRPr lang="en-US" sz="2400" dirty="0">
                        <a:latin typeface="NikoshBAN" panose="02000000000000000000" pitchFamily="2" charset="0"/>
                        <a:cs typeface="NikoshBAN" panose="02000000000000000000" pitchFamily="2" charset="0"/>
                      </a:endParaRPr>
                    </a:p>
                  </a:txBody>
                  <a:tcPr/>
                </a:tc>
                <a:tc>
                  <a:txBody>
                    <a:bodyPr/>
                    <a:lstStyle/>
                    <a:p>
                      <a:pPr algn="ct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নগদান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হিসাব</a:t>
                      </a:r>
                      <a:r>
                        <a:rPr lang="en-US" sz="2400" dirty="0" smtClean="0">
                          <a:latin typeface="NikoshBAN" panose="02000000000000000000" pitchFamily="2" charset="0"/>
                          <a:cs typeface="NikoshBAN" panose="02000000000000000000" pitchFamily="2" charset="0"/>
                        </a:rPr>
                        <a:t> </a:t>
                      </a:r>
                    </a:p>
                    <a:p>
                      <a:pPr algn="ct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মূলধন</a:t>
                      </a:r>
                      <a:r>
                        <a:rPr lang="en-US" sz="2400" baseline="0" dirty="0" smtClean="0">
                          <a:latin typeface="NikoshBAN" panose="02000000000000000000" pitchFamily="2" charset="0"/>
                          <a:cs typeface="NikoshBAN" panose="02000000000000000000" pitchFamily="2" charset="0"/>
                        </a:rPr>
                        <a:t> </a:t>
                      </a:r>
                      <a:r>
                        <a:rPr lang="en-US" sz="2400" baseline="0" dirty="0" err="1" smtClean="0">
                          <a:latin typeface="NikoshBAN" panose="02000000000000000000" pitchFamily="2" charset="0"/>
                          <a:cs typeface="NikoshBAN" panose="02000000000000000000" pitchFamily="2" charset="0"/>
                        </a:rPr>
                        <a:t>হিসাব</a:t>
                      </a:r>
                      <a:r>
                        <a:rPr lang="en-US" sz="2400" baseline="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a:txBody>
                  <a:tcPr/>
                </a:tc>
                <a:tc>
                  <a:txBody>
                    <a:bodyPr/>
                    <a:lstStyle/>
                    <a:p>
                      <a:pPr algn="ctr"/>
                      <a:endParaRPr lang="en-US" sz="2400" dirty="0">
                        <a:latin typeface="NikoshBAN" panose="02000000000000000000" pitchFamily="2" charset="0"/>
                        <a:cs typeface="NikoshBAN" panose="02000000000000000000" pitchFamily="2" charset="0"/>
                      </a:endParaRPr>
                    </a:p>
                  </a:txBody>
                  <a:tcPr/>
                </a:tc>
                <a:tc>
                  <a:txBody>
                    <a:bodyPr/>
                    <a:lstStyle/>
                    <a:p>
                      <a:pPr algn="ctr"/>
                      <a:r>
                        <a:rPr lang="en-US" sz="2400" dirty="0" smtClean="0">
                          <a:latin typeface="NikoshBAN" panose="02000000000000000000" pitchFamily="2" charset="0"/>
                          <a:cs typeface="NikoshBAN" panose="02000000000000000000" pitchFamily="2" charset="0"/>
                        </a:rPr>
                        <a:t>৫০,০০০</a:t>
                      </a:r>
                      <a:endParaRPr lang="en-US" sz="2400" dirty="0">
                        <a:latin typeface="NikoshBAN" panose="02000000000000000000" pitchFamily="2" charset="0"/>
                        <a:cs typeface="NikoshBAN" panose="02000000000000000000" pitchFamily="2" charset="0"/>
                      </a:endParaRPr>
                    </a:p>
                  </a:txBody>
                  <a:tcPr/>
                </a:tc>
                <a:tc>
                  <a:txBody>
                    <a:bodyPr/>
                    <a:lstStyle/>
                    <a:p>
                      <a:pPr algn="ctr"/>
                      <a:endParaRPr lang="en-US" sz="2400" dirty="0" smtClean="0">
                        <a:latin typeface="NikoshBAN" panose="02000000000000000000" pitchFamily="2" charset="0"/>
                        <a:cs typeface="NikoshBAN" panose="02000000000000000000" pitchFamily="2" charset="0"/>
                      </a:endParaRPr>
                    </a:p>
                    <a:p>
                      <a:pPr algn="ctr"/>
                      <a:r>
                        <a:rPr lang="en-US" sz="2400" dirty="0" smtClean="0">
                          <a:latin typeface="NikoshBAN" panose="02000000000000000000" pitchFamily="2" charset="0"/>
                          <a:cs typeface="NikoshBAN" panose="02000000000000000000" pitchFamily="2" charset="0"/>
                        </a:rPr>
                        <a:t>৫০,০০০ </a:t>
                      </a:r>
                    </a:p>
                  </a:txBody>
                  <a:tcPr/>
                </a:tc>
              </a:tr>
            </a:tbl>
          </a:graphicData>
        </a:graphic>
      </p:graphicFrame>
      <p:sp>
        <p:nvSpPr>
          <p:cNvPr id="6" name="TextBox 5"/>
          <p:cNvSpPr txBox="1"/>
          <p:nvPr/>
        </p:nvSpPr>
        <p:spPr>
          <a:xfrm>
            <a:off x="764275" y="3903260"/>
            <a:ext cx="2573140" cy="523220"/>
          </a:xfrm>
          <a:prstGeom prst="rect">
            <a:avLst/>
          </a:prstGeom>
          <a:noFill/>
        </p:spPr>
        <p:txBody>
          <a:bodyPr wrap="none" rtlCol="0">
            <a:spAutoFit/>
          </a:bodyPr>
          <a:lstStyle/>
          <a:p>
            <a:r>
              <a:rPr lang="bn-BD" sz="2800" dirty="0" smtClean="0">
                <a:latin typeface="NikoshBAN" panose="02000000000000000000" pitchFamily="2" charset="0"/>
                <a:cs typeface="NikoshBAN" panose="02000000000000000000" pitchFamily="2" charset="0"/>
              </a:rPr>
              <a:t>৫।সামগ্রিক ফলাফলঃ </a:t>
            </a:r>
            <a:endParaRPr lang="en-US" sz="2800" dirty="0">
              <a:latin typeface="NikoshBAN" panose="02000000000000000000" pitchFamily="2" charset="0"/>
              <a:cs typeface="NikoshBAN" panose="02000000000000000000" pitchFamily="2"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856210441"/>
              </p:ext>
            </p:extLst>
          </p:nvPr>
        </p:nvGraphicFramePr>
        <p:xfrm>
          <a:off x="4669808" y="3499149"/>
          <a:ext cx="7034663" cy="2621280"/>
        </p:xfrm>
        <a:graphic>
          <a:graphicData uri="http://schemas.openxmlformats.org/drawingml/2006/table">
            <a:tbl>
              <a:tblPr firstRow="1" bandRow="1">
                <a:tableStyleId>{5C22544A-7EE6-4342-B048-85BDC9FD1C3A}</a:tableStyleId>
              </a:tblPr>
              <a:tblGrid>
                <a:gridCol w="926531"/>
                <a:gridCol w="2333284"/>
                <a:gridCol w="720782"/>
                <a:gridCol w="1527033"/>
                <a:gridCol w="1527033"/>
              </a:tblGrid>
              <a:tr h="254581">
                <a:tc>
                  <a:txBody>
                    <a:bodyPr/>
                    <a:lstStyle/>
                    <a:p>
                      <a:pPr algn="ctr"/>
                      <a:r>
                        <a:rPr lang="en-US" sz="2000" dirty="0" err="1" smtClean="0">
                          <a:latin typeface="NikoshBAN" panose="02000000000000000000" pitchFamily="2" charset="0"/>
                          <a:cs typeface="NikoshBAN" panose="02000000000000000000" pitchFamily="2" charset="0"/>
                        </a:rPr>
                        <a:t>তারিখ</a:t>
                      </a:r>
                      <a:endParaRPr lang="en-US" sz="2000" dirty="0">
                        <a:latin typeface="NikoshBAN" panose="02000000000000000000" pitchFamily="2" charset="0"/>
                        <a:cs typeface="NikoshBAN" panose="02000000000000000000" pitchFamily="2" charset="0"/>
                      </a:endParaRPr>
                    </a:p>
                  </a:txBody>
                  <a:tcPr/>
                </a:tc>
                <a:tc>
                  <a:txBody>
                    <a:bodyPr/>
                    <a:lstStyle/>
                    <a:p>
                      <a:pPr algn="ct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বিবরন</a:t>
                      </a:r>
                      <a:endParaRPr lang="en-US" sz="2000" dirty="0">
                        <a:latin typeface="NikoshBAN" panose="02000000000000000000" pitchFamily="2" charset="0"/>
                        <a:cs typeface="NikoshBAN" panose="02000000000000000000" pitchFamily="2" charset="0"/>
                      </a:endParaRPr>
                    </a:p>
                  </a:txBody>
                  <a:tcPr/>
                </a:tc>
                <a:tc>
                  <a:txBody>
                    <a:bodyPr/>
                    <a:lstStyle/>
                    <a:p>
                      <a:pPr algn="ctr"/>
                      <a:r>
                        <a:rPr lang="en-US" sz="2000" dirty="0" err="1" smtClean="0">
                          <a:latin typeface="NikoshBAN" panose="02000000000000000000" pitchFamily="2" charset="0"/>
                          <a:cs typeface="NikoshBAN" panose="02000000000000000000" pitchFamily="2" charset="0"/>
                        </a:rPr>
                        <a:t>খ.পৃ</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a:txBody>
                  <a:tcPr/>
                </a:tc>
                <a:tc>
                  <a:txBody>
                    <a:bodyPr/>
                    <a:lstStyle/>
                    <a:p>
                      <a:pPr algn="ctr"/>
                      <a:r>
                        <a:rPr lang="en-US" sz="2000" dirty="0" err="1" smtClean="0">
                          <a:latin typeface="NikoshBAN" panose="02000000000000000000" pitchFamily="2" charset="0"/>
                          <a:cs typeface="NikoshBAN" panose="02000000000000000000" pitchFamily="2" charset="0"/>
                        </a:rPr>
                        <a:t>ডেবিট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টাকা</a:t>
                      </a:r>
                      <a:endParaRPr lang="en-US" sz="2000" dirty="0">
                        <a:latin typeface="NikoshBAN" panose="02000000000000000000" pitchFamily="2" charset="0"/>
                        <a:cs typeface="NikoshBAN" panose="02000000000000000000" pitchFamily="2" charset="0"/>
                      </a:endParaRPr>
                    </a:p>
                  </a:txBody>
                  <a:tcPr/>
                </a:tc>
                <a:tc>
                  <a:txBody>
                    <a:bodyPr/>
                    <a:lstStyle/>
                    <a:p>
                      <a:pPr algn="ctr"/>
                      <a:r>
                        <a:rPr lang="en-US" sz="2000" dirty="0" err="1" smtClean="0">
                          <a:latin typeface="NikoshBAN" panose="02000000000000000000" pitchFamily="2" charset="0"/>
                          <a:cs typeface="NikoshBAN" panose="02000000000000000000" pitchFamily="2" charset="0"/>
                        </a:rPr>
                        <a:t>ক্রেডিট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টাকা</a:t>
                      </a:r>
                      <a:r>
                        <a:rPr lang="en-US" sz="2000" dirty="0" smtClean="0">
                          <a:latin typeface="NikoshBAN" panose="02000000000000000000" pitchFamily="2" charset="0"/>
                          <a:cs typeface="NikoshBAN" panose="02000000000000000000" pitchFamily="2" charset="0"/>
                        </a:rPr>
                        <a:t> </a:t>
                      </a:r>
                      <a:endParaRPr lang="en-US" sz="2000" dirty="0">
                        <a:latin typeface="NikoshBAN" panose="02000000000000000000" pitchFamily="2" charset="0"/>
                        <a:cs typeface="NikoshBAN" panose="02000000000000000000" pitchFamily="2" charset="0"/>
                      </a:endParaRPr>
                    </a:p>
                  </a:txBody>
                  <a:tcPr/>
                </a:tc>
              </a:tr>
              <a:tr h="0">
                <a:tc>
                  <a:txBody>
                    <a:bodyPr/>
                    <a:lstStyle/>
                    <a:p>
                      <a:pPr algn="ctr"/>
                      <a:r>
                        <a:rPr lang="en-US" sz="2000" dirty="0" err="1" smtClean="0">
                          <a:latin typeface="NikoshBAN" panose="02000000000000000000" pitchFamily="2" charset="0"/>
                          <a:cs typeface="NikoshBAN" panose="02000000000000000000" pitchFamily="2" charset="0"/>
                        </a:rPr>
                        <a:t>মার্চ</a:t>
                      </a:r>
                      <a:r>
                        <a:rPr lang="en-US" sz="2000" baseline="0" dirty="0" smtClean="0">
                          <a:latin typeface="NikoshBAN" panose="02000000000000000000" pitchFamily="2" charset="0"/>
                          <a:cs typeface="NikoshBAN" panose="02000000000000000000" pitchFamily="2" charset="0"/>
                        </a:rPr>
                        <a:t> ১</a:t>
                      </a:r>
                    </a:p>
                    <a:p>
                      <a:pPr algn="ctr"/>
                      <a:endParaRPr lang="en-US" sz="2000" baseline="0" dirty="0" smtClean="0">
                        <a:latin typeface="NikoshBAN" panose="02000000000000000000" pitchFamily="2" charset="0"/>
                        <a:cs typeface="NikoshBAN" panose="02000000000000000000" pitchFamily="2" charset="0"/>
                      </a:endParaRPr>
                    </a:p>
                    <a:p>
                      <a:pPr algn="ctr"/>
                      <a:endParaRPr lang="en-US" sz="2000" baseline="0" dirty="0" smtClean="0">
                        <a:latin typeface="NikoshBAN" panose="02000000000000000000" pitchFamily="2" charset="0"/>
                        <a:cs typeface="NikoshBAN" panose="02000000000000000000" pitchFamily="2" charset="0"/>
                      </a:endParaRPr>
                    </a:p>
                    <a:p>
                      <a:pPr algn="ctr"/>
                      <a:r>
                        <a:rPr lang="en-US" sz="2000" baseline="0" dirty="0" err="1" smtClean="0">
                          <a:latin typeface="NikoshBAN" panose="02000000000000000000" pitchFamily="2" charset="0"/>
                          <a:cs typeface="NikoshBAN" panose="02000000000000000000" pitchFamily="2" charset="0"/>
                        </a:rPr>
                        <a:t>মার্চ</a:t>
                      </a:r>
                      <a:r>
                        <a:rPr lang="en-US" sz="2000" baseline="0" dirty="0" smtClean="0">
                          <a:latin typeface="NikoshBAN" panose="02000000000000000000" pitchFamily="2" charset="0"/>
                          <a:cs typeface="NikoshBAN" panose="02000000000000000000" pitchFamily="2" charset="0"/>
                        </a:rPr>
                        <a:t> ১০</a:t>
                      </a:r>
                      <a:endParaRPr lang="en-US" sz="2000" dirty="0">
                        <a:latin typeface="NikoshBAN" panose="02000000000000000000" pitchFamily="2" charset="0"/>
                        <a:cs typeface="NikoshBAN" panose="02000000000000000000" pitchFamily="2" charset="0"/>
                      </a:endParaRPr>
                    </a:p>
                  </a:txBody>
                  <a:tcPr/>
                </a:tc>
                <a:tc>
                  <a:txBody>
                    <a:bodyPr/>
                    <a:lstStyle/>
                    <a:p>
                      <a:pPr algn="ct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নগদান</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হিসাব</a:t>
                      </a:r>
                      <a:r>
                        <a:rPr lang="en-US" sz="2000" dirty="0" smtClean="0">
                          <a:latin typeface="NikoshBAN" panose="02000000000000000000" pitchFamily="2" charset="0"/>
                          <a:cs typeface="NikoshBAN" panose="02000000000000000000" pitchFamily="2" charset="0"/>
                        </a:rPr>
                        <a:t> </a:t>
                      </a:r>
                    </a:p>
                    <a:p>
                      <a:pPr algn="ct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মূলধন</a:t>
                      </a:r>
                      <a:r>
                        <a:rPr lang="en-US" sz="2000" baseline="0" dirty="0" smtClean="0">
                          <a:latin typeface="NikoshBAN" panose="02000000000000000000" pitchFamily="2" charset="0"/>
                          <a:cs typeface="NikoshBAN" panose="02000000000000000000" pitchFamily="2" charset="0"/>
                        </a:rPr>
                        <a:t> </a:t>
                      </a:r>
                      <a:r>
                        <a:rPr lang="en-US" sz="2000" baseline="0" dirty="0" err="1" smtClean="0">
                          <a:latin typeface="NikoshBAN" panose="02000000000000000000" pitchFamily="2" charset="0"/>
                          <a:cs typeface="NikoshBAN" panose="02000000000000000000" pitchFamily="2" charset="0"/>
                        </a:rPr>
                        <a:t>হিসাব</a:t>
                      </a:r>
                      <a:r>
                        <a:rPr lang="en-US" sz="2000" baseline="0" dirty="0" smtClean="0">
                          <a:latin typeface="NikoshBAN" panose="02000000000000000000" pitchFamily="2" charset="0"/>
                          <a:cs typeface="NikoshBAN" panose="02000000000000000000" pitchFamily="2" charset="0"/>
                        </a:rPr>
                        <a:t> </a:t>
                      </a:r>
                    </a:p>
                    <a:p>
                      <a:pPr algn="ctr"/>
                      <a:endParaRPr lang="en-US" sz="2000" baseline="0" dirty="0" smtClean="0">
                        <a:latin typeface="NikoshBAN" panose="02000000000000000000" pitchFamily="2" charset="0"/>
                        <a:cs typeface="NikoshBAN" panose="02000000000000000000" pitchFamily="2" charset="0"/>
                      </a:endParaRPr>
                    </a:p>
                    <a:p>
                      <a:pPr algn="ctr"/>
                      <a:r>
                        <a:rPr lang="en-US" sz="2000" baseline="0" dirty="0" err="1" smtClean="0">
                          <a:latin typeface="NikoshBAN" panose="02000000000000000000" pitchFamily="2" charset="0"/>
                          <a:cs typeface="NikoshBAN" panose="02000000000000000000" pitchFamily="2" charset="0"/>
                        </a:rPr>
                        <a:t>বেতন</a:t>
                      </a:r>
                      <a:r>
                        <a:rPr lang="en-US" sz="2000" baseline="0" dirty="0" smtClean="0">
                          <a:latin typeface="NikoshBAN" panose="02000000000000000000" pitchFamily="2" charset="0"/>
                          <a:cs typeface="NikoshBAN" panose="02000000000000000000" pitchFamily="2" charset="0"/>
                        </a:rPr>
                        <a:t> </a:t>
                      </a:r>
                      <a:r>
                        <a:rPr lang="en-US" sz="2000" baseline="0" dirty="0" err="1" smtClean="0">
                          <a:latin typeface="NikoshBAN" panose="02000000000000000000" pitchFamily="2" charset="0"/>
                          <a:cs typeface="NikoshBAN" panose="02000000000000000000" pitchFamily="2" charset="0"/>
                        </a:rPr>
                        <a:t>হিসাব</a:t>
                      </a:r>
                      <a:endParaRPr lang="en-US" sz="2000" baseline="0" dirty="0" smtClean="0">
                        <a:latin typeface="NikoshBAN" panose="02000000000000000000" pitchFamily="2" charset="0"/>
                        <a:cs typeface="NikoshBAN" panose="02000000000000000000" pitchFamily="2" charset="0"/>
                      </a:endParaRPr>
                    </a:p>
                    <a:p>
                      <a:pPr algn="ctr"/>
                      <a:r>
                        <a:rPr lang="en-US" sz="2000" baseline="0" dirty="0" smtClean="0">
                          <a:latin typeface="NikoshBAN" panose="02000000000000000000" pitchFamily="2" charset="0"/>
                          <a:cs typeface="NikoshBAN" panose="02000000000000000000" pitchFamily="2" charset="0"/>
                        </a:rPr>
                        <a:t>            </a:t>
                      </a:r>
                      <a:r>
                        <a:rPr lang="en-US" sz="2000" baseline="0" dirty="0" err="1" smtClean="0">
                          <a:latin typeface="NikoshBAN" panose="02000000000000000000" pitchFamily="2" charset="0"/>
                          <a:cs typeface="NikoshBAN" panose="02000000000000000000" pitchFamily="2" charset="0"/>
                        </a:rPr>
                        <a:t>নগদান</a:t>
                      </a:r>
                      <a:r>
                        <a:rPr lang="en-US" sz="2000" baseline="0" dirty="0" smtClean="0">
                          <a:latin typeface="NikoshBAN" panose="02000000000000000000" pitchFamily="2" charset="0"/>
                          <a:cs typeface="NikoshBAN" panose="02000000000000000000" pitchFamily="2" charset="0"/>
                        </a:rPr>
                        <a:t> </a:t>
                      </a:r>
                      <a:r>
                        <a:rPr lang="en-US" sz="2000" baseline="0" dirty="0" err="1" smtClean="0">
                          <a:latin typeface="NikoshBAN" panose="02000000000000000000" pitchFamily="2" charset="0"/>
                          <a:cs typeface="NikoshBAN" panose="02000000000000000000" pitchFamily="2" charset="0"/>
                        </a:rPr>
                        <a:t>হিসাব</a:t>
                      </a:r>
                      <a:r>
                        <a:rPr lang="en-US" sz="2000" baseline="0" dirty="0" smtClean="0">
                          <a:latin typeface="NikoshBAN" panose="02000000000000000000" pitchFamily="2" charset="0"/>
                          <a:cs typeface="NikoshBAN" panose="02000000000000000000" pitchFamily="2" charset="0"/>
                        </a:rPr>
                        <a:t> </a:t>
                      </a:r>
                      <a:endParaRPr lang="en-US" sz="2000" dirty="0">
                        <a:latin typeface="NikoshBAN" panose="02000000000000000000" pitchFamily="2" charset="0"/>
                        <a:cs typeface="NikoshBAN" panose="02000000000000000000" pitchFamily="2" charset="0"/>
                      </a:endParaRPr>
                    </a:p>
                  </a:txBody>
                  <a:tcPr/>
                </a:tc>
                <a:tc>
                  <a:txBody>
                    <a:bodyPr/>
                    <a:lstStyle/>
                    <a:p>
                      <a:pPr algn="ctr"/>
                      <a:endParaRPr lang="en-US" sz="2000" dirty="0">
                        <a:latin typeface="NikoshBAN" panose="02000000000000000000" pitchFamily="2" charset="0"/>
                        <a:cs typeface="NikoshBAN" panose="02000000000000000000" pitchFamily="2" charset="0"/>
                      </a:endParaRPr>
                    </a:p>
                  </a:txBody>
                  <a:tcPr/>
                </a:tc>
                <a:tc>
                  <a:txBody>
                    <a:bodyPr/>
                    <a:lstStyle/>
                    <a:p>
                      <a:pPr algn="ctr"/>
                      <a:r>
                        <a:rPr lang="en-US" sz="2000" dirty="0" smtClean="0">
                          <a:latin typeface="NikoshBAN" panose="02000000000000000000" pitchFamily="2" charset="0"/>
                          <a:cs typeface="NikoshBAN" panose="02000000000000000000" pitchFamily="2" charset="0"/>
                        </a:rPr>
                        <a:t>৫০,০০০</a:t>
                      </a:r>
                    </a:p>
                    <a:p>
                      <a:pPr algn="ctr"/>
                      <a:endParaRPr lang="en-US" sz="2000" dirty="0" smtClean="0">
                        <a:latin typeface="NikoshBAN" panose="02000000000000000000" pitchFamily="2" charset="0"/>
                        <a:cs typeface="NikoshBAN" panose="02000000000000000000" pitchFamily="2" charset="0"/>
                      </a:endParaRPr>
                    </a:p>
                    <a:p>
                      <a:pPr algn="ctr"/>
                      <a:endParaRPr lang="en-US" sz="2000" dirty="0" smtClean="0">
                        <a:latin typeface="NikoshBAN" panose="02000000000000000000" pitchFamily="2" charset="0"/>
                        <a:cs typeface="NikoshBAN" panose="02000000000000000000" pitchFamily="2" charset="0"/>
                      </a:endParaRPr>
                    </a:p>
                    <a:p>
                      <a:pPr algn="ctr"/>
                      <a:r>
                        <a:rPr lang="en-US" sz="2000" dirty="0" smtClean="0">
                          <a:latin typeface="NikoshBAN" panose="02000000000000000000" pitchFamily="2" charset="0"/>
                          <a:cs typeface="NikoshBAN" panose="02000000000000000000" pitchFamily="2" charset="0"/>
                        </a:rPr>
                        <a:t>১০,০০০</a:t>
                      </a:r>
                    </a:p>
                    <a:p>
                      <a:pPr algn="ctr"/>
                      <a:endParaRPr lang="en-US" sz="2000" dirty="0" smtClean="0">
                        <a:latin typeface="NikoshBAN" panose="02000000000000000000" pitchFamily="2" charset="0"/>
                        <a:cs typeface="NikoshBAN" panose="02000000000000000000" pitchFamily="2" charset="0"/>
                      </a:endParaRPr>
                    </a:p>
                    <a:p>
                      <a:pPr algn="ctr"/>
                      <a:endParaRPr lang="en-US" sz="2000" dirty="0" smtClean="0">
                        <a:latin typeface="NikoshBAN" panose="02000000000000000000" pitchFamily="2" charset="0"/>
                        <a:cs typeface="NikoshBAN" panose="02000000000000000000" pitchFamily="2" charset="0"/>
                      </a:endParaRPr>
                    </a:p>
                    <a:p>
                      <a:pPr algn="ctr"/>
                      <a:r>
                        <a:rPr lang="en-US" sz="2000" u="dbl" baseline="0" dirty="0" smtClean="0">
                          <a:latin typeface="NikoshBAN" panose="02000000000000000000" pitchFamily="2" charset="0"/>
                          <a:cs typeface="NikoshBAN" panose="02000000000000000000" pitchFamily="2" charset="0"/>
                        </a:rPr>
                        <a:t>৬০,০০০</a:t>
                      </a:r>
                      <a:endParaRPr lang="en-US" sz="2000" u="dbl" baseline="0" dirty="0">
                        <a:latin typeface="NikoshBAN" panose="02000000000000000000" pitchFamily="2" charset="0"/>
                        <a:cs typeface="NikoshBAN" panose="02000000000000000000" pitchFamily="2" charset="0"/>
                      </a:endParaRPr>
                    </a:p>
                  </a:txBody>
                  <a:tcPr/>
                </a:tc>
                <a:tc>
                  <a:txBody>
                    <a:bodyPr/>
                    <a:lstStyle/>
                    <a:p>
                      <a:pPr algn="ctr"/>
                      <a:endParaRPr lang="en-US" sz="2000" dirty="0" smtClean="0">
                        <a:latin typeface="NikoshBAN" panose="02000000000000000000" pitchFamily="2" charset="0"/>
                        <a:cs typeface="NikoshBAN" panose="02000000000000000000" pitchFamily="2" charset="0"/>
                      </a:endParaRPr>
                    </a:p>
                    <a:p>
                      <a:pPr algn="ctr"/>
                      <a:r>
                        <a:rPr lang="en-US" sz="2000" dirty="0" smtClean="0">
                          <a:latin typeface="NikoshBAN" panose="02000000000000000000" pitchFamily="2" charset="0"/>
                          <a:cs typeface="NikoshBAN" panose="02000000000000000000" pitchFamily="2" charset="0"/>
                        </a:rPr>
                        <a:t>৫০,০০০ </a:t>
                      </a:r>
                    </a:p>
                    <a:p>
                      <a:pPr algn="ctr"/>
                      <a:endParaRPr lang="en-US" sz="2000" dirty="0" smtClean="0">
                        <a:latin typeface="NikoshBAN" panose="02000000000000000000" pitchFamily="2" charset="0"/>
                        <a:cs typeface="NikoshBAN" panose="02000000000000000000" pitchFamily="2" charset="0"/>
                      </a:endParaRPr>
                    </a:p>
                    <a:p>
                      <a:pPr algn="ctr"/>
                      <a:endParaRPr lang="en-US" sz="2000" dirty="0" smtClean="0">
                        <a:latin typeface="NikoshBAN" panose="02000000000000000000" pitchFamily="2" charset="0"/>
                        <a:cs typeface="NikoshBAN" panose="02000000000000000000" pitchFamily="2" charset="0"/>
                      </a:endParaRPr>
                    </a:p>
                    <a:p>
                      <a:pPr algn="ctr"/>
                      <a:r>
                        <a:rPr lang="en-US" sz="2000" dirty="0" smtClean="0">
                          <a:latin typeface="NikoshBAN" panose="02000000000000000000" pitchFamily="2" charset="0"/>
                          <a:cs typeface="NikoshBAN" panose="02000000000000000000" pitchFamily="2" charset="0"/>
                        </a:rPr>
                        <a:t>১০,০০০ </a:t>
                      </a:r>
                    </a:p>
                    <a:p>
                      <a:pPr algn="ctr"/>
                      <a:endParaRPr lang="en-US" sz="2000" dirty="0" smtClean="0">
                        <a:latin typeface="NikoshBAN" panose="02000000000000000000" pitchFamily="2" charset="0"/>
                        <a:cs typeface="NikoshBAN" panose="02000000000000000000" pitchFamily="2" charset="0"/>
                      </a:endParaRPr>
                    </a:p>
                    <a:p>
                      <a:pPr algn="ctr"/>
                      <a:r>
                        <a:rPr lang="en-US" sz="2000" u="dbl" baseline="0" dirty="0" smtClean="0">
                          <a:latin typeface="NikoshBAN" panose="02000000000000000000" pitchFamily="2" charset="0"/>
                          <a:cs typeface="NikoshBAN" panose="02000000000000000000" pitchFamily="2" charset="0"/>
                        </a:rPr>
                        <a:t>৬০,০০০ </a:t>
                      </a:r>
                    </a:p>
                  </a:txBody>
                  <a:tcPr/>
                </a:tc>
              </a:tr>
            </a:tbl>
          </a:graphicData>
        </a:graphic>
      </p:graphicFrame>
      <p:cxnSp>
        <p:nvCxnSpPr>
          <p:cNvPr id="4" name="Straight Connector 3"/>
          <p:cNvCxnSpPr/>
          <p:nvPr/>
        </p:nvCxnSpPr>
        <p:spPr>
          <a:xfrm>
            <a:off x="8693624" y="5691115"/>
            <a:ext cx="2988860" cy="13648"/>
          </a:xfrm>
          <a:prstGeom prst="line">
            <a:avLst/>
          </a:prstGeom>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2538484" y="4272592"/>
            <a:ext cx="7649570" cy="2141856"/>
            <a:chOff x="2538484" y="4272592"/>
            <a:chExt cx="7649570" cy="2141856"/>
          </a:xfrm>
        </p:grpSpPr>
        <p:cxnSp>
          <p:nvCxnSpPr>
            <p:cNvPr id="15" name="Straight Connector 14"/>
            <p:cNvCxnSpPr/>
            <p:nvPr/>
          </p:nvCxnSpPr>
          <p:spPr>
            <a:xfrm flipH="1">
              <a:off x="2538484" y="6414448"/>
              <a:ext cx="7629098"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2538484" y="4272592"/>
              <a:ext cx="0" cy="214185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0160758" y="5977719"/>
              <a:ext cx="27296" cy="43672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sp>
        <p:nvSpPr>
          <p:cNvPr id="3" name="Oval 2"/>
          <p:cNvSpPr/>
          <p:nvPr/>
        </p:nvSpPr>
        <p:spPr>
          <a:xfrm>
            <a:off x="8693624" y="809820"/>
            <a:ext cx="1310185" cy="51861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0188054" y="1191960"/>
            <a:ext cx="1239672" cy="473068"/>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8850573" y="5663821"/>
            <a:ext cx="1310185" cy="51861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0324533" y="5709368"/>
            <a:ext cx="1239672" cy="473068"/>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602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22" presetClass="entr" presetSubtype="4" repeatCount="indefinite" fill="hold" grpId="0" nodeType="withEffect">
                                  <p:stCondLst>
                                    <p:cond delay="100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1500"/>
                                        <p:tgtEl>
                                          <p:spTgt spid="3"/>
                                        </p:tgtEl>
                                      </p:cBhvr>
                                    </p:animEffect>
                                  </p:childTnLst>
                                </p:cTn>
                              </p:par>
                              <p:par>
                                <p:cTn id="18" presetID="22" presetClass="entr" presetSubtype="4" repeatCount="indefinite" fill="hold" grpId="0" nodeType="withEffect">
                                  <p:stCondLst>
                                    <p:cond delay="1000"/>
                                  </p:stCondLst>
                                  <p:childTnLst>
                                    <p:set>
                                      <p:cBhvr>
                                        <p:cTn id="19" dur="1" fill="hold">
                                          <p:stCondLst>
                                            <p:cond delay="0"/>
                                          </p:stCondLst>
                                        </p:cTn>
                                        <p:tgtEl>
                                          <p:spTgt spid="12"/>
                                        </p:tgtEl>
                                        <p:attrNameLst>
                                          <p:attrName>style.visibility</p:attrName>
                                        </p:attrNameLst>
                                      </p:cBhvr>
                                      <p:to>
                                        <p:strVal val="visible"/>
                                      </p:to>
                                    </p:set>
                                    <p:animEffect transition="in" filter="wipe(down)">
                                      <p:cBhvr>
                                        <p:cTn id="20" dur="1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1000"/>
                                        <p:tgtEl>
                                          <p:spTgt spid="4"/>
                                        </p:tgtEl>
                                      </p:cBhvr>
                                    </p:animEffect>
                                    <p:anim calcmode="lin" valueType="num">
                                      <p:cBhvr>
                                        <p:cTn id="38" dur="1000" fill="hold"/>
                                        <p:tgtEl>
                                          <p:spTgt spid="4"/>
                                        </p:tgtEl>
                                        <p:attrNameLst>
                                          <p:attrName>ppt_x</p:attrName>
                                        </p:attrNameLst>
                                      </p:cBhvr>
                                      <p:tavLst>
                                        <p:tav tm="0">
                                          <p:val>
                                            <p:strVal val="#ppt_x"/>
                                          </p:val>
                                        </p:tav>
                                        <p:tav tm="100000">
                                          <p:val>
                                            <p:strVal val="#ppt_x"/>
                                          </p:val>
                                        </p:tav>
                                      </p:tavLst>
                                    </p:anim>
                                    <p:anim calcmode="lin" valueType="num">
                                      <p:cBhvr>
                                        <p:cTn id="3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fade">
                                      <p:cBhvr>
                                        <p:cTn id="44" dur="1000"/>
                                        <p:tgtEl>
                                          <p:spTgt spid="28"/>
                                        </p:tgtEl>
                                      </p:cBhvr>
                                    </p:animEffect>
                                    <p:anim calcmode="lin" valueType="num">
                                      <p:cBhvr>
                                        <p:cTn id="45" dur="1000" fill="hold"/>
                                        <p:tgtEl>
                                          <p:spTgt spid="28"/>
                                        </p:tgtEl>
                                        <p:attrNameLst>
                                          <p:attrName>ppt_x</p:attrName>
                                        </p:attrNameLst>
                                      </p:cBhvr>
                                      <p:tavLst>
                                        <p:tav tm="0">
                                          <p:val>
                                            <p:strVal val="#ppt_x"/>
                                          </p:val>
                                        </p:tav>
                                        <p:tav tm="100000">
                                          <p:val>
                                            <p:strVal val="#ppt_x"/>
                                          </p:val>
                                        </p:tav>
                                      </p:tavLst>
                                    </p:anim>
                                    <p:anim calcmode="lin" valueType="num">
                                      <p:cBhvr>
                                        <p:cTn id="46" dur="1000" fill="hold"/>
                                        <p:tgtEl>
                                          <p:spTgt spid="28"/>
                                        </p:tgtEl>
                                        <p:attrNameLst>
                                          <p:attrName>ppt_y</p:attrName>
                                        </p:attrNameLst>
                                      </p:cBhvr>
                                      <p:tavLst>
                                        <p:tav tm="0">
                                          <p:val>
                                            <p:strVal val="#ppt_y+.1"/>
                                          </p:val>
                                        </p:tav>
                                        <p:tav tm="100000">
                                          <p:val>
                                            <p:strVal val="#ppt_y"/>
                                          </p:val>
                                        </p:tav>
                                      </p:tavLst>
                                    </p:anim>
                                  </p:childTnLst>
                                </p:cTn>
                              </p:par>
                              <p:par>
                                <p:cTn id="47" presetID="22" presetClass="entr" presetSubtype="4" repeatCount="indefinite" fill="hold" grpId="0" nodeType="withEffect">
                                  <p:stCondLst>
                                    <p:cond delay="100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1500"/>
                                        <p:tgtEl>
                                          <p:spTgt spid="13"/>
                                        </p:tgtEl>
                                      </p:cBhvr>
                                    </p:animEffect>
                                  </p:childTnLst>
                                </p:cTn>
                              </p:par>
                              <p:par>
                                <p:cTn id="50" presetID="22" presetClass="entr" presetSubtype="4" repeatCount="indefinite" fill="hold" grpId="0" nodeType="withEffect">
                                  <p:stCondLst>
                                    <p:cond delay="1000"/>
                                  </p:stCondLst>
                                  <p:childTnLst>
                                    <p:set>
                                      <p:cBhvr>
                                        <p:cTn id="51" dur="1" fill="hold">
                                          <p:stCondLst>
                                            <p:cond delay="0"/>
                                          </p:stCondLst>
                                        </p:cTn>
                                        <p:tgtEl>
                                          <p:spTgt spid="14"/>
                                        </p:tgtEl>
                                        <p:attrNameLst>
                                          <p:attrName>style.visibility</p:attrName>
                                        </p:attrNameLst>
                                      </p:cBhvr>
                                      <p:to>
                                        <p:strVal val="visible"/>
                                      </p:to>
                                    </p:set>
                                    <p:animEffect transition="in" filter="wipe(down)">
                                      <p:cBhvr>
                                        <p:cTn id="52" dur="1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0059" y="1151146"/>
            <a:ext cx="10522424" cy="954107"/>
          </a:xfrm>
          <a:prstGeom prst="rect">
            <a:avLst/>
          </a:prstGeom>
          <a:noFill/>
        </p:spPr>
        <p:txBody>
          <a:bodyPr wrap="square" rtlCol="0">
            <a:spAutoFit/>
          </a:bodyPr>
          <a:lstStyle/>
          <a:p>
            <a:r>
              <a:rPr lang="en-US" sz="2800" dirty="0" err="1" smtClean="0">
                <a:latin typeface="NikoshBAN" panose="02000000000000000000" pitchFamily="2" charset="0"/>
                <a:cs typeface="NikoshBAN" panose="02000000000000000000" pitchFamily="2" charset="0"/>
              </a:rPr>
              <a:t>হিসাব</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বিজ্ঞানের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আধুনিক</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নিয়ম</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অনুযায়ি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হিসাব</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পাঁচ</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প্রকার।যথাঃ</a:t>
            </a:r>
            <a:endParaRPr lang="en-US" sz="2800" dirty="0" smtClean="0">
              <a:latin typeface="NikoshBAN" panose="02000000000000000000" pitchFamily="2" charset="0"/>
              <a:cs typeface="NikoshBAN" panose="02000000000000000000" pitchFamily="2" charset="0"/>
            </a:endParaRPr>
          </a:p>
          <a:p>
            <a:r>
              <a:rPr lang="en-US" sz="2800" dirty="0" smtClean="0">
                <a:latin typeface="NikoshBAN" panose="02000000000000000000" pitchFamily="2" charset="0"/>
                <a:cs typeface="NikoshBAN" panose="02000000000000000000" pitchFamily="2" charset="0"/>
              </a:rPr>
              <a:t>১।সম্পদ </a:t>
            </a:r>
            <a:r>
              <a:rPr lang="en-US" sz="2800" dirty="0" err="1" smtClean="0">
                <a:latin typeface="NikoshBAN" panose="02000000000000000000" pitchFamily="2" charset="0"/>
                <a:cs typeface="NikoshBAN" panose="02000000000000000000" pitchFamily="2" charset="0"/>
              </a:rPr>
              <a:t>হিসাব</a:t>
            </a:r>
            <a:r>
              <a:rPr lang="en-US" sz="2800" dirty="0">
                <a:latin typeface="NikoshBAN" panose="02000000000000000000" pitchFamily="2" charset="0"/>
                <a:cs typeface="NikoshBAN" panose="02000000000000000000" pitchFamily="2" charset="0"/>
              </a:rPr>
              <a:t> </a:t>
            </a:r>
            <a:r>
              <a:rPr lang="en-US" sz="2800" dirty="0" smtClean="0">
                <a:latin typeface="NikoshBAN" panose="02000000000000000000" pitchFamily="2" charset="0"/>
                <a:cs typeface="NikoshBAN" panose="02000000000000000000" pitchFamily="2" charset="0"/>
              </a:rPr>
              <a:t>   ২।দায় </a:t>
            </a:r>
            <a:r>
              <a:rPr lang="en-US" sz="2800" dirty="0" err="1" smtClean="0">
                <a:latin typeface="NikoshBAN" panose="02000000000000000000" pitchFamily="2" charset="0"/>
                <a:cs typeface="NikoshBAN" panose="02000000000000000000" pitchFamily="2" charset="0"/>
              </a:rPr>
              <a:t>হিসাব</a:t>
            </a:r>
            <a:r>
              <a:rPr lang="en-US" sz="2800" dirty="0" smtClean="0">
                <a:latin typeface="NikoshBAN" panose="02000000000000000000" pitchFamily="2" charset="0"/>
                <a:cs typeface="NikoshBAN" panose="02000000000000000000" pitchFamily="2" charset="0"/>
              </a:rPr>
              <a:t>   ৩।।</a:t>
            </a:r>
            <a:r>
              <a:rPr lang="en-US" sz="2800" dirty="0" err="1" smtClean="0">
                <a:latin typeface="NikoshBAN" panose="02000000000000000000" pitchFamily="2" charset="0"/>
                <a:cs typeface="NikoshBAN" panose="02000000000000000000" pitchFamily="2" charset="0"/>
              </a:rPr>
              <a:t>আয়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হিসাব</a:t>
            </a:r>
            <a:r>
              <a:rPr lang="en-US" sz="2800" dirty="0" smtClean="0">
                <a:latin typeface="NikoshBAN" panose="02000000000000000000" pitchFamily="2" charset="0"/>
                <a:cs typeface="NikoshBAN" panose="02000000000000000000" pitchFamily="2" charset="0"/>
              </a:rPr>
              <a:t>   ৪।ব্যয় </a:t>
            </a:r>
            <a:r>
              <a:rPr lang="en-US" sz="2800" dirty="0" err="1" smtClean="0">
                <a:latin typeface="NikoshBAN" panose="02000000000000000000" pitchFamily="2" charset="0"/>
                <a:cs typeface="NikoshBAN" panose="02000000000000000000" pitchFamily="2" charset="0"/>
              </a:rPr>
              <a:t>হিসাব</a:t>
            </a:r>
            <a:r>
              <a:rPr lang="en-US" sz="2800" dirty="0" smtClean="0">
                <a:latin typeface="NikoshBAN" panose="02000000000000000000" pitchFamily="2" charset="0"/>
                <a:cs typeface="NikoshBAN" panose="02000000000000000000" pitchFamily="2" charset="0"/>
              </a:rPr>
              <a:t>   ৫।মালিকানা </a:t>
            </a:r>
            <a:r>
              <a:rPr lang="en-US" sz="2800" dirty="0" err="1" smtClean="0">
                <a:latin typeface="NikoshBAN" panose="02000000000000000000" pitchFamily="2" charset="0"/>
                <a:cs typeface="NikoshBAN" panose="02000000000000000000" pitchFamily="2" charset="0"/>
              </a:rPr>
              <a:t>স্বত্ব</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হিসাব</a:t>
            </a:r>
            <a:r>
              <a:rPr lang="en-US" sz="2800" dirty="0">
                <a:latin typeface="NikoshBAN" panose="02000000000000000000" pitchFamily="2" charset="0"/>
                <a:cs typeface="NikoshBAN" panose="02000000000000000000" pitchFamily="2" charset="0"/>
              </a:rPr>
              <a:t> </a:t>
            </a:r>
          </a:p>
        </p:txBody>
      </p:sp>
      <p:sp>
        <p:nvSpPr>
          <p:cNvPr id="3" name="TextBox 2"/>
          <p:cNvSpPr txBox="1"/>
          <p:nvPr/>
        </p:nvSpPr>
        <p:spPr>
          <a:xfrm>
            <a:off x="1653191" y="2862964"/>
            <a:ext cx="8988852" cy="523220"/>
          </a:xfrm>
          <a:prstGeom prst="rect">
            <a:avLst/>
          </a:prstGeom>
          <a:noFill/>
        </p:spPr>
        <p:txBody>
          <a:bodyPr wrap="square" rtlCol="0">
            <a:spAutoFit/>
          </a:bodyPr>
          <a:lstStyle/>
          <a:p>
            <a:r>
              <a:rPr lang="en-US" sz="2800" dirty="0" err="1" smtClean="0">
                <a:latin typeface="NikoshBAN" panose="02000000000000000000" pitchFamily="2" charset="0"/>
                <a:cs typeface="NikoshBAN" panose="02000000000000000000" pitchFamily="2" charset="0"/>
              </a:rPr>
              <a:t>বিভিন্ন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শ্রণির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হিসাবের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ডেবিট</a:t>
            </a:r>
            <a:r>
              <a:rPr lang="en-US" sz="2800" dirty="0" smtClean="0">
                <a:latin typeface="NikoshBAN" panose="02000000000000000000" pitchFamily="2" charset="0"/>
                <a:cs typeface="NikoshBAN" panose="02000000000000000000" pitchFamily="2" charset="0"/>
              </a:rPr>
              <a:t> – </a:t>
            </a:r>
            <a:r>
              <a:rPr lang="en-US" sz="2800" dirty="0" err="1" smtClean="0">
                <a:latin typeface="NikoshBAN" panose="02000000000000000000" pitchFamily="2" charset="0"/>
                <a:cs typeface="NikoshBAN" panose="02000000000000000000" pitchFamily="2" charset="0"/>
              </a:rPr>
              <a:t>ক্রেডিট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নির্ণয়ের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পদ্ধতি</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নিচে</a:t>
            </a:r>
            <a:r>
              <a:rPr lang="en-US" sz="2800" dirty="0" smtClean="0">
                <a:latin typeface="NikoshBAN" panose="02000000000000000000" pitchFamily="2" charset="0"/>
                <a:cs typeface="NikoshBAN" panose="02000000000000000000" pitchFamily="2" charset="0"/>
              </a:rPr>
              <a:t> ব</a:t>
            </a:r>
            <a:r>
              <a:rPr lang="bn-BD" sz="2800" dirty="0" smtClean="0">
                <a:latin typeface="NikoshBAN" panose="02000000000000000000" pitchFamily="2" charset="0"/>
                <a:cs typeface="NikoshBAN" panose="02000000000000000000" pitchFamily="2" charset="0"/>
              </a:rPr>
              <a:t>র্ণনা করা হলোঃ </a:t>
            </a:r>
            <a:r>
              <a:rPr lang="en-US" sz="2800" dirty="0" smtClean="0">
                <a:latin typeface="NikoshBAN" panose="02000000000000000000" pitchFamily="2" charset="0"/>
                <a:cs typeface="NikoshBAN" panose="02000000000000000000" pitchFamily="2" charset="0"/>
              </a:rPr>
              <a:t> </a:t>
            </a:r>
            <a:endParaRPr lang="en-US" sz="2800" dirty="0">
              <a:latin typeface="NikoshBAN" panose="02000000000000000000" pitchFamily="2" charset="0"/>
              <a:cs typeface="NikoshBAN" panose="02000000000000000000" pitchFamily="2" charset="0"/>
            </a:endParaRPr>
          </a:p>
        </p:txBody>
      </p:sp>
      <p:sp>
        <p:nvSpPr>
          <p:cNvPr id="4" name="Oval 3"/>
          <p:cNvSpPr/>
          <p:nvPr/>
        </p:nvSpPr>
        <p:spPr>
          <a:xfrm>
            <a:off x="3547020" y="4831308"/>
            <a:ext cx="1937982" cy="984245"/>
          </a:xfrm>
          <a:prstGeom prst="ellipse">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latin typeface="NikoshBAN" panose="02000000000000000000" pitchFamily="2" charset="0"/>
                <a:cs typeface="NikoshBAN" panose="02000000000000000000" pitchFamily="2" charset="0"/>
              </a:rPr>
              <a:t>সম্পদ হিসাব </a:t>
            </a:r>
            <a:endParaRPr lang="en-US" sz="3600" dirty="0">
              <a:latin typeface="NikoshBAN" panose="02000000000000000000" pitchFamily="2" charset="0"/>
              <a:cs typeface="NikoshBAN" panose="02000000000000000000" pitchFamily="2" charset="0"/>
            </a:endParaRPr>
          </a:p>
        </p:txBody>
      </p:sp>
      <p:sp>
        <p:nvSpPr>
          <p:cNvPr id="5" name="Right Arrow 4"/>
          <p:cNvSpPr/>
          <p:nvPr/>
        </p:nvSpPr>
        <p:spPr>
          <a:xfrm rot="19819534">
            <a:off x="5234943" y="4356616"/>
            <a:ext cx="1825349" cy="638488"/>
          </a:xfrm>
          <a:prstGeom prst="rightArrow">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latin typeface="NikoshBAN" panose="02000000000000000000" pitchFamily="2" charset="0"/>
                <a:cs typeface="NikoshBAN" panose="02000000000000000000" pitchFamily="2" charset="0"/>
              </a:rPr>
              <a:t>বৃদ্ধ পেলে </a:t>
            </a:r>
            <a:endParaRPr lang="en-US" sz="3600" dirty="0">
              <a:latin typeface="NikoshBAN" panose="02000000000000000000" pitchFamily="2" charset="0"/>
              <a:cs typeface="NikoshBAN" panose="02000000000000000000" pitchFamily="2" charset="0"/>
            </a:endParaRPr>
          </a:p>
        </p:txBody>
      </p:sp>
      <p:sp>
        <p:nvSpPr>
          <p:cNvPr id="6" name="Oval 5"/>
          <p:cNvSpPr/>
          <p:nvPr/>
        </p:nvSpPr>
        <p:spPr>
          <a:xfrm>
            <a:off x="6912591" y="3789157"/>
            <a:ext cx="1835624" cy="914400"/>
          </a:xfrm>
          <a:prstGeom prst="ellipse">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latin typeface="NikoshBAN" panose="02000000000000000000" pitchFamily="2" charset="0"/>
                <a:cs typeface="NikoshBAN" panose="02000000000000000000" pitchFamily="2" charset="0"/>
              </a:rPr>
              <a:t>ডেবিট </a:t>
            </a:r>
            <a:endParaRPr lang="en-US" sz="3600" dirty="0">
              <a:latin typeface="NikoshBAN" panose="02000000000000000000" pitchFamily="2" charset="0"/>
              <a:cs typeface="NikoshBAN" panose="02000000000000000000" pitchFamily="2" charset="0"/>
            </a:endParaRPr>
          </a:p>
        </p:txBody>
      </p:sp>
      <p:sp>
        <p:nvSpPr>
          <p:cNvPr id="7" name="Right Arrow 6"/>
          <p:cNvSpPr/>
          <p:nvPr/>
        </p:nvSpPr>
        <p:spPr>
          <a:xfrm rot="839219">
            <a:off x="5360631" y="5325165"/>
            <a:ext cx="1825349" cy="638488"/>
          </a:xfrm>
          <a:prstGeom prst="rightArrow">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latin typeface="NikoshBAN" panose="02000000000000000000" pitchFamily="2" charset="0"/>
                <a:cs typeface="NikoshBAN" panose="02000000000000000000" pitchFamily="2" charset="0"/>
              </a:rPr>
              <a:t> হ্রাস পেলে </a:t>
            </a:r>
            <a:endParaRPr lang="en-US" sz="3600" dirty="0">
              <a:latin typeface="NikoshBAN" panose="02000000000000000000" pitchFamily="2" charset="0"/>
              <a:cs typeface="NikoshBAN" panose="02000000000000000000" pitchFamily="2" charset="0"/>
            </a:endParaRPr>
          </a:p>
        </p:txBody>
      </p:sp>
      <p:sp>
        <p:nvSpPr>
          <p:cNvPr id="8" name="Oval 7"/>
          <p:cNvSpPr/>
          <p:nvPr/>
        </p:nvSpPr>
        <p:spPr>
          <a:xfrm>
            <a:off x="7133466" y="5461268"/>
            <a:ext cx="1835624" cy="914400"/>
          </a:xfrm>
          <a:prstGeom prst="ellipse">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latin typeface="NikoshBAN" panose="02000000000000000000" pitchFamily="2" charset="0"/>
                <a:cs typeface="NikoshBAN" panose="02000000000000000000" pitchFamily="2" charset="0"/>
              </a:rPr>
              <a:t>ক্রেডিট  </a:t>
            </a:r>
            <a:endParaRPr lang="en-US" sz="3600" dirty="0">
              <a:latin typeface="NikoshBAN" panose="02000000000000000000" pitchFamily="2" charset="0"/>
              <a:cs typeface="NikoshBAN" panose="02000000000000000000" pitchFamily="2" charset="0"/>
            </a:endParaRPr>
          </a:p>
        </p:txBody>
      </p:sp>
      <p:sp>
        <p:nvSpPr>
          <p:cNvPr id="9" name="TextBox 8"/>
          <p:cNvSpPr txBox="1"/>
          <p:nvPr/>
        </p:nvSpPr>
        <p:spPr>
          <a:xfrm>
            <a:off x="1653191" y="187515"/>
            <a:ext cx="9653633" cy="584775"/>
          </a:xfrm>
          <a:prstGeom prst="rect">
            <a:avLst/>
          </a:prstGeom>
          <a:noFill/>
        </p:spPr>
        <p:txBody>
          <a:bodyPr wrap="square" rtlCol="0">
            <a:spAutoFit/>
          </a:bodyPr>
          <a:lstStyle/>
          <a:p>
            <a:pPr marL="285750" indent="-285750" algn="ctr">
              <a:buFont typeface="Wingdings" panose="05000000000000000000" pitchFamily="2" charset="2"/>
              <a:buChar char="v"/>
            </a:pPr>
            <a:r>
              <a:rPr lang="bn-IN" sz="3200" dirty="0" smtClean="0"/>
              <a:t>হিসাবের প্রকারভেদ ও ডেবিট-ক্রেডিট নির্ণয়ের সুত্রঃ </a:t>
            </a:r>
            <a:endParaRPr lang="en-US" sz="3200" dirty="0"/>
          </a:p>
        </p:txBody>
      </p:sp>
    </p:spTree>
    <p:extLst>
      <p:ext uri="{BB962C8B-B14F-4D97-AF65-F5344CB8AC3E}">
        <p14:creationId xmlns:p14="http://schemas.microsoft.com/office/powerpoint/2010/main" val="42559236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circle(in)">
                                      <p:cBhvr>
                                        <p:cTn id="34" dur="2000"/>
                                        <p:tgtEl>
                                          <p:spTgt spid="7"/>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circle(in)">
                                      <p:cBhvr>
                                        <p:cTn id="3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P spid="6" grpId="0" animBg="1"/>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NikoshBAN"/>
        <a:ea typeface=""/>
        <a:cs typeface=""/>
      </a:majorFont>
      <a:minorFont>
        <a:latin typeface="NikoshB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1491</TotalTime>
  <Words>734</Words>
  <Application>Microsoft Office PowerPoint</Application>
  <PresentationFormat>Widescreen</PresentationFormat>
  <Paragraphs>140</Paragraphs>
  <Slides>16</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Calibri</vt:lpstr>
      <vt:lpstr>NikoshBAN</vt:lpstr>
      <vt:lpstr>Wingdings</vt:lpstr>
      <vt:lpstr>Office Theme</vt:lpstr>
      <vt:lpstr>Packager Shell Object</vt:lpstr>
      <vt:lpstr>স্বাগতম</vt:lpstr>
      <vt:lpstr>PowerPoint Presentation</vt:lpstr>
      <vt:lpstr>PowerPoint Presentation</vt:lpstr>
      <vt:lpstr>PowerPoint Presentation</vt:lpstr>
      <vt:lpstr>দু’তরফা দাখিলা পদ্ধতির ধারনা</vt:lpstr>
      <vt:lpstr>দুতরফা দাখিলা হিসাবপদ্ধতির মূলনীতি/বৈশিষ্ট</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TRUSTTECH COMPUTER</dc:creator>
  <cp:lastModifiedBy>Microsoft account</cp:lastModifiedBy>
  <cp:revision>99</cp:revision>
  <dcterms:created xsi:type="dcterms:W3CDTF">2020-01-06T04:31:44Z</dcterms:created>
  <dcterms:modified xsi:type="dcterms:W3CDTF">2020-06-08T17:17:37Z</dcterms:modified>
</cp:coreProperties>
</file>