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72" r:id="rId4"/>
    <p:sldId id="259" r:id="rId5"/>
    <p:sldId id="261" r:id="rId6"/>
    <p:sldId id="262" r:id="rId7"/>
    <p:sldId id="271" r:id="rId8"/>
    <p:sldId id="264"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AA7EE-5E8E-4356-89AD-7B595D554F2D}" type="datetimeFigureOut">
              <a:rPr lang="en-US" smtClean="0"/>
              <a:pPr/>
              <a:t>9/7/2016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00990-CE89-4912-BB1A-8FCA91FCB9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600990-CE89-4912-BB1A-8FCA91FCB935}"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04D5A6B-7D6F-42AE-B4C2-8228812659BC}" type="datetimeFigureOut">
              <a:rPr lang="en-US" smtClean="0"/>
              <a:pPr/>
              <a:t>9/7/2016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53C8083-0097-44FD-8B36-26986F6AAE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D5A6B-7D6F-42AE-B4C2-8228812659BC}"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C8083-0097-44FD-8B36-26986F6AAE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D5A6B-7D6F-42AE-B4C2-8228812659BC}"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C8083-0097-44FD-8B36-26986F6AAE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04D5A6B-7D6F-42AE-B4C2-8228812659BC}" type="datetimeFigureOut">
              <a:rPr lang="en-US" smtClean="0"/>
              <a:pPr/>
              <a:t>9/7/2016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53C8083-0097-44FD-8B36-26986F6AAE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04D5A6B-7D6F-42AE-B4C2-8228812659BC}" type="datetimeFigureOut">
              <a:rPr lang="en-US" smtClean="0"/>
              <a:pPr/>
              <a:t>9/7/2016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53C8083-0097-44FD-8B36-26986F6AAEC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04D5A6B-7D6F-42AE-B4C2-8228812659BC}" type="datetimeFigureOut">
              <a:rPr lang="en-US" smtClean="0"/>
              <a:pPr/>
              <a:t>9/7/2016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53C8083-0097-44FD-8B36-26986F6AAE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04D5A6B-7D6F-42AE-B4C2-8228812659BC}"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53C8083-0097-44FD-8B36-26986F6AAEC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04D5A6B-7D6F-42AE-B4C2-8228812659BC}" type="datetimeFigureOut">
              <a:rPr lang="en-US" smtClean="0"/>
              <a:pPr/>
              <a:t>9/7/2016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C8083-0097-44FD-8B36-26986F6AA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4D5A6B-7D6F-42AE-B4C2-8228812659BC}" type="datetimeFigureOut">
              <a:rPr lang="en-US" smtClean="0"/>
              <a:pPr/>
              <a:t>9/7/2016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C8083-0097-44FD-8B36-26986F6AA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04D5A6B-7D6F-42AE-B4C2-8228812659BC}" type="datetimeFigureOut">
              <a:rPr lang="en-US" smtClean="0"/>
              <a:pPr/>
              <a:t>9/7/2016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C8083-0097-44FD-8B36-26986F6AAE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04D5A6B-7D6F-42AE-B4C2-8228812659BC}"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53C8083-0097-44FD-8B36-26986F6AAEC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04D5A6B-7D6F-42AE-B4C2-8228812659BC}" type="datetimeFigureOut">
              <a:rPr lang="en-US" smtClean="0"/>
              <a:pPr/>
              <a:t>9/7/2016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53C8083-0097-44FD-8B36-26986F6AAEC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oon 6"/>
          <p:cNvSpPr/>
          <p:nvPr/>
        </p:nvSpPr>
        <p:spPr>
          <a:xfrm rot="16200000">
            <a:off x="718370" y="577643"/>
            <a:ext cx="696861" cy="1524002"/>
          </a:xfrm>
          <a:prstGeom prst="mo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Moon 13"/>
          <p:cNvSpPr/>
          <p:nvPr/>
        </p:nvSpPr>
        <p:spPr>
          <a:xfrm rot="16200000">
            <a:off x="7604022" y="615744"/>
            <a:ext cx="641556" cy="1447800"/>
          </a:xfrm>
          <a:prstGeom prst="mo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4" name="5-Point Star 3"/>
          <p:cNvSpPr/>
          <p:nvPr/>
        </p:nvSpPr>
        <p:spPr>
          <a:xfrm>
            <a:off x="609600" y="183124"/>
            <a:ext cx="914400" cy="914400"/>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5-Point Star 14"/>
          <p:cNvSpPr/>
          <p:nvPr/>
        </p:nvSpPr>
        <p:spPr>
          <a:xfrm>
            <a:off x="7391400" y="0"/>
            <a:ext cx="914400" cy="914400"/>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3733800" y="381001"/>
            <a:ext cx="1676400" cy="584775"/>
          </a:xfrm>
          <a:prstGeom prst="rect">
            <a:avLst/>
          </a:prstGeom>
          <a:effectLst>
            <a:outerShdw blurRad="50800" dist="38100" dir="16200000"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3200" dirty="0" smtClean="0">
                <a:latin typeface="NikoshBAN" pitchFamily="2" charset="0"/>
                <a:cs typeface="NikoshBAN" pitchFamily="2" charset="0"/>
              </a:rPr>
              <a:t>  স্বাগতম  </a:t>
            </a:r>
            <a:endParaRPr lang="en-US" sz="3200" dirty="0">
              <a:latin typeface="NikoshBAN" pitchFamily="2" charset="0"/>
              <a:cs typeface="NikoshBAN" pitchFamily="2" charset="0"/>
            </a:endParaRPr>
          </a:p>
        </p:txBody>
      </p:sp>
      <p:pic>
        <p:nvPicPr>
          <p:cNvPr id="11" name="Picture 10" descr="animated-thank-you-image-0201.gif"/>
          <p:cNvPicPr>
            <a:picLocks noChangeAspect="1"/>
          </p:cNvPicPr>
          <p:nvPr/>
        </p:nvPicPr>
        <p:blipFill>
          <a:blip r:embed="rId2"/>
          <a:stretch>
            <a:fillRect/>
          </a:stretch>
        </p:blipFill>
        <p:spPr>
          <a:xfrm>
            <a:off x="381000" y="2895600"/>
            <a:ext cx="1905000" cy="3200400"/>
          </a:xfrm>
          <a:prstGeom prst="rect">
            <a:avLst/>
          </a:prstGeom>
        </p:spPr>
      </p:pic>
      <p:pic>
        <p:nvPicPr>
          <p:cNvPr id="13" name="Picture 12" descr="animated-thank-you-image-0190.gif"/>
          <p:cNvPicPr>
            <a:picLocks noChangeAspect="1"/>
          </p:cNvPicPr>
          <p:nvPr/>
        </p:nvPicPr>
        <p:blipFill>
          <a:blip r:embed="rId3"/>
          <a:stretch>
            <a:fillRect/>
          </a:stretch>
        </p:blipFill>
        <p:spPr>
          <a:xfrm>
            <a:off x="6934200" y="2895600"/>
            <a:ext cx="1828800" cy="3200400"/>
          </a:xfrm>
          <a:prstGeom prst="rect">
            <a:avLst/>
          </a:prstGeom>
        </p:spPr>
      </p:pic>
      <p:pic>
        <p:nvPicPr>
          <p:cNvPr id="17" name="Picture 16" descr="9nwuTCSDTd2i.gif"/>
          <p:cNvPicPr>
            <a:picLocks noChangeAspect="1"/>
          </p:cNvPicPr>
          <p:nvPr/>
        </p:nvPicPr>
        <p:blipFill>
          <a:blip r:embed="rId4"/>
          <a:stretch>
            <a:fillRect/>
          </a:stretch>
        </p:blipFill>
        <p:spPr>
          <a:xfrm>
            <a:off x="3299460" y="3048000"/>
            <a:ext cx="2545080" cy="3048000"/>
          </a:xfrm>
          <a:prstGeom prst="rect">
            <a:avLst/>
          </a:prstGeom>
        </p:spPr>
      </p:pic>
    </p:spTree>
    <p:extLst>
      <p:ext uri="{BB962C8B-B14F-4D97-AF65-F5344CB8AC3E}">
        <p14:creationId xmlns:p14="http://schemas.microsoft.com/office/powerpoint/2010/main" xmlns="" val="41925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1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80">
                                          <p:stCondLst>
                                            <p:cond delay="0"/>
                                          </p:stCondLst>
                                        </p:cTn>
                                        <p:tgtEl>
                                          <p:spTgt spid="17"/>
                                        </p:tgtEl>
                                      </p:cBhvr>
                                    </p:animEffect>
                                    <p:anim calcmode="lin" valueType="num">
                                      <p:cBhvr>
                                        <p:cTn id="2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4" dur="26">
                                          <p:stCondLst>
                                            <p:cond delay="650"/>
                                          </p:stCondLst>
                                        </p:cTn>
                                        <p:tgtEl>
                                          <p:spTgt spid="17"/>
                                        </p:tgtEl>
                                      </p:cBhvr>
                                      <p:to x="100000" y="60000"/>
                                    </p:animScale>
                                    <p:animScale>
                                      <p:cBhvr>
                                        <p:cTn id="35" dur="166" decel="50000">
                                          <p:stCondLst>
                                            <p:cond delay="676"/>
                                          </p:stCondLst>
                                        </p:cTn>
                                        <p:tgtEl>
                                          <p:spTgt spid="17"/>
                                        </p:tgtEl>
                                      </p:cBhvr>
                                      <p:to x="100000" y="100000"/>
                                    </p:animScale>
                                    <p:animScale>
                                      <p:cBhvr>
                                        <p:cTn id="36" dur="26">
                                          <p:stCondLst>
                                            <p:cond delay="1312"/>
                                          </p:stCondLst>
                                        </p:cTn>
                                        <p:tgtEl>
                                          <p:spTgt spid="17"/>
                                        </p:tgtEl>
                                      </p:cBhvr>
                                      <p:to x="100000" y="80000"/>
                                    </p:animScale>
                                    <p:animScale>
                                      <p:cBhvr>
                                        <p:cTn id="37" dur="166" decel="50000">
                                          <p:stCondLst>
                                            <p:cond delay="1338"/>
                                          </p:stCondLst>
                                        </p:cTn>
                                        <p:tgtEl>
                                          <p:spTgt spid="17"/>
                                        </p:tgtEl>
                                      </p:cBhvr>
                                      <p:to x="100000" y="100000"/>
                                    </p:animScale>
                                    <p:animScale>
                                      <p:cBhvr>
                                        <p:cTn id="38" dur="26">
                                          <p:stCondLst>
                                            <p:cond delay="1642"/>
                                          </p:stCondLst>
                                        </p:cTn>
                                        <p:tgtEl>
                                          <p:spTgt spid="17"/>
                                        </p:tgtEl>
                                      </p:cBhvr>
                                      <p:to x="100000" y="90000"/>
                                    </p:animScale>
                                    <p:animScale>
                                      <p:cBhvr>
                                        <p:cTn id="39" dur="166" decel="50000">
                                          <p:stCondLst>
                                            <p:cond delay="1668"/>
                                          </p:stCondLst>
                                        </p:cTn>
                                        <p:tgtEl>
                                          <p:spTgt spid="17"/>
                                        </p:tgtEl>
                                      </p:cBhvr>
                                      <p:to x="100000" y="100000"/>
                                    </p:animScale>
                                    <p:animScale>
                                      <p:cBhvr>
                                        <p:cTn id="40" dur="26">
                                          <p:stCondLst>
                                            <p:cond delay="1808"/>
                                          </p:stCondLst>
                                        </p:cTn>
                                        <p:tgtEl>
                                          <p:spTgt spid="17"/>
                                        </p:tgtEl>
                                      </p:cBhvr>
                                      <p:to x="100000" y="95000"/>
                                    </p:animScale>
                                    <p:animScale>
                                      <p:cBhvr>
                                        <p:cTn id="41"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32"/>
            <a:ext cx="9144000" cy="1143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bn-BD" sz="5400" dirty="0" smtClean="0">
                <a:solidFill>
                  <a:schemeClr val="tx1"/>
                </a:solidFill>
                <a:latin typeface="NikoshBAN" pitchFamily="2" charset="0"/>
                <a:cs typeface="NikoshBAN" pitchFamily="2" charset="0"/>
              </a:rPr>
              <a:t>৩নংপাঠ উপস্থাপন   </a:t>
            </a:r>
            <a:endParaRPr lang="en-US" sz="5400" dirty="0">
              <a:solidFill>
                <a:schemeClr val="tx1"/>
              </a:solidFill>
              <a:latin typeface="NikoshBAN" pitchFamily="2" charset="0"/>
              <a:cs typeface="NikoshBAN" pitchFamily="2" charset="0"/>
            </a:endParaRPr>
          </a:p>
        </p:txBody>
      </p:sp>
      <p:sp>
        <p:nvSpPr>
          <p:cNvPr id="3" name="Content Placeholder 2"/>
          <p:cNvSpPr>
            <a:spLocks noGrp="1"/>
          </p:cNvSpPr>
          <p:nvPr>
            <p:ph idx="1"/>
          </p:nvPr>
        </p:nvSpPr>
        <p:spPr>
          <a:xfrm>
            <a:off x="0" y="1143000"/>
            <a:ext cx="9144000" cy="5715000"/>
          </a:xfrm>
        </p:spPr>
        <p:style>
          <a:lnRef idx="3">
            <a:schemeClr val="lt1"/>
          </a:lnRef>
          <a:fillRef idx="1">
            <a:schemeClr val="accent3"/>
          </a:fillRef>
          <a:effectRef idx="1">
            <a:schemeClr val="accent3"/>
          </a:effectRef>
          <a:fontRef idx="minor">
            <a:schemeClr val="lt1"/>
          </a:fontRef>
        </p:style>
        <p:txBody>
          <a:bodyPr>
            <a:normAutofit/>
          </a:bodyPr>
          <a:lstStyle/>
          <a:p>
            <a:pPr marL="0" indent="0">
              <a:buNone/>
            </a:pPr>
            <a:r>
              <a:rPr lang="bn-BD" sz="3200" dirty="0" smtClean="0">
                <a:solidFill>
                  <a:schemeClr val="tx1"/>
                </a:solidFill>
                <a:latin typeface="NikoshBAN" pitchFamily="2" charset="0"/>
                <a:cs typeface="NikoshBAN" pitchFamily="2" charset="0"/>
              </a:rPr>
              <a:t>ধর্মীয়ঃ এটি অপবিত্র ও শয়তানের কাজ, যা মানুষকে আল্লাহর রাস্তা থেকে দূরে সরিয়ে দেয়। মহানবি (সঃ) বলেন- “মাদকাসক্ত ব্যক্তি জান্নাতে প্রবেশ করবে না।” </a:t>
            </a:r>
          </a:p>
          <a:p>
            <a:pPr marL="0" indent="0">
              <a:buNone/>
            </a:pPr>
            <a:r>
              <a:rPr lang="bn-BD" sz="3200" dirty="0" smtClean="0">
                <a:solidFill>
                  <a:schemeClr val="tx1"/>
                </a:solidFill>
                <a:latin typeface="NikoshBAN" pitchFamily="2" charset="0"/>
                <a:cs typeface="NikoshBAN" pitchFamily="2" charset="0"/>
              </a:rPr>
              <a:t>দৈহিকঃ মাদকাসক্তি মানবদেহে মারাত্মক ক্ষতি করে। এতে হজম শক্তি নষ্ট হয়,খাবারের অরুচি হয়।দেহে অপুষ্টি বাসা বাঁধতে থাকে। ফলে কফ কাশি, মারাত্মক যক্ষ্মা রোগের সৃষ্টি হয়,লিভার ও কিডনি নষ্ট হয়। ইহা সন্তানের উপর প্রভাব পরে।</a:t>
            </a:r>
          </a:p>
          <a:p>
            <a:pPr marL="0" indent="0">
              <a:buNone/>
            </a:pPr>
            <a:r>
              <a:rPr lang="bn-BD" sz="3200" dirty="0" smtClean="0">
                <a:solidFill>
                  <a:schemeClr val="tx1"/>
                </a:solidFill>
                <a:latin typeface="NikoshBAN" pitchFamily="2" charset="0"/>
                <a:cs typeface="NikoshBAN" pitchFamily="2" charset="0"/>
              </a:rPr>
              <a:t>আর্থিকঃ মাদকাসক্তি মারাত্মক অপব্যয়। এতে প্রচুর অর্থের প্রয়োজন হয়। সমাজ জীবনকে পর্যুদস্ত করে তোলে।সর্বত্র ত্রাস, সন্ত্রাস ও অশান্তি সৃষ্টি করে।</a:t>
            </a:r>
          </a:p>
        </p:txBody>
      </p:sp>
    </p:spTree>
    <p:extLst>
      <p:ext uri="{BB962C8B-B14F-4D97-AF65-F5344CB8AC3E}">
        <p14:creationId xmlns:p14="http://schemas.microsoft.com/office/powerpoint/2010/main" xmlns="" val="21469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bn-BD" sz="6000" dirty="0" smtClean="0">
                <a:solidFill>
                  <a:srgbClr val="00B0F0"/>
                </a:solidFill>
                <a:latin typeface="NikoshBAN" pitchFamily="2" charset="0"/>
                <a:cs typeface="NikoshBAN" pitchFamily="2" charset="0"/>
              </a:rPr>
              <a:t>একক কাজ </a:t>
            </a:r>
            <a:endParaRPr lang="en-US" sz="6000" dirty="0">
              <a:solidFill>
                <a:srgbClr val="00B0F0"/>
              </a:solidFill>
              <a:latin typeface="NikoshBAN" pitchFamily="2" charset="0"/>
              <a:cs typeface="NikoshBAN" pitchFamily="2" charset="0"/>
            </a:endParaRPr>
          </a:p>
        </p:txBody>
      </p:sp>
      <p:sp>
        <p:nvSpPr>
          <p:cNvPr id="3" name="Content Placeholder 2"/>
          <p:cNvSpPr>
            <a:spLocks noGrp="1"/>
          </p:cNvSpPr>
          <p:nvPr>
            <p:ph idx="1"/>
          </p:nvPr>
        </p:nvSpPr>
        <p:spPr>
          <a:xfrm>
            <a:off x="0" y="1143000"/>
            <a:ext cx="9144000" cy="5715000"/>
          </a:xfrm>
        </p:spPr>
        <p:style>
          <a:lnRef idx="1">
            <a:schemeClr val="accent3"/>
          </a:lnRef>
          <a:fillRef idx="3">
            <a:schemeClr val="accent3"/>
          </a:fillRef>
          <a:effectRef idx="2">
            <a:schemeClr val="accent3"/>
          </a:effectRef>
          <a:fontRef idx="minor">
            <a:schemeClr val="lt1"/>
          </a:fontRef>
        </p:style>
        <p:txBody>
          <a:bodyPr/>
          <a:lstStyle/>
          <a:p>
            <a:pPr marL="0" indent="0">
              <a:buNone/>
            </a:pPr>
            <a:r>
              <a:rPr lang="bn-BD" dirty="0" smtClean="0">
                <a:latin typeface="NikoshBAN" pitchFamily="2" charset="0"/>
                <a:cs typeface="NikoshBAN" pitchFamily="2" charset="0"/>
              </a:rPr>
              <a:t> </a:t>
            </a:r>
          </a:p>
          <a:p>
            <a:pPr marL="0" indent="0">
              <a:buNone/>
            </a:pPr>
            <a:r>
              <a:rPr lang="bn-BD" sz="4800" dirty="0">
                <a:solidFill>
                  <a:srgbClr val="FFFF00"/>
                </a:solidFill>
                <a:latin typeface="NikoshBAN" pitchFamily="2" charset="0"/>
                <a:cs typeface="NikoshBAN" pitchFamily="2" charset="0"/>
              </a:rPr>
              <a:t> </a:t>
            </a:r>
            <a:r>
              <a:rPr lang="bn-BD" sz="4800" dirty="0" smtClean="0">
                <a:solidFill>
                  <a:srgbClr val="FFFF00"/>
                </a:solidFill>
                <a:latin typeface="NikoshBAN" pitchFamily="2" charset="0"/>
                <a:cs typeface="NikoshBAN" pitchFamily="2" charset="0"/>
              </a:rPr>
              <a:t>          ধূমপানের পাঁচটি প্রতিকার লিখ। </a:t>
            </a:r>
            <a:endParaRPr lang="en-US" sz="4800" dirty="0">
              <a:solidFill>
                <a:srgbClr val="FFFF00"/>
              </a:solidFill>
              <a:latin typeface="NikoshBAN" pitchFamily="2" charset="0"/>
              <a:cs typeface="NikoshBAN" pitchFamily="2" charset="0"/>
            </a:endParaRPr>
          </a:p>
        </p:txBody>
      </p:sp>
      <p:pic>
        <p:nvPicPr>
          <p:cNvPr id="6" name="Picture 5" descr="sweeti.jpg"/>
          <p:cNvPicPr>
            <a:picLocks noChangeAspect="1"/>
          </p:cNvPicPr>
          <p:nvPr/>
        </p:nvPicPr>
        <p:blipFill>
          <a:blip r:embed="rId2"/>
          <a:stretch>
            <a:fillRect/>
          </a:stretch>
        </p:blipFill>
        <p:spPr>
          <a:xfrm>
            <a:off x="2971800" y="3075622"/>
            <a:ext cx="3733799" cy="1633537"/>
          </a:xfrm>
          <a:prstGeom prst="rect">
            <a:avLst/>
          </a:prstGeom>
        </p:spPr>
      </p:pic>
    </p:spTree>
    <p:extLst>
      <p:ext uri="{BB962C8B-B14F-4D97-AF65-F5344CB8AC3E}">
        <p14:creationId xmlns:p14="http://schemas.microsoft.com/office/powerpoint/2010/main" xmlns="" val="257236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63"/>
            <a:ext cx="9144000" cy="114300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bn-BD" sz="3200" dirty="0" smtClean="0">
                <a:solidFill>
                  <a:schemeClr val="tx1">
                    <a:lumMod val="95000"/>
                    <a:lumOff val="5000"/>
                  </a:schemeClr>
                </a:solidFill>
                <a:latin typeface="NikoshBAN" pitchFamily="2" charset="0"/>
                <a:cs typeface="NikoshBAN" pitchFamily="2" charset="0"/>
              </a:rPr>
              <a:t>দলীয় কাজ </a:t>
            </a:r>
            <a:endParaRPr lang="en-US" sz="3200" dirty="0">
              <a:solidFill>
                <a:schemeClr val="tx1">
                  <a:lumMod val="95000"/>
                  <a:lumOff val="5000"/>
                </a:schemeClr>
              </a:solidFill>
              <a:latin typeface="NikoshBAN" pitchFamily="2" charset="0"/>
              <a:cs typeface="NikoshBAN" pitchFamily="2" charset="0"/>
            </a:endParaRPr>
          </a:p>
        </p:txBody>
      </p:sp>
      <p:sp>
        <p:nvSpPr>
          <p:cNvPr id="3" name="Content Placeholder 2"/>
          <p:cNvSpPr>
            <a:spLocks noGrp="1"/>
          </p:cNvSpPr>
          <p:nvPr>
            <p:ph sz="quarter" idx="4294967295"/>
          </p:nvPr>
        </p:nvSpPr>
        <p:spPr>
          <a:xfrm>
            <a:off x="0" y="1143000"/>
            <a:ext cx="9144000" cy="5715000"/>
          </a:xfrm>
          <a:ln>
            <a:solidFill>
              <a:srgbClr val="00B0F0"/>
            </a:solidFill>
          </a:ln>
        </p:spPr>
        <p:style>
          <a:lnRef idx="3">
            <a:schemeClr val="lt1"/>
          </a:lnRef>
          <a:fillRef idx="1">
            <a:schemeClr val="dk1"/>
          </a:fillRef>
          <a:effectRef idx="1">
            <a:schemeClr val="dk1"/>
          </a:effectRef>
          <a:fontRef idx="minor">
            <a:schemeClr val="lt1"/>
          </a:fontRef>
        </p:style>
        <p:txBody>
          <a:bodyPr>
            <a:normAutofit/>
          </a:bodyPr>
          <a:lstStyle/>
          <a:p>
            <a:pPr marL="0" indent="0">
              <a:buNone/>
            </a:pPr>
            <a:r>
              <a:rPr lang="bn-BD" sz="3200" dirty="0" smtClean="0">
                <a:solidFill>
                  <a:schemeClr val="accent1">
                    <a:lumMod val="50000"/>
                  </a:schemeClr>
                </a:solidFill>
                <a:latin typeface="NikoshBAN" pitchFamily="2" charset="0"/>
                <a:cs typeface="NikoshBAN" pitchFamily="2" charset="0"/>
              </a:rPr>
              <a:t> </a:t>
            </a:r>
            <a:endParaRPr lang="bn-IN" sz="3200" dirty="0" smtClean="0">
              <a:solidFill>
                <a:schemeClr val="accent1">
                  <a:lumMod val="50000"/>
                </a:schemeClr>
              </a:solidFill>
              <a:latin typeface="NikoshBAN" pitchFamily="2" charset="0"/>
              <a:cs typeface="NikoshBAN" pitchFamily="2" charset="0"/>
            </a:endParaRPr>
          </a:p>
          <a:p>
            <a:pPr marL="0" indent="0">
              <a:buNone/>
            </a:pPr>
            <a:endParaRPr lang="bn-IN" sz="3200" dirty="0" smtClean="0">
              <a:solidFill>
                <a:schemeClr val="accent1">
                  <a:lumMod val="50000"/>
                </a:schemeClr>
              </a:solidFill>
              <a:latin typeface="NikoshBAN" pitchFamily="2" charset="0"/>
              <a:cs typeface="NikoshBAN" pitchFamily="2" charset="0"/>
            </a:endParaRPr>
          </a:p>
          <a:p>
            <a:pPr marL="0" indent="0">
              <a:buNone/>
            </a:pPr>
            <a:r>
              <a:rPr lang="bn-IN" sz="3200" dirty="0" smtClean="0">
                <a:solidFill>
                  <a:schemeClr val="accent1">
                    <a:lumMod val="50000"/>
                  </a:schemeClr>
                </a:solidFill>
                <a:latin typeface="NikoshBAN" pitchFamily="2" charset="0"/>
                <a:cs typeface="NikoshBAN" pitchFamily="2" charset="0"/>
              </a:rPr>
              <a:t>    মহানবি(সঃ) যাদের প্রতি লানত করেচেন,তাদের নাম লিখ। </a:t>
            </a:r>
            <a:endParaRPr lang="en-US" sz="3200" dirty="0">
              <a:solidFill>
                <a:schemeClr val="accent1">
                  <a:lumMod val="50000"/>
                </a:schemeClr>
              </a:solidFill>
              <a:latin typeface="NikoshBAN" pitchFamily="2" charset="0"/>
              <a:cs typeface="NikoshBAN" pitchFamily="2" charset="0"/>
            </a:endParaRPr>
          </a:p>
        </p:txBody>
      </p:sp>
      <p:pic>
        <p:nvPicPr>
          <p:cNvPr id="5" name="Picture 4" descr="imagesse.jpg"/>
          <p:cNvPicPr>
            <a:picLocks noChangeAspect="1"/>
          </p:cNvPicPr>
          <p:nvPr/>
        </p:nvPicPr>
        <p:blipFill>
          <a:blip r:embed="rId2"/>
          <a:stretch>
            <a:fillRect/>
          </a:stretch>
        </p:blipFill>
        <p:spPr>
          <a:xfrm>
            <a:off x="2295742" y="3115750"/>
            <a:ext cx="4028858" cy="2671308"/>
          </a:xfrm>
          <a:prstGeom prst="rect">
            <a:avLst/>
          </a:prstGeom>
        </p:spPr>
      </p:pic>
    </p:spTree>
    <p:extLst>
      <p:ext uri="{BB962C8B-B14F-4D97-AF65-F5344CB8AC3E}">
        <p14:creationId xmlns:p14="http://schemas.microsoft.com/office/powerpoint/2010/main" xmlns="" val="24029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32"/>
            <a:ext cx="9144000" cy="1143000"/>
          </a:xfrm>
          <a:blipFill>
            <a:blip r:embed="rId2"/>
            <a:tile tx="0" ty="0" sx="100000" sy="100000" flip="none" algn="tl"/>
          </a:blipFill>
        </p:spPr>
        <p:txBody>
          <a:bodyPr>
            <a:normAutofit/>
          </a:bodyPr>
          <a:lstStyle/>
          <a:p>
            <a:r>
              <a:rPr lang="bn-BD" sz="6600" dirty="0">
                <a:solidFill>
                  <a:schemeClr val="tx1"/>
                </a:solidFill>
                <a:latin typeface="NikoshBAN" pitchFamily="2" charset="0"/>
                <a:cs typeface="NikoshBAN" pitchFamily="2" charset="0"/>
              </a:rPr>
              <a:t>মূল্যায়</a:t>
            </a:r>
            <a:r>
              <a:rPr lang="bn-BD" sz="6600" dirty="0" smtClean="0">
                <a:solidFill>
                  <a:schemeClr val="tx1"/>
                </a:solidFill>
                <a:latin typeface="NikoshBAN" pitchFamily="2" charset="0"/>
                <a:cs typeface="NikoshBAN" pitchFamily="2" charset="0"/>
              </a:rPr>
              <a:t>ন</a:t>
            </a:r>
            <a:endParaRPr lang="en-US" sz="6600" dirty="0">
              <a:solidFill>
                <a:schemeClr val="tx1"/>
              </a:solidFill>
              <a:latin typeface="NikoshBAN" pitchFamily="2" charset="0"/>
              <a:cs typeface="NikoshBAN" pitchFamily="2" charset="0"/>
            </a:endParaRPr>
          </a:p>
        </p:txBody>
      </p:sp>
      <p:sp>
        <p:nvSpPr>
          <p:cNvPr id="3" name="Content Placeholder 2"/>
          <p:cNvSpPr>
            <a:spLocks noGrp="1"/>
          </p:cNvSpPr>
          <p:nvPr>
            <p:ph idx="1"/>
          </p:nvPr>
        </p:nvSpPr>
        <p:spPr>
          <a:xfrm>
            <a:off x="0" y="1143000"/>
            <a:ext cx="9144000" cy="5715000"/>
          </a:xfrm>
          <a:ln>
            <a:solidFill>
              <a:srgbClr val="FFFF00"/>
            </a:solidFill>
          </a:ln>
        </p:spPr>
        <p:style>
          <a:lnRef idx="3">
            <a:schemeClr val="lt1"/>
          </a:lnRef>
          <a:fillRef idx="1">
            <a:schemeClr val="dk1"/>
          </a:fillRef>
          <a:effectRef idx="1">
            <a:schemeClr val="dk1"/>
          </a:effectRef>
          <a:fontRef idx="minor">
            <a:schemeClr val="lt1"/>
          </a:fontRef>
        </p:style>
        <p:txBody>
          <a:bodyPr/>
          <a:lstStyle/>
          <a:p>
            <a:pPr marL="0" indent="0">
              <a:buNone/>
            </a:pPr>
            <a:endParaRPr lang="bn-BD" dirty="0" smtClean="0">
              <a:solidFill>
                <a:schemeClr val="accent1">
                  <a:lumMod val="75000"/>
                </a:schemeClr>
              </a:solidFill>
              <a:latin typeface="NikoshBAN" pitchFamily="2" charset="0"/>
              <a:cs typeface="NikoshBAN" pitchFamily="2" charset="0"/>
            </a:endParaRPr>
          </a:p>
          <a:p>
            <a:pPr marL="0" indent="0">
              <a:buNone/>
            </a:pPr>
            <a:r>
              <a:rPr lang="bn-BD" sz="4000" dirty="0" smtClean="0">
                <a:solidFill>
                  <a:schemeClr val="accent1">
                    <a:lumMod val="75000"/>
                  </a:schemeClr>
                </a:solidFill>
                <a:latin typeface="NikoshBAN" pitchFamily="2" charset="0"/>
                <a:cs typeface="NikoshBAN" pitchFamily="2" charset="0"/>
              </a:rPr>
              <a:t>   ১।  খামরুন শব্দের অর্থ কি ?</a:t>
            </a:r>
          </a:p>
          <a:p>
            <a:pPr marL="0" indent="0">
              <a:buNone/>
            </a:pPr>
            <a:r>
              <a:rPr lang="bn-BD" sz="4000" dirty="0" smtClean="0">
                <a:solidFill>
                  <a:schemeClr val="accent1">
                    <a:lumMod val="75000"/>
                  </a:schemeClr>
                </a:solidFill>
                <a:latin typeface="NikoshBAN" pitchFamily="2" charset="0"/>
                <a:cs typeface="NikoshBAN" pitchFamily="2" charset="0"/>
              </a:rPr>
              <a:t>   ২।  কয় ব্যক্তির উপর নবি (সঃ) লানত করেছেন ?</a:t>
            </a:r>
          </a:p>
          <a:p>
            <a:pPr marL="0" indent="0">
              <a:buNone/>
            </a:pPr>
            <a:r>
              <a:rPr lang="bn-BD" sz="4000" dirty="0">
                <a:solidFill>
                  <a:schemeClr val="accent1">
                    <a:lumMod val="75000"/>
                  </a:schemeClr>
                </a:solidFill>
                <a:latin typeface="NikoshBAN" pitchFamily="2" charset="0"/>
                <a:cs typeface="NikoshBAN" pitchFamily="2" charset="0"/>
              </a:rPr>
              <a:t> </a:t>
            </a:r>
            <a:r>
              <a:rPr lang="bn-BD" sz="4000" dirty="0" smtClean="0">
                <a:solidFill>
                  <a:schemeClr val="accent1">
                    <a:lumMod val="75000"/>
                  </a:schemeClr>
                </a:solidFill>
                <a:latin typeface="NikoshBAN" pitchFamily="2" charset="0"/>
                <a:cs typeface="NikoshBAN" pitchFamily="2" charset="0"/>
              </a:rPr>
              <a:t>  ৩।  মাদকাসক্তির  পাঁচটি প্রতিকার বল ?</a:t>
            </a:r>
          </a:p>
          <a:p>
            <a:pPr marL="0" indent="0">
              <a:buNone/>
            </a:pPr>
            <a:r>
              <a:rPr lang="bn-BD" sz="4000" dirty="0" smtClean="0">
                <a:solidFill>
                  <a:schemeClr val="accent1">
                    <a:lumMod val="75000"/>
                  </a:schemeClr>
                </a:solidFill>
                <a:latin typeface="NikoshBAN" pitchFamily="2" charset="0"/>
                <a:cs typeface="NikoshBAN" pitchFamily="2" charset="0"/>
              </a:rPr>
              <a:t>    ৪।  যুবশক্তিকে ধ্বংস করার মোক্ষম হাতিয়ার কোনটি ?</a:t>
            </a:r>
          </a:p>
          <a:p>
            <a:pPr marL="0" indent="0">
              <a:buNone/>
            </a:pPr>
            <a:r>
              <a:rPr lang="bn-BD" sz="4000" dirty="0" smtClean="0">
                <a:solidFill>
                  <a:schemeClr val="accent1">
                    <a:lumMod val="75000"/>
                  </a:schemeClr>
                </a:solidFill>
                <a:latin typeface="NikoshBAN" pitchFamily="2" charset="0"/>
                <a:cs typeface="NikoshBAN" pitchFamily="2" charset="0"/>
              </a:rPr>
              <a:t>    ৫।  “অপব্যয়কারী শয়তানের ভাই” এটি কার বানী ?  </a:t>
            </a:r>
            <a:endParaRPr lang="en-US" sz="4000" dirty="0">
              <a:solidFill>
                <a:schemeClr val="accent1">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26866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down)">
                                      <p:cBhvr>
                                        <p:cTn id="15" dur="580">
                                          <p:stCondLst>
                                            <p:cond delay="0"/>
                                          </p:stCondLst>
                                        </p:cTn>
                                        <p:tgtEl>
                                          <p:spTgt spid="3">
                                            <p:bg/>
                                          </p:spTgt>
                                        </p:tgtEl>
                                      </p:cBhvr>
                                    </p:animEffect>
                                    <p:anim calcmode="lin" valueType="num">
                                      <p:cBhvr>
                                        <p:cTn id="1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bg/>
                                          </p:spTgt>
                                        </p:tgtEl>
                                      </p:cBhvr>
                                      <p:to x="100000" y="60000"/>
                                    </p:animScale>
                                    <p:animScale>
                                      <p:cBhvr>
                                        <p:cTn id="22" dur="166" decel="50000">
                                          <p:stCondLst>
                                            <p:cond delay="676"/>
                                          </p:stCondLst>
                                        </p:cTn>
                                        <p:tgtEl>
                                          <p:spTgt spid="3">
                                            <p:bg/>
                                          </p:spTgt>
                                        </p:tgtEl>
                                      </p:cBhvr>
                                      <p:to x="100000" y="100000"/>
                                    </p:animScale>
                                    <p:animScale>
                                      <p:cBhvr>
                                        <p:cTn id="23" dur="26">
                                          <p:stCondLst>
                                            <p:cond delay="1312"/>
                                          </p:stCondLst>
                                        </p:cTn>
                                        <p:tgtEl>
                                          <p:spTgt spid="3">
                                            <p:bg/>
                                          </p:spTgt>
                                        </p:tgtEl>
                                      </p:cBhvr>
                                      <p:to x="100000" y="80000"/>
                                    </p:animScale>
                                    <p:animScale>
                                      <p:cBhvr>
                                        <p:cTn id="24" dur="166" decel="50000">
                                          <p:stCondLst>
                                            <p:cond delay="1338"/>
                                          </p:stCondLst>
                                        </p:cTn>
                                        <p:tgtEl>
                                          <p:spTgt spid="3">
                                            <p:bg/>
                                          </p:spTgt>
                                        </p:tgtEl>
                                      </p:cBhvr>
                                      <p:to x="100000" y="100000"/>
                                    </p:animScale>
                                    <p:animScale>
                                      <p:cBhvr>
                                        <p:cTn id="25" dur="26">
                                          <p:stCondLst>
                                            <p:cond delay="1642"/>
                                          </p:stCondLst>
                                        </p:cTn>
                                        <p:tgtEl>
                                          <p:spTgt spid="3">
                                            <p:bg/>
                                          </p:spTgt>
                                        </p:tgtEl>
                                      </p:cBhvr>
                                      <p:to x="100000" y="90000"/>
                                    </p:animScale>
                                    <p:animScale>
                                      <p:cBhvr>
                                        <p:cTn id="26" dur="166" decel="50000">
                                          <p:stCondLst>
                                            <p:cond delay="1668"/>
                                          </p:stCondLst>
                                        </p:cTn>
                                        <p:tgtEl>
                                          <p:spTgt spid="3">
                                            <p:bg/>
                                          </p:spTgt>
                                        </p:tgtEl>
                                      </p:cBhvr>
                                      <p:to x="100000" y="100000"/>
                                    </p:animScale>
                                    <p:animScale>
                                      <p:cBhvr>
                                        <p:cTn id="27" dur="26">
                                          <p:stCondLst>
                                            <p:cond delay="1808"/>
                                          </p:stCondLst>
                                        </p:cTn>
                                        <p:tgtEl>
                                          <p:spTgt spid="3">
                                            <p:bg/>
                                          </p:spTgt>
                                        </p:tgtEl>
                                      </p:cBhvr>
                                      <p:to x="100000" y="95000"/>
                                    </p:animScale>
                                    <p:animScale>
                                      <p:cBhvr>
                                        <p:cTn id="28" dur="166" decel="50000">
                                          <p:stCondLst>
                                            <p:cond delay="1834"/>
                                          </p:stCondLst>
                                        </p:cTn>
                                        <p:tgtEl>
                                          <p:spTgt spid="3">
                                            <p:bg/>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3">
            <a:schemeClr val="lt1"/>
          </a:lnRef>
          <a:fillRef idx="1">
            <a:schemeClr val="accent4"/>
          </a:fillRef>
          <a:effectRef idx="1">
            <a:schemeClr val="accent4"/>
          </a:effectRef>
          <a:fontRef idx="minor">
            <a:schemeClr val="lt1"/>
          </a:fontRef>
        </p:style>
        <p:txBody>
          <a:bodyPr>
            <a:normAutofit/>
          </a:bodyPr>
          <a:lstStyle/>
          <a:p>
            <a:r>
              <a:rPr lang="bn-BD" sz="3200" dirty="0" smtClean="0">
                <a:solidFill>
                  <a:schemeClr val="tx1">
                    <a:lumMod val="95000"/>
                    <a:lumOff val="5000"/>
                  </a:schemeClr>
                </a:solidFill>
                <a:latin typeface="NikoshBAN" pitchFamily="2" charset="0"/>
                <a:cs typeface="NikoshBAN" pitchFamily="2" charset="0"/>
              </a:rPr>
              <a:t>বাড়ির কাজ </a:t>
            </a:r>
            <a:endParaRPr lang="en-US" sz="3200" dirty="0">
              <a:solidFill>
                <a:schemeClr val="tx1">
                  <a:lumMod val="95000"/>
                  <a:lumOff val="5000"/>
                </a:schemeClr>
              </a:solidFill>
              <a:latin typeface="NikoshBAN" pitchFamily="2" charset="0"/>
              <a:cs typeface="NikoshBAN" pitchFamily="2" charset="0"/>
            </a:endParaRPr>
          </a:p>
        </p:txBody>
      </p:sp>
      <p:sp>
        <p:nvSpPr>
          <p:cNvPr id="3" name="Content Placeholder 2"/>
          <p:cNvSpPr>
            <a:spLocks noGrp="1"/>
          </p:cNvSpPr>
          <p:nvPr>
            <p:ph idx="1"/>
          </p:nvPr>
        </p:nvSpPr>
        <p:spPr>
          <a:xfrm>
            <a:off x="0" y="1295400"/>
            <a:ext cx="9144000" cy="5562600"/>
          </a:xfrm>
          <a:blipFill>
            <a:blip r:embed="rId2"/>
            <a:tile tx="0" ty="0" sx="100000" sy="100000" flip="none" algn="tl"/>
          </a:blipFill>
        </p:spPr>
        <p:txBody>
          <a:bodyPr/>
          <a:lstStyle/>
          <a:p>
            <a:pPr marL="0" indent="0">
              <a:buNone/>
            </a:pPr>
            <a:endParaRPr lang="bn-BD" dirty="0" smtClean="0">
              <a:solidFill>
                <a:schemeClr val="tx1"/>
              </a:solidFill>
              <a:latin typeface="NikoshBAN" pitchFamily="2" charset="0"/>
              <a:cs typeface="NikoshBAN" pitchFamily="2" charset="0"/>
            </a:endParaRPr>
          </a:p>
          <a:p>
            <a:pPr marL="0" indent="0">
              <a:buNone/>
            </a:pPr>
            <a:r>
              <a:rPr lang="bn-BD" dirty="0" smtClean="0">
                <a:solidFill>
                  <a:schemeClr val="tx1"/>
                </a:solidFill>
                <a:latin typeface="NikoshBAN" pitchFamily="2" charset="0"/>
                <a:cs typeface="NikoshBAN" pitchFamily="2" charset="0"/>
              </a:rPr>
              <a:t>“যাবতীয় নেশার বস্তু হারাম”কোরআন, হাদিসের আলোকে যুক্তি দাও । </a:t>
            </a:r>
            <a:endParaRPr lang="en-US" dirty="0">
              <a:solidFill>
                <a:schemeClr val="tx1"/>
              </a:solidFill>
            </a:endParaRPr>
          </a:p>
        </p:txBody>
      </p:sp>
      <p:pic>
        <p:nvPicPr>
          <p:cNvPr id="5" name="Picture 4" descr="huo.jpg"/>
          <p:cNvPicPr>
            <a:picLocks noChangeAspect="1"/>
          </p:cNvPicPr>
          <p:nvPr/>
        </p:nvPicPr>
        <p:blipFill>
          <a:blip r:embed="rId3"/>
          <a:stretch>
            <a:fillRect/>
          </a:stretch>
        </p:blipFill>
        <p:spPr>
          <a:xfrm>
            <a:off x="3102429" y="3028950"/>
            <a:ext cx="2841171" cy="2209800"/>
          </a:xfrm>
          <a:prstGeom prst="rect">
            <a:avLst/>
          </a:prstGeom>
        </p:spPr>
      </p:pic>
    </p:spTree>
    <p:extLst>
      <p:ext uri="{BB962C8B-B14F-4D97-AF65-F5344CB8AC3E}">
        <p14:creationId xmlns:p14="http://schemas.microsoft.com/office/powerpoint/2010/main" xmlns="" val="26670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fltVal val="0"/>
                                          </p:val>
                                        </p:tav>
                                        <p:tav tm="100000">
                                          <p:val>
                                            <p:strVal val="#ppt_w"/>
                                          </p:val>
                                        </p:tav>
                                      </p:tavLst>
                                    </p:anim>
                                    <p:anim calcmode="lin" valueType="num">
                                      <p:cBhvr>
                                        <p:cTn id="14" dur="1000" fill="hold"/>
                                        <p:tgtEl>
                                          <p:spTgt spid="3">
                                            <p:bg/>
                                          </p:spTgt>
                                        </p:tgtEl>
                                        <p:attrNameLst>
                                          <p:attrName>ppt_h</p:attrName>
                                        </p:attrNameLst>
                                      </p:cBhvr>
                                      <p:tavLst>
                                        <p:tav tm="0">
                                          <p:val>
                                            <p:fltVal val="0"/>
                                          </p:val>
                                        </p:tav>
                                        <p:tav tm="100000">
                                          <p:val>
                                            <p:strVal val="#ppt_h"/>
                                          </p:val>
                                        </p:tav>
                                      </p:tavLst>
                                    </p:anim>
                                    <p:anim calcmode="lin" valueType="num">
                                      <p:cBhvr>
                                        <p:cTn id="15" dur="1000" fill="hold"/>
                                        <p:tgtEl>
                                          <p:spTgt spid="3">
                                            <p:bg/>
                                          </p:spTgt>
                                        </p:tgtEl>
                                        <p:attrNameLst>
                                          <p:attrName>style.rotation</p:attrName>
                                        </p:attrNameLst>
                                      </p:cBhvr>
                                      <p:tavLst>
                                        <p:tav tm="0">
                                          <p:val>
                                            <p:fltVal val="90"/>
                                          </p:val>
                                        </p:tav>
                                        <p:tav tm="100000">
                                          <p:val>
                                            <p:fltVal val="0"/>
                                          </p:val>
                                        </p:tav>
                                      </p:tavLst>
                                    </p:anim>
                                    <p:animEffect transition="in" filter="fade">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914400"/>
          </a:xfrm>
        </p:spPr>
        <p:style>
          <a:lnRef idx="3">
            <a:schemeClr val="lt1"/>
          </a:lnRef>
          <a:fillRef idx="1">
            <a:schemeClr val="dk1"/>
          </a:fillRef>
          <a:effectRef idx="1">
            <a:schemeClr val="dk1"/>
          </a:effectRef>
          <a:fontRef idx="minor">
            <a:schemeClr val="lt1"/>
          </a:fontRef>
        </p:style>
        <p:txBody>
          <a:bodyPr>
            <a:noAutofit/>
          </a:bodyPr>
          <a:lstStyle/>
          <a:p>
            <a:r>
              <a:rPr lang="bn-BD" sz="7200" dirty="0" smtClean="0">
                <a:solidFill>
                  <a:srgbClr val="00B0F0"/>
                </a:solidFill>
                <a:latin typeface="NikoshBAN" pitchFamily="2" charset="0"/>
                <a:cs typeface="NikoshBAN" pitchFamily="2" charset="0"/>
              </a:rPr>
              <a:t>তোমাদের সকলকে ধন্যবাদ </a:t>
            </a:r>
            <a:endParaRPr lang="en-US" sz="7200" dirty="0">
              <a:solidFill>
                <a:srgbClr val="00B0F0"/>
              </a:solidFill>
              <a:latin typeface="NikoshBAN" pitchFamily="2" charset="0"/>
              <a:cs typeface="NikoshBAN" pitchFamily="2" charset="0"/>
            </a:endParaRPr>
          </a:p>
        </p:txBody>
      </p:sp>
      <p:pic>
        <p:nvPicPr>
          <p:cNvPr id="6" name="Picture 5" descr="animated-car-image-0020.gif"/>
          <p:cNvPicPr>
            <a:picLocks noChangeAspect="1"/>
          </p:cNvPicPr>
          <p:nvPr/>
        </p:nvPicPr>
        <p:blipFill>
          <a:blip r:embed="rId3"/>
          <a:stretch>
            <a:fillRect/>
          </a:stretch>
        </p:blipFill>
        <p:spPr>
          <a:xfrm>
            <a:off x="228600" y="1672590"/>
            <a:ext cx="4652010" cy="4652010"/>
          </a:xfrm>
          <a:prstGeom prst="rect">
            <a:avLst/>
          </a:prstGeom>
        </p:spPr>
      </p:pic>
      <p:pic>
        <p:nvPicPr>
          <p:cNvPr id="8" name="Picture 7" descr="67444c70h.jpg"/>
          <p:cNvPicPr>
            <a:picLocks noChangeAspect="1"/>
          </p:cNvPicPr>
          <p:nvPr/>
        </p:nvPicPr>
        <p:blipFill>
          <a:blip r:embed="rId4"/>
          <a:stretch>
            <a:fillRect/>
          </a:stretch>
        </p:blipFill>
        <p:spPr>
          <a:xfrm>
            <a:off x="4953000" y="1676400"/>
            <a:ext cx="4013041" cy="4648199"/>
          </a:xfrm>
          <a:prstGeom prst="rect">
            <a:avLst/>
          </a:prstGeom>
        </p:spPr>
      </p:pic>
    </p:spTree>
    <p:extLst>
      <p:ext uri="{BB962C8B-B14F-4D97-AF65-F5344CB8AC3E}">
        <p14:creationId xmlns:p14="http://schemas.microsoft.com/office/powerpoint/2010/main" xmlns="" val="413959549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3962400" cy="685800"/>
          </a:xfrm>
          <a:ln>
            <a:solidFill>
              <a:schemeClr val="tx1">
                <a:lumMod val="85000"/>
                <a:lumOff val="15000"/>
              </a:schemeClr>
            </a:solidFill>
          </a:ln>
          <a:scene3d>
            <a:camera prst="perspectiveBelow"/>
            <a:lightRig rig="threePt" dir="t"/>
          </a:scene3d>
        </p:spPr>
        <p:style>
          <a:lnRef idx="3">
            <a:schemeClr val="lt1"/>
          </a:lnRef>
          <a:fillRef idx="1001">
            <a:schemeClr val="dk1"/>
          </a:fillRef>
          <a:effectRef idx="1">
            <a:schemeClr val="accent2"/>
          </a:effectRef>
          <a:fontRef idx="minor">
            <a:schemeClr val="lt1"/>
          </a:fontRef>
        </p:style>
        <p:txBody>
          <a:bodyPr>
            <a:normAutofit/>
          </a:bodyPr>
          <a:lstStyle/>
          <a:p>
            <a:r>
              <a:rPr lang="bn-BD" sz="3600" dirty="0" smtClean="0">
                <a:solidFill>
                  <a:schemeClr val="accent6"/>
                </a:solidFill>
                <a:latin typeface="NikoshBAN" pitchFamily="2" charset="0"/>
                <a:cs typeface="NikoshBAN" pitchFamily="2" charset="0"/>
              </a:rPr>
              <a:t>শিক্ষক পরিচিতি </a:t>
            </a:r>
            <a:endParaRPr lang="en-US" sz="3600" dirty="0">
              <a:solidFill>
                <a:schemeClr val="accent6"/>
              </a:solidFill>
              <a:latin typeface="NikoshBAN" pitchFamily="2" charset="0"/>
              <a:cs typeface="NikoshBAN" pitchFamily="2" charset="0"/>
            </a:endParaRPr>
          </a:p>
        </p:txBody>
      </p:sp>
      <p:sp>
        <p:nvSpPr>
          <p:cNvPr id="4" name="5-Point Star 3"/>
          <p:cNvSpPr/>
          <p:nvPr/>
        </p:nvSpPr>
        <p:spPr>
          <a:xfrm>
            <a:off x="1143000" y="137652"/>
            <a:ext cx="1143000" cy="11577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5-Point Star 4"/>
          <p:cNvSpPr/>
          <p:nvPr/>
        </p:nvSpPr>
        <p:spPr>
          <a:xfrm>
            <a:off x="6934200" y="137652"/>
            <a:ext cx="1143000" cy="11577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057400"/>
            <a:ext cx="6096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800" dirty="0" smtClean="0">
                <a:latin typeface="NikoshBAN" pitchFamily="2" charset="0"/>
                <a:cs typeface="NikoshBAN" pitchFamily="2" charset="0"/>
              </a:rPr>
              <a:t> </a:t>
            </a:r>
            <a:r>
              <a:rPr lang="bn-IN" sz="4000" b="1" dirty="0" smtClean="0">
                <a:solidFill>
                  <a:srgbClr val="C00000"/>
                </a:solidFill>
                <a:latin typeface="NikoshBAN" pitchFamily="2" charset="0"/>
                <a:cs typeface="NikoshBAN" pitchFamily="2" charset="0"/>
              </a:rPr>
              <a:t>মুহাম্মদ মুজিবুর রহমান</a:t>
            </a:r>
            <a:endParaRPr lang="en-US" sz="4000" b="1" dirty="0">
              <a:solidFill>
                <a:srgbClr val="C00000"/>
              </a:solidFill>
              <a:latin typeface="NikoshBAN" pitchFamily="2" charset="0"/>
              <a:cs typeface="NikoshBAN" pitchFamily="2" charset="0"/>
            </a:endParaRPr>
          </a:p>
        </p:txBody>
      </p:sp>
      <p:sp>
        <p:nvSpPr>
          <p:cNvPr id="11" name="TextBox 10"/>
          <p:cNvSpPr txBox="1"/>
          <p:nvPr/>
        </p:nvSpPr>
        <p:spPr>
          <a:xfrm>
            <a:off x="762000" y="2971800"/>
            <a:ext cx="48006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bn-IN" sz="2800" dirty="0" smtClean="0">
                <a:latin typeface="NikoshBAN" pitchFamily="2" charset="0"/>
                <a:cs typeface="NikoshBAN" pitchFamily="2" charset="0"/>
              </a:rPr>
              <a:t>  </a:t>
            </a:r>
            <a:r>
              <a:rPr lang="bn-IN" sz="2800" dirty="0" smtClean="0">
                <a:latin typeface="NikoshBAN" pitchFamily="2" charset="0"/>
                <a:cs typeface="NikoshBAN" pitchFamily="2" charset="0"/>
              </a:rPr>
              <a:t>সিনিয়র সহকারি শিক্ষ</a:t>
            </a:r>
            <a:r>
              <a:rPr lang="bn-IN" sz="2800" dirty="0" smtClean="0">
                <a:latin typeface="NikoshBAN" pitchFamily="2" charset="0"/>
                <a:cs typeface="NikoshBAN" pitchFamily="2" charset="0"/>
              </a:rPr>
              <a:t>ক</a:t>
            </a:r>
            <a:r>
              <a:rPr lang="bn-IN"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13" name="TextBox 12"/>
          <p:cNvSpPr txBox="1"/>
          <p:nvPr/>
        </p:nvSpPr>
        <p:spPr>
          <a:xfrm>
            <a:off x="609600" y="3810000"/>
            <a:ext cx="7467600" cy="646331"/>
          </a:xfrm>
          <a:prstGeom prst="rect">
            <a:avLst/>
          </a:prstGeom>
          <a:blipFill>
            <a:blip r:embed="rId2"/>
            <a:tile tx="0" ty="0" sx="100000" sy="100000" flip="none" algn="tl"/>
          </a:blipFill>
        </p:spPr>
        <p:txBody>
          <a:bodyPr wrap="square" rtlCol="0">
            <a:spAutoFit/>
          </a:bodyPr>
          <a:lstStyle/>
          <a:p>
            <a:r>
              <a:rPr lang="bn-IN" sz="3600" dirty="0" smtClean="0">
                <a:latin typeface="NikoshBAN" pitchFamily="2" charset="0"/>
                <a:cs typeface="NikoshBAN" pitchFamily="2" charset="0"/>
              </a:rPr>
              <a:t>মোহরা এস,কে,কিউ বালিকা উচ্চবিদ্যালয় ও কলেজ</a:t>
            </a:r>
            <a:r>
              <a:rPr lang="bn-IN"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14" name="TextBox 13"/>
          <p:cNvSpPr txBox="1"/>
          <p:nvPr/>
        </p:nvSpPr>
        <p:spPr>
          <a:xfrm rot="10800000" flipV="1">
            <a:off x="609600" y="4633734"/>
            <a:ext cx="8001000" cy="769441"/>
          </a:xfrm>
          <a:prstGeom prst="rect">
            <a:avLst/>
          </a:prstGeom>
          <a:blipFill>
            <a:blip r:embed="rId3"/>
            <a:tile tx="0" ty="0" sx="100000" sy="100000" flip="none" algn="tl"/>
          </a:blipFill>
        </p:spPr>
        <p:txBody>
          <a:bodyPr wrap="square" rtlCol="0">
            <a:spAutoFit/>
          </a:bodyPr>
          <a:lstStyle/>
          <a:p>
            <a:r>
              <a:rPr lang="bn-IN" sz="2800" dirty="0" smtClean="0">
                <a:latin typeface="NikoshBAN" pitchFamily="2" charset="0"/>
                <a:cs typeface="NikoshBAN" pitchFamily="2" charset="0"/>
              </a:rPr>
              <a:t> </a:t>
            </a:r>
            <a:r>
              <a:rPr lang="bn-IN" sz="4400" dirty="0" smtClean="0">
                <a:latin typeface="NikoshBAN" pitchFamily="2" charset="0"/>
                <a:cs typeface="NikoshBAN" pitchFamily="2" charset="0"/>
              </a:rPr>
              <a:t>চান্দগাঁও,চট্টগ্রাম।</a:t>
            </a:r>
            <a:endParaRPr lang="en-US" sz="2800" dirty="0">
              <a:latin typeface="NikoshBAN" pitchFamily="2" charset="0"/>
              <a:cs typeface="NikoshBAN" pitchFamily="2" charset="0"/>
            </a:endParaRPr>
          </a:p>
        </p:txBody>
      </p:sp>
      <p:sp>
        <p:nvSpPr>
          <p:cNvPr id="15" name="TextBox 14"/>
          <p:cNvSpPr txBox="1"/>
          <p:nvPr/>
        </p:nvSpPr>
        <p:spPr>
          <a:xfrm>
            <a:off x="1371600" y="5562600"/>
            <a:ext cx="655320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bn-IN" sz="3200" dirty="0" smtClean="0">
                <a:latin typeface="NikoshBAN" pitchFamily="2" charset="0"/>
                <a:cs typeface="NikoshBAN" pitchFamily="2" charset="0"/>
              </a:rPr>
              <a:t>  মোবাইল </a:t>
            </a:r>
            <a:r>
              <a:rPr lang="bn-IN" sz="3200" dirty="0" smtClean="0">
                <a:latin typeface="NikoshBAN" pitchFamily="2" charset="0"/>
                <a:cs typeface="NikoshBAN" pitchFamily="2" charset="0"/>
              </a:rPr>
              <a:t>নম্বর-০১৮১৫-৩৫৬৬৬২।</a:t>
            </a:r>
            <a:endParaRPr lang="en-US" sz="3200" dirty="0">
              <a:latin typeface="NikoshBAN" pitchFamily="2" charset="0"/>
              <a:cs typeface="NikoshBAN" pitchFamily="2" charset="0"/>
            </a:endParaRPr>
          </a:p>
        </p:txBody>
      </p:sp>
      <p:pic>
        <p:nvPicPr>
          <p:cNvPr id="12" name="Picture 11" descr="Pic Mojib.jpg"/>
          <p:cNvPicPr>
            <a:picLocks noChangeAspect="1"/>
          </p:cNvPicPr>
          <p:nvPr/>
        </p:nvPicPr>
        <p:blipFill>
          <a:blip r:embed="rId4" cstate="print"/>
          <a:stretch>
            <a:fillRect/>
          </a:stretch>
        </p:blipFill>
        <p:spPr>
          <a:xfrm>
            <a:off x="7315200" y="1447800"/>
            <a:ext cx="1448611" cy="1738819"/>
          </a:xfrm>
          <a:prstGeom prst="rect">
            <a:avLst/>
          </a:prstGeom>
        </p:spPr>
      </p:pic>
    </p:spTree>
    <p:extLst>
      <p:ext uri="{BB962C8B-B14F-4D97-AF65-F5344CB8AC3E}">
        <p14:creationId xmlns:p14="http://schemas.microsoft.com/office/powerpoint/2010/main" xmlns="" val="67966932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533400"/>
            <a:ext cx="2362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IN" sz="3600" dirty="0" smtClean="0">
                <a:latin typeface="NikoshBAN" pitchFamily="2" charset="0"/>
                <a:cs typeface="NikoshBAN" pitchFamily="2" charset="0"/>
              </a:rPr>
              <a:t>পাঠ পরিচিতি। </a:t>
            </a:r>
            <a:endParaRPr lang="en-US" sz="3600" dirty="0">
              <a:latin typeface="NikoshBAN" pitchFamily="2" charset="0"/>
              <a:cs typeface="NikoshBAN" pitchFamily="2" charset="0"/>
            </a:endParaRPr>
          </a:p>
        </p:txBody>
      </p:sp>
      <p:sp>
        <p:nvSpPr>
          <p:cNvPr id="3" name="TextBox 2"/>
          <p:cNvSpPr txBox="1"/>
          <p:nvPr/>
        </p:nvSpPr>
        <p:spPr>
          <a:xfrm>
            <a:off x="1676400" y="2362200"/>
            <a:ext cx="6019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IN" sz="4000" dirty="0" smtClean="0">
                <a:latin typeface="NikoshBAN" pitchFamily="2" charset="0"/>
                <a:cs typeface="NikoshBAN" pitchFamily="2" charset="0"/>
              </a:rPr>
              <a:t>    বিষয়ঃ- ইসলাম ও নৈতিক শিক্ষা। </a:t>
            </a:r>
            <a:endParaRPr lang="en-US" sz="4000" dirty="0">
              <a:latin typeface="NikoshBAN" pitchFamily="2" charset="0"/>
              <a:cs typeface="NikoshBAN" pitchFamily="2" charset="0"/>
            </a:endParaRPr>
          </a:p>
        </p:txBody>
      </p:sp>
      <p:sp>
        <p:nvSpPr>
          <p:cNvPr id="5" name="TextBox 4"/>
          <p:cNvSpPr txBox="1"/>
          <p:nvPr/>
        </p:nvSpPr>
        <p:spPr>
          <a:xfrm>
            <a:off x="1676400" y="1600200"/>
            <a:ext cx="4191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3600" dirty="0" smtClean="0">
                <a:latin typeface="NikoshBAN" pitchFamily="2" charset="0"/>
                <a:cs typeface="NikoshBAN" pitchFamily="2" charset="0"/>
              </a:rPr>
              <a:t>   শ্রেণি </a:t>
            </a:r>
            <a:r>
              <a:rPr lang="bn-IN" sz="3600" dirty="0" smtClean="0">
                <a:latin typeface="NikoshBAN" pitchFamily="2" charset="0"/>
                <a:cs typeface="NikoshBAN" pitchFamily="2" charset="0"/>
              </a:rPr>
              <a:t>-  </a:t>
            </a:r>
            <a:r>
              <a:rPr lang="bn-IN" sz="3600" dirty="0" smtClean="0">
                <a:latin typeface="NikoshBAN" pitchFamily="2" charset="0"/>
                <a:cs typeface="NikoshBAN" pitchFamily="2" charset="0"/>
              </a:rPr>
              <a:t>ষষ্ঠ। </a:t>
            </a:r>
            <a:endParaRPr lang="en-US" sz="3600" dirty="0">
              <a:latin typeface="NikoshBAN" pitchFamily="2" charset="0"/>
              <a:cs typeface="NikoshBAN" pitchFamily="2" charset="0"/>
            </a:endParaRPr>
          </a:p>
        </p:txBody>
      </p:sp>
      <p:sp>
        <p:nvSpPr>
          <p:cNvPr id="7" name="TextBox 6"/>
          <p:cNvSpPr txBox="1"/>
          <p:nvPr/>
        </p:nvSpPr>
        <p:spPr>
          <a:xfrm>
            <a:off x="1752600" y="4343400"/>
            <a:ext cx="579120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IN" sz="2800" dirty="0" smtClean="0">
                <a:latin typeface="NikoshBAN" pitchFamily="2" charset="0"/>
                <a:cs typeface="NikoshBAN" pitchFamily="2" charset="0"/>
              </a:rPr>
              <a:t>   </a:t>
            </a:r>
            <a:r>
              <a:rPr lang="bn-IN" sz="5400" dirty="0" smtClean="0">
                <a:latin typeface="NikoshBAN" pitchFamily="2" charset="0"/>
                <a:cs typeface="NikoshBAN" pitchFamily="2" charset="0"/>
              </a:rPr>
              <a:t>সময়ঃ- ৫০ মিনিট।</a:t>
            </a:r>
            <a:endParaRPr lang="en-US" sz="5400" dirty="0">
              <a:latin typeface="NikoshBAN" pitchFamily="2" charset="0"/>
              <a:cs typeface="NikoshBAN" pitchFamily="2" charset="0"/>
            </a:endParaRPr>
          </a:p>
        </p:txBody>
      </p:sp>
      <p:sp>
        <p:nvSpPr>
          <p:cNvPr id="9" name="TextBox 8"/>
          <p:cNvSpPr txBox="1"/>
          <p:nvPr/>
        </p:nvSpPr>
        <p:spPr>
          <a:xfrm>
            <a:off x="1752600" y="3200400"/>
            <a:ext cx="6019800"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4400" dirty="0" smtClean="0">
                <a:latin typeface="NikoshBAN" pitchFamily="2" charset="0"/>
                <a:cs typeface="NikoshBAN" pitchFamily="2" charset="0"/>
              </a:rPr>
              <a:t>    অধ্যায়ঃ-চতুর্থ- পাঠ -১২</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150" y="3472024"/>
            <a:ext cx="4525950" cy="2743200"/>
          </a:xfrm>
          <a:prstGeom prst="rect">
            <a:avLst/>
          </a:prstGeom>
          <a:ln w="12700">
            <a:solidFill>
              <a:srgbClr val="00B050"/>
            </a:solidFill>
          </a:ln>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8200" y="0"/>
            <a:ext cx="4495800" cy="2819400"/>
          </a:xfrm>
          <a:prstGeom prst="rect">
            <a:avLst/>
          </a:prstGeom>
          <a:ln w="6350">
            <a:solidFill>
              <a:srgbClr val="00B050"/>
            </a:solidFill>
          </a:ln>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48200" y="3472024"/>
            <a:ext cx="4495801" cy="2743200"/>
          </a:xfrm>
          <a:prstGeom prst="rect">
            <a:avLst/>
          </a:prstGeom>
          <a:ln w="12700">
            <a:solidFill>
              <a:srgbClr val="00B050"/>
            </a:solidFill>
          </a:ln>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4495800" cy="2819400"/>
          </a:xfrm>
          <a:prstGeom prst="rect">
            <a:avLst/>
          </a:prstGeom>
          <a:ln w="9525">
            <a:solidFill>
              <a:srgbClr val="00B050"/>
            </a:solidFill>
          </a:ln>
        </p:spPr>
      </p:pic>
      <p:sp>
        <p:nvSpPr>
          <p:cNvPr id="8" name="Rectangle 7"/>
          <p:cNvSpPr/>
          <p:nvPr/>
        </p:nvSpPr>
        <p:spPr>
          <a:xfrm>
            <a:off x="211394" y="3009900"/>
            <a:ext cx="411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গাঁজা, ভাং,আফিম, ফেনসিডিল, হেরোইন</a:t>
            </a:r>
            <a:endParaRPr lang="en-US" dirty="0">
              <a:solidFill>
                <a:schemeClr val="tx1"/>
              </a:solidFill>
              <a:latin typeface="NikoshBAN" pitchFamily="2" charset="0"/>
              <a:cs typeface="NikoshBAN" pitchFamily="2" charset="0"/>
            </a:endParaRPr>
          </a:p>
        </p:txBody>
      </p:sp>
      <p:sp>
        <p:nvSpPr>
          <p:cNvPr id="10" name="Rectangle 9"/>
          <p:cNvSpPr/>
          <p:nvPr/>
        </p:nvSpPr>
        <p:spPr>
          <a:xfrm>
            <a:off x="5029200" y="2984091"/>
            <a:ext cx="3810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মদ, তাড়ি </a:t>
            </a:r>
            <a:endParaRPr lang="en-US" sz="2000" dirty="0">
              <a:solidFill>
                <a:schemeClr val="tx1"/>
              </a:solidFill>
              <a:latin typeface="NikoshBAN" pitchFamily="2" charset="0"/>
              <a:cs typeface="NikoshBAN" pitchFamily="2" charset="0"/>
            </a:endParaRPr>
          </a:p>
        </p:txBody>
      </p:sp>
      <p:sp>
        <p:nvSpPr>
          <p:cNvPr id="11" name="Rectangle 10"/>
          <p:cNvSpPr/>
          <p:nvPr/>
        </p:nvSpPr>
        <p:spPr>
          <a:xfrm>
            <a:off x="211394" y="6270540"/>
            <a:ext cx="4114799"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পেথেড্রিন,সিরিনস </a:t>
            </a:r>
            <a:endParaRPr lang="en-US" dirty="0">
              <a:solidFill>
                <a:schemeClr val="tx1"/>
              </a:solidFill>
              <a:latin typeface="NikoshBAN" pitchFamily="2" charset="0"/>
              <a:cs typeface="NikoshBAN" pitchFamily="2" charset="0"/>
            </a:endParaRPr>
          </a:p>
        </p:txBody>
      </p:sp>
      <p:sp>
        <p:nvSpPr>
          <p:cNvPr id="12" name="Rectangle 11"/>
          <p:cNvSpPr/>
          <p:nvPr/>
        </p:nvSpPr>
        <p:spPr>
          <a:xfrm>
            <a:off x="5029200" y="6271786"/>
            <a:ext cx="3810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ইয়াবা টেবলেট, মদ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17349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80">
                                          <p:stCondLst>
                                            <p:cond delay="0"/>
                                          </p:stCondLst>
                                        </p:cTn>
                                        <p:tgtEl>
                                          <p:spTgt spid="3"/>
                                        </p:tgtEl>
                                      </p:cBhvr>
                                    </p:animEffect>
                                    <p:anim calcmode="lin" valueType="num">
                                      <p:cBhvr>
                                        <p:cTn id="3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gtEl>
                                      </p:cBhvr>
                                      <p:to x="100000" y="60000"/>
                                    </p:animScale>
                                    <p:animScale>
                                      <p:cBhvr>
                                        <p:cTn id="38" dur="166" decel="50000">
                                          <p:stCondLst>
                                            <p:cond delay="676"/>
                                          </p:stCondLst>
                                        </p:cTn>
                                        <p:tgtEl>
                                          <p:spTgt spid="3"/>
                                        </p:tgtEl>
                                      </p:cBhvr>
                                      <p:to x="100000" y="100000"/>
                                    </p:animScale>
                                    <p:animScale>
                                      <p:cBhvr>
                                        <p:cTn id="39" dur="26">
                                          <p:stCondLst>
                                            <p:cond delay="1312"/>
                                          </p:stCondLst>
                                        </p:cTn>
                                        <p:tgtEl>
                                          <p:spTgt spid="3"/>
                                        </p:tgtEl>
                                      </p:cBhvr>
                                      <p:to x="100000" y="80000"/>
                                    </p:animScale>
                                    <p:animScale>
                                      <p:cBhvr>
                                        <p:cTn id="40" dur="166" decel="50000">
                                          <p:stCondLst>
                                            <p:cond delay="1338"/>
                                          </p:stCondLst>
                                        </p:cTn>
                                        <p:tgtEl>
                                          <p:spTgt spid="3"/>
                                        </p:tgtEl>
                                      </p:cBhvr>
                                      <p:to x="100000" y="100000"/>
                                    </p:animScale>
                                    <p:animScale>
                                      <p:cBhvr>
                                        <p:cTn id="41" dur="26">
                                          <p:stCondLst>
                                            <p:cond delay="1642"/>
                                          </p:stCondLst>
                                        </p:cTn>
                                        <p:tgtEl>
                                          <p:spTgt spid="3"/>
                                        </p:tgtEl>
                                      </p:cBhvr>
                                      <p:to x="100000" y="90000"/>
                                    </p:animScale>
                                    <p:animScale>
                                      <p:cBhvr>
                                        <p:cTn id="42" dur="166" decel="50000">
                                          <p:stCondLst>
                                            <p:cond delay="1668"/>
                                          </p:stCondLst>
                                        </p:cTn>
                                        <p:tgtEl>
                                          <p:spTgt spid="3"/>
                                        </p:tgtEl>
                                      </p:cBhvr>
                                      <p:to x="100000" y="100000"/>
                                    </p:animScale>
                                    <p:animScale>
                                      <p:cBhvr>
                                        <p:cTn id="43" dur="26">
                                          <p:stCondLst>
                                            <p:cond delay="1808"/>
                                          </p:stCondLst>
                                        </p:cTn>
                                        <p:tgtEl>
                                          <p:spTgt spid="3"/>
                                        </p:tgtEl>
                                      </p:cBhvr>
                                      <p:to x="100000" y="95000"/>
                                    </p:animScale>
                                    <p:animScale>
                                      <p:cBhvr>
                                        <p:cTn id="44" dur="166" decel="50000">
                                          <p:stCondLst>
                                            <p:cond delay="1834"/>
                                          </p:stCondLst>
                                        </p:cTn>
                                        <p:tgtEl>
                                          <p:spTgt spid="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 y="0"/>
            <a:ext cx="9144000" cy="1143000"/>
          </a:xfrm>
        </p:spPr>
        <p:style>
          <a:lnRef idx="3">
            <a:schemeClr val="lt1"/>
          </a:lnRef>
          <a:fillRef idx="1">
            <a:schemeClr val="accent3"/>
          </a:fillRef>
          <a:effectRef idx="1">
            <a:schemeClr val="accent3"/>
          </a:effectRef>
          <a:fontRef idx="minor">
            <a:schemeClr val="lt1"/>
          </a:fontRef>
        </p:style>
        <p:txBody>
          <a:bodyPr>
            <a:normAutofit/>
          </a:bodyPr>
          <a:lstStyle/>
          <a:p>
            <a:r>
              <a:rPr lang="bn-BD" sz="3600" dirty="0" smtClean="0">
                <a:solidFill>
                  <a:schemeClr val="accent6">
                    <a:lumMod val="20000"/>
                    <a:lumOff val="80000"/>
                  </a:schemeClr>
                </a:solidFill>
                <a:latin typeface="NikoshBAN" pitchFamily="2" charset="0"/>
                <a:cs typeface="NikoshBAN" pitchFamily="2" charset="0"/>
              </a:rPr>
              <a:t>পাঠ শিরোনাম </a:t>
            </a:r>
            <a:endParaRPr lang="en-US" sz="3600" dirty="0">
              <a:solidFill>
                <a:schemeClr val="accent6">
                  <a:lumMod val="20000"/>
                  <a:lumOff val="80000"/>
                </a:schemeClr>
              </a:solidFill>
              <a:latin typeface="NikoshBAN" pitchFamily="2" charset="0"/>
              <a:cs typeface="NikoshBAN" pitchFamily="2" charset="0"/>
            </a:endParaRPr>
          </a:p>
        </p:txBody>
      </p:sp>
      <p:sp>
        <p:nvSpPr>
          <p:cNvPr id="3" name="Content Placeholder 2"/>
          <p:cNvSpPr>
            <a:spLocks noGrp="1"/>
          </p:cNvSpPr>
          <p:nvPr>
            <p:ph idx="1"/>
          </p:nvPr>
        </p:nvSpPr>
        <p:spPr>
          <a:xfrm>
            <a:off x="0" y="1143000"/>
            <a:ext cx="9144000" cy="5715000"/>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bn-BD" sz="3200" dirty="0" smtClean="0">
                <a:solidFill>
                  <a:schemeClr val="tx1">
                    <a:lumMod val="95000"/>
                    <a:lumOff val="5000"/>
                  </a:schemeClr>
                </a:solidFill>
                <a:latin typeface="NikoshBAN" pitchFamily="2" charset="0"/>
                <a:cs typeface="NikoshBAN" pitchFamily="2" charset="0"/>
              </a:rPr>
              <a:t>            </a:t>
            </a:r>
          </a:p>
          <a:p>
            <a:pPr marL="0" indent="0">
              <a:buNone/>
            </a:pPr>
            <a:r>
              <a:rPr lang="bn-BD" sz="3200" dirty="0">
                <a:solidFill>
                  <a:schemeClr val="tx1">
                    <a:lumMod val="95000"/>
                    <a:lumOff val="5000"/>
                  </a:schemeClr>
                </a:solidFill>
                <a:latin typeface="NikoshBAN" pitchFamily="2" charset="0"/>
                <a:cs typeface="NikoshBAN" pitchFamily="2" charset="0"/>
              </a:rPr>
              <a:t> </a:t>
            </a:r>
            <a:r>
              <a:rPr lang="bn-BD" sz="3200" dirty="0" smtClean="0">
                <a:solidFill>
                  <a:schemeClr val="tx1">
                    <a:lumMod val="95000"/>
                    <a:lumOff val="5000"/>
                  </a:schemeClr>
                </a:solidFill>
                <a:latin typeface="NikoshBAN" pitchFamily="2" charset="0"/>
                <a:cs typeface="NikoshBAN" pitchFamily="2" charset="0"/>
              </a:rPr>
              <a:t>           </a:t>
            </a:r>
            <a:r>
              <a:rPr lang="bn-IN" sz="3200" dirty="0" smtClean="0">
                <a:solidFill>
                  <a:schemeClr val="tx1">
                    <a:lumMod val="95000"/>
                    <a:lumOff val="5000"/>
                  </a:schemeClr>
                </a:solidFill>
                <a:latin typeface="NikoshBAN" pitchFamily="2" charset="0"/>
                <a:cs typeface="NikoshBAN" pitchFamily="2" charset="0"/>
              </a:rPr>
              <a:t>   ধূমপান ও মাকাসক্তি। </a:t>
            </a:r>
            <a:r>
              <a:rPr lang="bn-BD" sz="3200" dirty="0" smtClean="0">
                <a:solidFill>
                  <a:schemeClr val="tx1">
                    <a:lumMod val="95000"/>
                    <a:lumOff val="5000"/>
                  </a:schemeClr>
                </a:solidFill>
                <a:latin typeface="NikoshBAN" pitchFamily="2" charset="0"/>
                <a:cs typeface="NikoshBAN" pitchFamily="2" charset="0"/>
              </a:rPr>
              <a:t> </a:t>
            </a:r>
            <a:endParaRPr lang="en-US" sz="3200" dirty="0">
              <a:solidFill>
                <a:schemeClr val="tx1">
                  <a:lumMod val="95000"/>
                  <a:lumOff val="5000"/>
                </a:schemeClr>
              </a:solidFill>
              <a:latin typeface="NikoshBAN" pitchFamily="2" charset="0"/>
              <a:cs typeface="NikoshBAN" pitchFamily="2" charset="0"/>
            </a:endParaRPr>
          </a:p>
        </p:txBody>
      </p:sp>
      <p:sp>
        <p:nvSpPr>
          <p:cNvPr id="4" name="TextBox 3"/>
          <p:cNvSpPr txBox="1"/>
          <p:nvPr/>
        </p:nvSpPr>
        <p:spPr>
          <a:xfrm>
            <a:off x="1447800" y="4419600"/>
            <a:ext cx="3200400"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19400"/>
            <a:ext cx="4419600" cy="4038599"/>
          </a:xfrm>
          <a:prstGeom prst="rect">
            <a:avLst/>
          </a:prstGeom>
        </p:spPr>
      </p:pic>
      <p:sp>
        <p:nvSpPr>
          <p:cNvPr id="6" name="TextBox 5"/>
          <p:cNvSpPr txBox="1"/>
          <p:nvPr/>
        </p:nvSpPr>
        <p:spPr>
          <a:xfrm>
            <a:off x="2286000" y="5334000"/>
            <a:ext cx="3810000"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1999" y="2819400"/>
            <a:ext cx="4572002" cy="4038600"/>
          </a:xfrm>
          <a:prstGeom prst="rect">
            <a:avLst/>
          </a:prstGeom>
        </p:spPr>
      </p:pic>
    </p:spTree>
    <p:extLst>
      <p:ext uri="{BB962C8B-B14F-4D97-AF65-F5344CB8AC3E}">
        <p14:creationId xmlns:p14="http://schemas.microsoft.com/office/powerpoint/2010/main" xmlns="" val="17761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bg/>
                                          </p:spTgt>
                                        </p:tgtEl>
                                        <p:attrNameLst>
                                          <p:attrName>style.visibility</p:attrName>
                                        </p:attrNameLst>
                                      </p:cBhvr>
                                      <p:to>
                                        <p:strVal val="visible"/>
                                      </p:to>
                                    </p:set>
                                    <p:anim calcmode="lin" valueType="num">
                                      <p:cBhvr>
                                        <p:cTn id="51" dur="1000" fill="hold"/>
                                        <p:tgtEl>
                                          <p:spTgt spid="3">
                                            <p:bg/>
                                          </p:spTgt>
                                        </p:tgtEl>
                                        <p:attrNameLst>
                                          <p:attrName>ppt_w</p:attrName>
                                        </p:attrNameLst>
                                      </p:cBhvr>
                                      <p:tavLst>
                                        <p:tav tm="0">
                                          <p:val>
                                            <p:fltVal val="0"/>
                                          </p:val>
                                        </p:tav>
                                        <p:tav tm="100000">
                                          <p:val>
                                            <p:strVal val="#ppt_w"/>
                                          </p:val>
                                        </p:tav>
                                      </p:tavLst>
                                    </p:anim>
                                    <p:anim calcmode="lin" valueType="num">
                                      <p:cBhvr>
                                        <p:cTn id="52" dur="1000" fill="hold"/>
                                        <p:tgtEl>
                                          <p:spTgt spid="3">
                                            <p:bg/>
                                          </p:spTgt>
                                        </p:tgtEl>
                                        <p:attrNameLst>
                                          <p:attrName>ppt_h</p:attrName>
                                        </p:attrNameLst>
                                      </p:cBhvr>
                                      <p:tavLst>
                                        <p:tav tm="0">
                                          <p:val>
                                            <p:fltVal val="0"/>
                                          </p:val>
                                        </p:tav>
                                        <p:tav tm="100000">
                                          <p:val>
                                            <p:strVal val="#ppt_h"/>
                                          </p:val>
                                        </p:tav>
                                      </p:tavLst>
                                    </p:anim>
                                    <p:anim calcmode="lin" valueType="num">
                                      <p:cBhvr>
                                        <p:cTn id="53" dur="1000" fill="hold"/>
                                        <p:tgtEl>
                                          <p:spTgt spid="3">
                                            <p:bg/>
                                          </p:spTgt>
                                        </p:tgtEl>
                                        <p:attrNameLst>
                                          <p:attrName>style.rotation</p:attrName>
                                        </p:attrNameLst>
                                      </p:cBhvr>
                                      <p:tavLst>
                                        <p:tav tm="0">
                                          <p:val>
                                            <p:fltVal val="90"/>
                                          </p:val>
                                        </p:tav>
                                        <p:tav tm="100000">
                                          <p:val>
                                            <p:fltVal val="0"/>
                                          </p:val>
                                        </p:tav>
                                      </p:tavLst>
                                    </p:anim>
                                    <p:animEffect transition="in" filter="fade">
                                      <p:cBhvr>
                                        <p:cTn id="54" dur="1000"/>
                                        <p:tgtEl>
                                          <p:spTgt spid="3">
                                            <p:bg/>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p:cTn id="5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 calcmode="lin" valueType="num">
                                      <p:cBhvr>
                                        <p:cTn id="6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1">
            <a:schemeClr val="accent6"/>
          </a:lnRef>
          <a:fillRef idx="3">
            <a:schemeClr val="accent6"/>
          </a:fillRef>
          <a:effectRef idx="2">
            <a:schemeClr val="accent6"/>
          </a:effectRef>
          <a:fontRef idx="minor">
            <a:schemeClr val="lt1"/>
          </a:fontRef>
        </p:style>
        <p:txBody>
          <a:bodyPr>
            <a:normAutofit/>
          </a:bodyPr>
          <a:lstStyle/>
          <a:p>
            <a:r>
              <a:rPr lang="bn-BD" sz="6000" dirty="0" smtClean="0">
                <a:solidFill>
                  <a:schemeClr val="tx1"/>
                </a:solidFill>
                <a:latin typeface="NikoshBAN" pitchFamily="2" charset="0"/>
                <a:cs typeface="NikoshBAN" pitchFamily="2" charset="0"/>
              </a:rPr>
              <a:t>শিখনফল </a:t>
            </a:r>
            <a:endParaRPr lang="en-US" sz="6000" dirty="0">
              <a:solidFill>
                <a:schemeClr val="tx1"/>
              </a:solidFill>
              <a:latin typeface="NikoshBAN" pitchFamily="2" charset="0"/>
              <a:cs typeface="NikoshBAN" pitchFamily="2" charset="0"/>
            </a:endParaRPr>
          </a:p>
        </p:txBody>
      </p:sp>
      <p:sp>
        <p:nvSpPr>
          <p:cNvPr id="3" name="Content Placeholder 2"/>
          <p:cNvSpPr>
            <a:spLocks noGrp="1"/>
          </p:cNvSpPr>
          <p:nvPr>
            <p:ph idx="1"/>
          </p:nvPr>
        </p:nvSpPr>
        <p:spPr>
          <a:xfrm>
            <a:off x="0" y="1447800"/>
            <a:ext cx="9144000" cy="5410200"/>
          </a:xfrm>
        </p:spPr>
        <p:style>
          <a:lnRef idx="3">
            <a:schemeClr val="lt1"/>
          </a:lnRef>
          <a:fillRef idx="1">
            <a:schemeClr val="accent3"/>
          </a:fillRef>
          <a:effectRef idx="1">
            <a:schemeClr val="accent3"/>
          </a:effectRef>
          <a:fontRef idx="minor">
            <a:schemeClr val="lt1"/>
          </a:fontRef>
        </p:style>
        <p:txBody>
          <a:bodyPr/>
          <a:lstStyle/>
          <a:p>
            <a:pPr marL="0" indent="0">
              <a:buNone/>
            </a:pPr>
            <a:r>
              <a:rPr lang="bn-BD" dirty="0" smtClean="0">
                <a:latin typeface="NikoshBAN" pitchFamily="2" charset="0"/>
                <a:cs typeface="NikoshBAN" pitchFamily="2" charset="0"/>
              </a:rPr>
              <a:t>       </a:t>
            </a:r>
          </a:p>
          <a:p>
            <a:pPr marL="0" indent="0">
              <a:buNone/>
            </a:pPr>
            <a:r>
              <a:rPr lang="bn-BD" dirty="0">
                <a:solidFill>
                  <a:schemeClr val="tx1"/>
                </a:solidFill>
                <a:latin typeface="NikoshBAN" pitchFamily="2" charset="0"/>
                <a:cs typeface="NikoshBAN" pitchFamily="2" charset="0"/>
              </a:rPr>
              <a:t> </a:t>
            </a:r>
            <a:r>
              <a:rPr lang="bn-BD" dirty="0" smtClean="0">
                <a:solidFill>
                  <a:schemeClr val="tx1"/>
                </a:solidFill>
                <a:latin typeface="NikoshBAN" pitchFamily="2" charset="0"/>
                <a:cs typeface="NikoshBAN" pitchFamily="2" charset="0"/>
              </a:rPr>
              <a:t>     ১</a:t>
            </a:r>
            <a:r>
              <a:rPr lang="bn-BD" sz="3600" dirty="0" smtClean="0">
                <a:solidFill>
                  <a:schemeClr val="tx1"/>
                </a:solidFill>
                <a:latin typeface="NikoshBAN" pitchFamily="2" charset="0"/>
                <a:cs typeface="NikoshBAN" pitchFamily="2" charset="0"/>
              </a:rPr>
              <a:t>।  ধুমপানের ধারনা বলতে পারবে ।</a:t>
            </a:r>
          </a:p>
          <a:p>
            <a:pPr marL="0" indent="0">
              <a:buNone/>
            </a:pPr>
            <a:r>
              <a:rPr lang="bn-BD" sz="3600" dirty="0" smtClean="0">
                <a:solidFill>
                  <a:schemeClr val="tx1"/>
                </a:solidFill>
                <a:latin typeface="NikoshBAN" pitchFamily="2" charset="0"/>
                <a:cs typeface="NikoshBAN" pitchFamily="2" charset="0"/>
              </a:rPr>
              <a:t>     ২।  “ধূমপান স্বাস্থ্যের জন্য ক্ষতিকর” ব্যাখ্যা করতে পারবে । </a:t>
            </a:r>
          </a:p>
          <a:p>
            <a:pPr marL="0" indent="0">
              <a:buNone/>
            </a:pPr>
            <a:r>
              <a:rPr lang="bn-BD" sz="3600" dirty="0" smtClean="0">
                <a:solidFill>
                  <a:schemeClr val="tx1"/>
                </a:solidFill>
                <a:latin typeface="NikoshBAN" pitchFamily="2" charset="0"/>
                <a:cs typeface="NikoshBAN" pitchFamily="2" charset="0"/>
              </a:rPr>
              <a:t>    ৩।  মাদকাসক্তির ক্ষতিকর দিকগুলো বলতে পারবে ।</a:t>
            </a:r>
          </a:p>
          <a:p>
            <a:pPr marL="0" indent="0">
              <a:buNone/>
            </a:pP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4" name="TextBox 3"/>
          <p:cNvSpPr txBox="1"/>
          <p:nvPr/>
        </p:nvSpPr>
        <p:spPr>
          <a:xfrm>
            <a:off x="304800" y="4038600"/>
            <a:ext cx="8839200" cy="523220"/>
          </a:xfrm>
          <a:prstGeom prst="rect">
            <a:avLst/>
          </a:prstGeom>
          <a:noFill/>
        </p:spPr>
        <p:txBody>
          <a:bodyPr wrap="square" rtlCol="0">
            <a:spAutoFit/>
          </a:bodyPr>
          <a:lstStyle/>
          <a:p>
            <a:r>
              <a:rPr lang="bn-IN" sz="2800" dirty="0" smtClean="0">
                <a:latin typeface="NikoshBAN" pitchFamily="2" charset="0"/>
                <a:cs typeface="NikoshBAN" pitchFamily="2" charset="0"/>
              </a:rPr>
              <a:t>   ৪। ধূমপান মানবাধিকারের পরিপন্থি উক্তিটি ব্যাখ্যা/ বিশ্লেষণ করতে পারবে।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xmlns="" val="1987192904"/>
      </p:ext>
    </p:extLst>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8273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bn-BD" sz="5400" dirty="0" smtClean="0">
                <a:solidFill>
                  <a:srgbClr val="FFFF00"/>
                </a:solidFill>
                <a:latin typeface="NikoshBAN" pitchFamily="2" charset="0"/>
                <a:cs typeface="NikoshBAN" pitchFamily="2" charset="0"/>
              </a:rPr>
              <a:t>১নং পাঠ উপস্থাপন </a:t>
            </a:r>
            <a:endParaRPr lang="en-US" sz="5400" dirty="0">
              <a:solidFill>
                <a:srgbClr val="FFFF00"/>
              </a:solidFill>
              <a:latin typeface="NikoshBAN" pitchFamily="2" charset="0"/>
              <a:cs typeface="NikoshBAN" pitchFamily="2" charset="0"/>
            </a:endParaRPr>
          </a:p>
        </p:txBody>
      </p:sp>
      <p:sp>
        <p:nvSpPr>
          <p:cNvPr id="3" name="Content Placeholder 2"/>
          <p:cNvSpPr>
            <a:spLocks noGrp="1"/>
          </p:cNvSpPr>
          <p:nvPr>
            <p:ph idx="1"/>
          </p:nvPr>
        </p:nvSpPr>
        <p:spPr>
          <a:xfrm>
            <a:off x="0" y="1143000"/>
            <a:ext cx="9144000" cy="5715000"/>
          </a:xfrm>
        </p:spPr>
        <p:style>
          <a:lnRef idx="2">
            <a:schemeClr val="dk1">
              <a:shade val="50000"/>
            </a:schemeClr>
          </a:lnRef>
          <a:fillRef idx="1">
            <a:schemeClr val="dk1"/>
          </a:fillRef>
          <a:effectRef idx="0">
            <a:schemeClr val="dk1"/>
          </a:effectRef>
          <a:fontRef idx="minor">
            <a:schemeClr val="lt1"/>
          </a:fontRef>
        </p:style>
        <p:txBody>
          <a:bodyPr/>
          <a:lstStyle/>
          <a:p>
            <a:pPr marL="0" indent="0">
              <a:buNone/>
            </a:pPr>
            <a:endParaRPr lang="bn-BD" dirty="0" smtClean="0">
              <a:solidFill>
                <a:srgbClr val="92D050"/>
              </a:solidFill>
              <a:latin typeface="NikoshBAN" pitchFamily="2" charset="0"/>
              <a:cs typeface="NikoshBAN" pitchFamily="2" charset="0"/>
            </a:endParaRPr>
          </a:p>
          <a:p>
            <a:pPr marL="0" indent="0">
              <a:buNone/>
            </a:pPr>
            <a:r>
              <a:rPr lang="bn-BD" sz="4400" dirty="0" smtClean="0">
                <a:solidFill>
                  <a:srgbClr val="92D050"/>
                </a:solidFill>
                <a:latin typeface="NikoshBAN" pitchFamily="2" charset="0"/>
                <a:cs typeface="NikoshBAN" pitchFamily="2" charset="0"/>
              </a:rPr>
              <a:t>ধূমপান হলো মানুষের ক্ষতিকর বদঅভ্যাসগুলোর মধ্যে অন্যতম। যেমন হুক্কা,বিড়ি,সিগারেট,চুরুট,তামাক ইত্যাদি ।ধূমপানের বদঅভ্যাস মানুষকে আসক্ত করে।আর সব ধরনের আসক্তিই হারাম। </a:t>
            </a:r>
            <a:endParaRPr lang="en-US" sz="4400" dirty="0">
              <a:solidFill>
                <a:srgbClr val="92D050"/>
              </a:solidFill>
              <a:latin typeface="NikoshBAN" pitchFamily="2" charset="0"/>
              <a:cs typeface="NikoshBAN" pitchFamily="2" charset="0"/>
            </a:endParaRPr>
          </a:p>
        </p:txBody>
      </p:sp>
    </p:spTree>
    <p:extLst>
      <p:ext uri="{BB962C8B-B14F-4D97-AF65-F5344CB8AC3E}">
        <p14:creationId xmlns:p14="http://schemas.microsoft.com/office/powerpoint/2010/main" xmlns="" val="132045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 y="7374"/>
            <a:ext cx="91440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bn-BD" sz="6600" dirty="0">
                <a:solidFill>
                  <a:srgbClr val="002060"/>
                </a:solidFill>
                <a:latin typeface="NikoshBAN" pitchFamily="2" charset="0"/>
                <a:cs typeface="NikoshBAN" pitchFamily="2" charset="0"/>
              </a:rPr>
              <a:t>২</a:t>
            </a:r>
            <a:r>
              <a:rPr lang="bn-BD" sz="6600" dirty="0" smtClean="0">
                <a:solidFill>
                  <a:srgbClr val="002060"/>
                </a:solidFill>
                <a:latin typeface="NikoshBAN" pitchFamily="2" charset="0"/>
                <a:cs typeface="NikoshBAN" pitchFamily="2" charset="0"/>
              </a:rPr>
              <a:t>নং পাঠ উপস্থাপন   </a:t>
            </a:r>
            <a:endParaRPr lang="en-US" sz="6600" dirty="0">
              <a:solidFill>
                <a:srgbClr val="002060"/>
              </a:solidFill>
              <a:latin typeface="NikoshBAN" pitchFamily="2" charset="0"/>
              <a:cs typeface="NikoshBAN" pitchFamily="2" charset="0"/>
            </a:endParaRPr>
          </a:p>
        </p:txBody>
      </p:sp>
      <p:sp>
        <p:nvSpPr>
          <p:cNvPr id="3" name="Content Placeholder 2"/>
          <p:cNvSpPr>
            <a:spLocks noGrp="1"/>
          </p:cNvSpPr>
          <p:nvPr>
            <p:ph idx="1"/>
          </p:nvPr>
        </p:nvSpPr>
        <p:spPr>
          <a:xfrm>
            <a:off x="0" y="1118419"/>
            <a:ext cx="9144000" cy="5739581"/>
          </a:xfr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20000"/>
          </a:bodyPr>
          <a:lstStyle/>
          <a:p>
            <a:pPr marL="0" indent="0">
              <a:buNone/>
            </a:pPr>
            <a:r>
              <a:rPr lang="bn-BD" sz="5100" dirty="0" smtClean="0">
                <a:solidFill>
                  <a:schemeClr val="tx1"/>
                </a:solidFill>
                <a:latin typeface="NikoshBAN" pitchFamily="2" charset="0"/>
                <a:cs typeface="NikoshBAN" pitchFamily="2" charset="0"/>
              </a:rPr>
              <a:t>ধূমপান স্বাস্থ্যের জন্য ক্ষতিকর। কেননা ধুমপান বিষপানের চেয়েও মারাত্মক। সিগারেটে যে পরিমান নিকোটিন জাতীয় বিষ আছে, যা ধীরে ধীরে মানুষকে মৃত্যুর দুয়ারে পৌঁছে দেয়। ধূমপানের ফলে মানুষের শরীরে নানা রকম রোগের সৃষ্টি হয়। যেমন আলসার,যক্ষ্মা, নিউমোনিয়া,শ্বাসকষ্ট, ব্রংকাইটিস,,ফুসফুসে ক্যান্সার,গ্যাস্টিক,দন্তরোগ,ক্ষুধামন্দা,হৃদরোগ প্রভৃতি মারাত্মক রোগ হয়</a:t>
            </a:r>
            <a:endParaRPr lang="bn-BD" sz="3500" dirty="0" smtClean="0">
              <a:solidFill>
                <a:schemeClr val="tx1"/>
              </a:solidFill>
              <a:latin typeface="NikoshBAN" pitchFamily="2" charset="0"/>
              <a:cs typeface="NikoshBAN" pitchFamily="2" charset="0"/>
            </a:endParaRPr>
          </a:p>
          <a:p>
            <a:pPr marL="0" indent="0">
              <a:buNone/>
            </a:pPr>
            <a:r>
              <a:rPr lang="bn-BD" sz="3500" dirty="0" smtClean="0">
                <a:solidFill>
                  <a:schemeClr val="tx1"/>
                </a:solidFill>
                <a:latin typeface="NikoshBAN" pitchFamily="2" charset="0"/>
                <a:cs typeface="NikoshBAN" pitchFamily="2" charset="0"/>
              </a:rPr>
              <a:t>  </a:t>
            </a:r>
            <a:r>
              <a:rPr lang="bn-BD" sz="4300" dirty="0" smtClean="0">
                <a:solidFill>
                  <a:schemeClr val="tx1"/>
                </a:solidFill>
                <a:latin typeface="NikoshBAN" pitchFamily="2" charset="0"/>
                <a:cs typeface="NikoshBAN" pitchFamily="2" charset="0"/>
              </a:rPr>
              <a:t>   </a:t>
            </a:r>
            <a:endParaRPr lang="en-US" sz="43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332996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759</TotalTime>
  <Words>396</Words>
  <Application>Microsoft Office PowerPoint</Application>
  <PresentationFormat>On-screen Show (4:3)</PresentationFormat>
  <Paragraphs>55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Slide 1</vt:lpstr>
      <vt:lpstr>শিক্ষক পরিচিতি </vt:lpstr>
      <vt:lpstr>Slide 3</vt:lpstr>
      <vt:lpstr>Slide 4</vt:lpstr>
      <vt:lpstr>পাঠ শিরোনাম </vt:lpstr>
      <vt:lpstr>শিখনফল </vt:lpstr>
      <vt:lpstr>Slide 7</vt:lpstr>
      <vt:lpstr>১নং পাঠ উপস্থাপন </vt:lpstr>
      <vt:lpstr>২নং পাঠ উপস্থাপন   </vt:lpstr>
      <vt:lpstr>৩নংপাঠ উপস্থাপন   </vt:lpstr>
      <vt:lpstr>একক কাজ </vt:lpstr>
      <vt:lpstr>দলীয় কাজ </vt:lpstr>
      <vt:lpstr>মূল্যায়ন</vt:lpstr>
      <vt:lpstr>বাড়ির কাজ </vt:lpstr>
      <vt:lpstr>তোমাদের সকলকে ধন্যবাদ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ismail - [2010]</dc:creator>
  <cp:lastModifiedBy>USER</cp:lastModifiedBy>
  <cp:revision>233</cp:revision>
  <dcterms:created xsi:type="dcterms:W3CDTF">2016-03-21T07:52:38Z</dcterms:created>
  <dcterms:modified xsi:type="dcterms:W3CDTF">2016-09-07T06:18:42Z</dcterms:modified>
</cp:coreProperties>
</file>