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4" r:id="rId3"/>
    <p:sldId id="266" r:id="rId4"/>
    <p:sldId id="263" r:id="rId5"/>
    <p:sldId id="271" r:id="rId6"/>
    <p:sldId id="258" r:id="rId7"/>
    <p:sldId id="260" r:id="rId8"/>
    <p:sldId id="270" r:id="rId9"/>
    <p:sldId id="268" r:id="rId10"/>
    <p:sldId id="269" r:id="rId11"/>
    <p:sldId id="261" r:id="rId12"/>
    <p:sldId id="257" r:id="rId13"/>
    <p:sldId id="272" r:id="rId14"/>
    <p:sldId id="273" r:id="rId15"/>
    <p:sldId id="27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f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fif"/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f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21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990600"/>
            <a:ext cx="8000908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39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স্বাগতম </a:t>
            </a:r>
            <a:endParaRPr lang="en-US" sz="239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56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286000"/>
            <a:ext cx="2476500" cy="1847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057400"/>
            <a:ext cx="2262487" cy="33963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1838325"/>
            <a:ext cx="1666875" cy="2743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66118" y="5638800"/>
            <a:ext cx="6019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এই</a:t>
            </a:r>
            <a:r>
              <a:rPr lang="en-US" sz="40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0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ছবি</a:t>
            </a:r>
            <a:r>
              <a:rPr lang="en-US" sz="40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0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গুলো</a:t>
            </a:r>
            <a:r>
              <a:rPr lang="en-US" sz="40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0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দ্বারা</a:t>
            </a:r>
            <a:r>
              <a:rPr lang="en-US" sz="40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0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কি</a:t>
            </a:r>
            <a:r>
              <a:rPr lang="en-US" sz="40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0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বুঝানো</a:t>
            </a:r>
            <a:r>
              <a:rPr lang="en-US" sz="40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0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হয়েছে</a:t>
            </a:r>
            <a:r>
              <a:rPr lang="en-US" sz="40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?  </a:t>
            </a:r>
            <a:endParaRPr lang="en-US" sz="40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481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:\এমদাদ\বৃদ্ধ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27251"/>
            <a:ext cx="3810000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335" y="3027251"/>
            <a:ext cx="1959165" cy="36670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8547" y="5657671"/>
            <a:ext cx="609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অ মোর গোপাল </a:t>
            </a:r>
            <a:endParaRPr lang="en-US" sz="72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52401"/>
            <a:ext cx="2857500" cy="27111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254473"/>
            <a:ext cx="3642360" cy="264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437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35762"/>
          </a:xfrm>
        </p:spPr>
        <p:txBody>
          <a:bodyPr>
            <a:normAutofit/>
          </a:bodyPr>
          <a:lstStyle/>
          <a:p>
            <a:r>
              <a:rPr lang="en-US" sz="36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আহ্বান</a:t>
            </a:r>
            <a:r>
              <a:rPr lang="en-US" sz="3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‘ </a:t>
            </a:r>
            <a:r>
              <a:rPr lang="en-US" sz="36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গল্পটি</a:t>
            </a:r>
            <a:r>
              <a:rPr lang="en-US" sz="3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6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লেখকের</a:t>
            </a:r>
            <a:r>
              <a:rPr lang="en-US" sz="3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6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রচনাবলি</a:t>
            </a:r>
            <a:r>
              <a:rPr lang="en-US" sz="3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6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থেকে</a:t>
            </a:r>
            <a:r>
              <a:rPr lang="en-US" sz="3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6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সংকলিত</a:t>
            </a:r>
            <a:r>
              <a:rPr lang="en-US" sz="3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।</a:t>
            </a:r>
            <a:br>
              <a:rPr lang="en-US" sz="3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</a:br>
            <a:r>
              <a:rPr lang="en-US" sz="36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গ্রামীণ</a:t>
            </a:r>
            <a:r>
              <a:rPr lang="en-US" sz="3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6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লোকায়ত</a:t>
            </a:r>
            <a:r>
              <a:rPr lang="en-US" sz="3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6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প্রান্তিক</a:t>
            </a:r>
            <a:r>
              <a:rPr lang="en-US" sz="3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6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জীবনধারা</a:t>
            </a:r>
            <a:r>
              <a:rPr lang="en-US" sz="3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6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শাস্ত্রীয়</a:t>
            </a:r>
            <a:r>
              <a:rPr lang="en-US" sz="3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6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কঠোরতা</a:t>
            </a:r>
            <a:r>
              <a:rPr lang="en-US" sz="3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bn-BD" sz="3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থে</a:t>
            </a:r>
            <a:r>
              <a:rPr lang="en-US" sz="36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কে</a:t>
            </a:r>
            <a:r>
              <a:rPr lang="en-US" sz="3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6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যে</a:t>
            </a:r>
            <a:r>
              <a:rPr lang="en-US" sz="3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6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অনেকটা</a:t>
            </a:r>
            <a:r>
              <a:rPr lang="en-US" sz="3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6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মুক্ত</a:t>
            </a:r>
            <a:r>
              <a:rPr lang="en-US" sz="3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6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সে</a:t>
            </a:r>
            <a:r>
              <a:rPr lang="en-US" sz="3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6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সত্যই</a:t>
            </a:r>
            <a:r>
              <a:rPr lang="en-US" sz="3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6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এখানে</a:t>
            </a:r>
            <a:r>
              <a:rPr lang="en-US" sz="3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6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প্রকাশ</a:t>
            </a:r>
            <a:r>
              <a:rPr lang="en-US" sz="3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6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পেয়েছে</a:t>
            </a:r>
            <a:r>
              <a:rPr lang="en-US" sz="3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--  </a:t>
            </a:r>
            <a:r>
              <a:rPr lang="en-US" sz="36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শহর</a:t>
            </a:r>
            <a:r>
              <a:rPr lang="en-US" sz="3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6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প্রবাসী</a:t>
            </a:r>
            <a:r>
              <a:rPr lang="en-US" sz="3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6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হিন্দু</a:t>
            </a:r>
            <a:r>
              <a:rPr lang="en-US" sz="3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6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ধর্মের</a:t>
            </a:r>
            <a:r>
              <a:rPr lang="en-US" sz="3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6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এক</a:t>
            </a:r>
            <a:r>
              <a:rPr lang="en-US" sz="3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6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যুবকের</a:t>
            </a:r>
            <a:r>
              <a:rPr lang="en-US" sz="3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6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প্রতি</a:t>
            </a:r>
            <a:r>
              <a:rPr lang="en-US" sz="3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6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গ্রামে</a:t>
            </a:r>
            <a:r>
              <a:rPr lang="en-US" sz="3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6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অবস্থানরত</a:t>
            </a:r>
            <a:r>
              <a:rPr lang="en-US" sz="3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6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সহায়সম্বলহীন</a:t>
            </a:r>
            <a:r>
              <a:rPr lang="en-US" sz="3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6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এক</a:t>
            </a:r>
            <a:r>
              <a:rPr lang="en-US" sz="3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6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বৃদ্ধার</a:t>
            </a:r>
            <a:r>
              <a:rPr lang="en-US" sz="3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6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স্নেহ</a:t>
            </a:r>
            <a:r>
              <a:rPr lang="en-US" sz="3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6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প্রদর্শন</a:t>
            </a:r>
            <a:r>
              <a:rPr lang="en-US" sz="3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ও ঐ </a:t>
            </a:r>
            <a:r>
              <a:rPr lang="en-US" sz="36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বৃদ্ধা</a:t>
            </a:r>
            <a:r>
              <a:rPr lang="en-US" sz="3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6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মাতার</a:t>
            </a:r>
            <a:r>
              <a:rPr lang="en-US" sz="3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6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প্রতি</a:t>
            </a:r>
            <a:r>
              <a:rPr lang="en-US" sz="3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 </a:t>
            </a:r>
            <a:r>
              <a:rPr lang="en-US" sz="36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শ্রদ্ধা</a:t>
            </a:r>
            <a:r>
              <a:rPr lang="en-US" sz="3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6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প্রদর্শনের</a:t>
            </a:r>
            <a:r>
              <a:rPr lang="en-US" sz="3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6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মাধ্যমে</a:t>
            </a:r>
            <a:r>
              <a:rPr lang="en-US" sz="3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।</a:t>
            </a:r>
            <a:br>
              <a:rPr lang="en-US" sz="3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</a:br>
            <a:r>
              <a:rPr lang="en-US" sz="36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এই</a:t>
            </a:r>
            <a:r>
              <a:rPr lang="en-US" sz="3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6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গল্পের</a:t>
            </a:r>
            <a:r>
              <a:rPr lang="en-US" sz="3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6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অতি</a:t>
            </a:r>
            <a:r>
              <a:rPr lang="en-US" sz="3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6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বেদনা</a:t>
            </a:r>
            <a:r>
              <a:rPr lang="en-US" sz="3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6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মধুর</a:t>
            </a:r>
            <a:r>
              <a:rPr lang="en-US" sz="36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6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বাক্য</a:t>
            </a:r>
            <a:r>
              <a:rPr lang="en-US" sz="3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‘ অ </a:t>
            </a:r>
            <a:r>
              <a:rPr lang="en-US" sz="36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মোর</a:t>
            </a:r>
            <a:r>
              <a:rPr lang="en-US" sz="3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6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গোপাল</a:t>
            </a:r>
            <a:r>
              <a:rPr lang="en-US" sz="24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‘ ।</a:t>
            </a:r>
            <a:r>
              <a:rPr lang="bn-BD" sz="24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endParaRPr lang="en-US" sz="24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959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1066800"/>
            <a:ext cx="363432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শ্রেণির কাজ  </a:t>
            </a:r>
            <a:endParaRPr lang="en-US" sz="66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2590800"/>
            <a:ext cx="8763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মানবিক সম্পর্ক ধর্মীয় কুসংস্কার কে অতিক্রুম করে ---- আহ্বান গল্প অবলম্বনে উক্তিটি প্রমাণ কর । </a:t>
            </a:r>
            <a:endParaRPr lang="en-US" sz="48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927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0" y="914400"/>
            <a:ext cx="36647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7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বাড়ির কাজ </a:t>
            </a:r>
            <a:endParaRPr lang="en-US" sz="72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048000"/>
            <a:ext cx="9067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আহ্বান গল্পের বিষয়বস্তু সম্পর্কে যুক্তি সহ তোমার মতামত বর্ণনা কর । </a:t>
            </a:r>
            <a:endParaRPr lang="en-US" sz="44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471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457200"/>
            <a:ext cx="5150769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16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ধন্যবাদ</a:t>
            </a:r>
            <a:r>
              <a:rPr lang="bn-BD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endParaRPr lang="en-US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1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161" y="304800"/>
            <a:ext cx="7772400" cy="1314450"/>
          </a:xfrm>
        </p:spPr>
        <p:txBody>
          <a:bodyPr>
            <a:normAutofit/>
          </a:bodyPr>
          <a:lstStyle/>
          <a:p>
            <a:r>
              <a:rPr lang="en-US" sz="66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মোঃ</a:t>
            </a:r>
            <a:r>
              <a:rPr lang="en-US" sz="6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66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ইমদাদুল</a:t>
            </a:r>
            <a:r>
              <a:rPr lang="en-US" sz="6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66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হক</a:t>
            </a:r>
            <a:r>
              <a:rPr lang="en-US" sz="6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endParaRPr lang="en-US" sz="66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619250"/>
            <a:ext cx="8686800" cy="2343150"/>
          </a:xfrm>
        </p:spPr>
        <p:txBody>
          <a:bodyPr>
            <a:normAutofit/>
          </a:bodyPr>
          <a:lstStyle/>
          <a:p>
            <a:r>
              <a:rPr lang="bn-BD" sz="4800" b="1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ভাষা শিক্ষক (বাংলা ) </a:t>
            </a:r>
          </a:p>
          <a:p>
            <a:r>
              <a:rPr lang="bn-BD" sz="4800" b="1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নড়াইল টেকনিক্যাল স্কুল ও কলেজ নড়াইল </a:t>
            </a:r>
            <a:endParaRPr lang="en-US" sz="4800" b="1" dirty="0">
              <a:solidFill>
                <a:schemeClr val="tx1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02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3603625"/>
          </a:xfrm>
        </p:spPr>
        <p:txBody>
          <a:bodyPr>
            <a:normAutofit/>
          </a:bodyPr>
          <a:lstStyle/>
          <a:p>
            <a:r>
              <a:rPr lang="bn-BD" sz="8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শ্রেণি – একাদশ </a:t>
            </a:r>
            <a:br>
              <a:rPr lang="bn-BD" sz="8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</a:br>
            <a:r>
              <a:rPr lang="bn-BD" sz="8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বিষয় – বাংলা </a:t>
            </a:r>
            <a:endParaRPr lang="en-US" sz="88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124200"/>
            <a:ext cx="8839200" cy="3733800"/>
          </a:xfrm>
        </p:spPr>
        <p:txBody>
          <a:bodyPr>
            <a:noAutofit/>
          </a:bodyPr>
          <a:lstStyle/>
          <a:p>
            <a:r>
              <a:rPr lang="bn-BD" sz="6000" b="1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গল্পঃ আহ্বান </a:t>
            </a:r>
          </a:p>
          <a:p>
            <a:r>
              <a:rPr lang="bn-BD" sz="6000" b="1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লেখকঃবিভুতি ভূষণ বন্দ্যোপাধ্যায় </a:t>
            </a:r>
          </a:p>
          <a:p>
            <a:r>
              <a:rPr lang="bn-BD" sz="6000" b="1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( ১৮৯৪-১৯৫০ ) </a:t>
            </a:r>
            <a:endParaRPr lang="en-US" sz="6000" b="1" dirty="0">
              <a:solidFill>
                <a:schemeClr val="tx1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160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268184"/>
            <a:ext cx="2743200" cy="2819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880" y="6358095"/>
            <a:ext cx="49888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বিভতিভূষণ</a:t>
            </a:r>
            <a:r>
              <a:rPr lang="en-US" sz="2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8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বন্দ্যোপাধ্যায়</a:t>
            </a:r>
            <a:r>
              <a:rPr lang="en-US" sz="2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(১৮৯৪- ১৯৫০ )  </a:t>
            </a:r>
            <a:endParaRPr lang="en-US" sz="28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95" y="216942"/>
            <a:ext cx="1581150" cy="24669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307" y="236561"/>
            <a:ext cx="1371600" cy="2133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325" y="805502"/>
            <a:ext cx="1866900" cy="24479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137" y="143443"/>
            <a:ext cx="1573331" cy="25987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3442932"/>
            <a:ext cx="1733550" cy="25527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419600" y="3442932"/>
            <a:ext cx="315789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লেখকের</a:t>
            </a:r>
            <a:r>
              <a:rPr lang="en-US" sz="44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4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উল্লেখযোগ্য</a:t>
            </a:r>
            <a:endParaRPr lang="en-US" sz="4400" b="1" dirty="0" smtClean="0">
              <a:latin typeface="Shonar Bangla" panose="020B0502040204020203" pitchFamily="34" charset="0"/>
              <a:cs typeface="Shonar Bangla" panose="020B0502040204020203" pitchFamily="34" charset="0"/>
            </a:endParaRPr>
          </a:p>
          <a:p>
            <a:r>
              <a:rPr lang="en-US" sz="44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4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রচনা</a:t>
            </a:r>
            <a:r>
              <a:rPr lang="en-US" sz="44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endParaRPr lang="en-US" sz="44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706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868681"/>
            <a:ext cx="3962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শিখনফল </a:t>
            </a:r>
            <a:endParaRPr lang="en-US" sz="66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2087881"/>
            <a:ext cx="9067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১। শিক্ষিত মানুষ নিজ গ্রামে বসবাস করলে গ্রামের মানুষ খুশি হয় ।  </a:t>
            </a:r>
            <a:endParaRPr lang="en-US" sz="36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3733800"/>
            <a:ext cx="87559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২। মানবিক সম্পর্ক ধর্মীয় কুসংস্কার কে অতিক্রুম করে । </a:t>
            </a:r>
            <a:endParaRPr lang="en-US" sz="40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384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356246" y="-1706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শহর</a:t>
            </a:r>
            <a:r>
              <a:rPr lang="en-US" sz="3200" dirty="0" smtClean="0"/>
              <a:t> </a:t>
            </a:r>
            <a:r>
              <a:rPr lang="en-US" sz="3200" dirty="0" err="1" smtClean="0"/>
              <a:t>প্রবাসী</a:t>
            </a:r>
            <a:r>
              <a:rPr lang="en-US" sz="3200" dirty="0" smtClean="0"/>
              <a:t> </a:t>
            </a:r>
            <a:r>
              <a:rPr lang="en-US" sz="3200" dirty="0" err="1" smtClean="0"/>
              <a:t>একজনমানুষ</a:t>
            </a:r>
            <a:r>
              <a:rPr lang="en-US" sz="3200" dirty="0" smtClean="0"/>
              <a:t> </a:t>
            </a:r>
            <a:r>
              <a:rPr lang="en-US" sz="3200" dirty="0" err="1" smtClean="0"/>
              <a:t>গ্রামে</a:t>
            </a:r>
            <a:r>
              <a:rPr lang="en-US" sz="3200" dirty="0" smtClean="0"/>
              <a:t> </a:t>
            </a:r>
            <a:r>
              <a:rPr lang="en-US" sz="3200" dirty="0" err="1" smtClean="0"/>
              <a:t>আসছে</a:t>
            </a:r>
            <a:r>
              <a:rPr lang="en-US" sz="3200" dirty="0" smtClean="0"/>
              <a:t> </a:t>
            </a:r>
            <a:r>
              <a:rPr lang="en-US" sz="3200" dirty="0" err="1" smtClean="0"/>
              <a:t>ছুটিতে</a:t>
            </a:r>
            <a:endParaRPr lang="en-US" sz="3200" dirty="0"/>
          </a:p>
        </p:txBody>
      </p:sp>
      <p:pic>
        <p:nvPicPr>
          <p:cNvPr id="1026" name="Picture 2" descr="C:\Users\NTSC\Desktop\13242_899022986774988_1652155736881766307_n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27964"/>
            <a:ext cx="4648200" cy="3667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72100" y="5181600"/>
            <a:ext cx="754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গ্রামে</a:t>
            </a:r>
            <a:r>
              <a:rPr lang="en-US" sz="3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বাড়ি</a:t>
            </a:r>
            <a:r>
              <a:rPr lang="en-US" sz="3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নেই</a:t>
            </a:r>
            <a:r>
              <a:rPr lang="en-US" sz="3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। </a:t>
            </a:r>
            <a:r>
              <a:rPr lang="en-US" sz="32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এক</a:t>
            </a:r>
            <a:r>
              <a:rPr lang="en-US" sz="3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সময়</a:t>
            </a:r>
            <a:endParaRPr lang="en-US" sz="3200" b="1" dirty="0" smtClean="0">
              <a:latin typeface="Shonar Bangla" panose="020B0502040204020203" pitchFamily="34" charset="0"/>
              <a:cs typeface="Shonar Bangla" panose="020B0502040204020203" pitchFamily="34" charset="0"/>
            </a:endParaRPr>
          </a:p>
          <a:p>
            <a:r>
              <a:rPr lang="en-US" sz="3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যেখানে</a:t>
            </a:r>
            <a:r>
              <a:rPr lang="en-US" sz="3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ঘর</a:t>
            </a:r>
            <a:r>
              <a:rPr lang="en-US" sz="3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ছিল</a:t>
            </a:r>
            <a:r>
              <a:rPr lang="en-US" sz="3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এখন</a:t>
            </a:r>
            <a:endParaRPr lang="en-US" sz="3200" b="1" dirty="0" smtClean="0">
              <a:latin typeface="Shonar Bangla" panose="020B0502040204020203" pitchFamily="34" charset="0"/>
              <a:cs typeface="Shonar Bangla" panose="020B0502040204020203" pitchFamily="34" charset="0"/>
            </a:endParaRPr>
          </a:p>
          <a:p>
            <a:r>
              <a:rPr lang="en-US" sz="3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সেখানে</a:t>
            </a:r>
            <a:r>
              <a:rPr lang="en-US" sz="3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জঙ্গল</a:t>
            </a:r>
            <a:r>
              <a:rPr lang="en-US" sz="3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। </a:t>
            </a:r>
            <a:endParaRPr lang="en-US" sz="32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838200"/>
            <a:ext cx="40386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719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616620" y="5082371"/>
            <a:ext cx="2800350" cy="16287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591" y="3285217"/>
            <a:ext cx="2466975" cy="2228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451" y="152400"/>
            <a:ext cx="2779026" cy="29524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0"/>
            <a:ext cx="1981200" cy="2819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4225207"/>
            <a:ext cx="3314700" cy="24859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300" y="309749"/>
            <a:ext cx="13335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আহ্বান গল্পের গোপাল  </a:t>
            </a:r>
            <a:endParaRPr lang="en-US" sz="32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82586" y="-72388"/>
            <a:ext cx="206499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গল্পের কথক বা গোপালের বাবার বন্ধু চক্কোতি মশায় । গোপালের ঘরের জন্য বাঁশ , খড় দিয়েছিলেন ।  </a:t>
            </a:r>
            <a:endParaRPr lang="en-US" sz="36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5835" y="3285217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গোপালের নতুন ঘর </a:t>
            </a:r>
            <a:endParaRPr lang="en-US" sz="28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899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0"/>
            <a:ext cx="8915400" cy="5105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0323" y="152875"/>
            <a:ext cx="891462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Shonar Bangla"/>
              </a:rPr>
              <a:t>আম</a:t>
            </a:r>
            <a:r>
              <a:rPr lang="en-US" sz="2800" b="1" dirty="0" smtClean="0">
                <a:latin typeface="Shonar Bangla"/>
              </a:rPr>
              <a:t> </a:t>
            </a:r>
            <a:r>
              <a:rPr lang="en-US" sz="2800" b="1" dirty="0" err="1" smtClean="0">
                <a:latin typeface="Shonar Bangla"/>
              </a:rPr>
              <a:t>বাগানের</a:t>
            </a:r>
            <a:r>
              <a:rPr lang="en-US" sz="2800" b="1" dirty="0" smtClean="0">
                <a:latin typeface="Shonar Bangla"/>
              </a:rPr>
              <a:t> </a:t>
            </a:r>
            <a:r>
              <a:rPr lang="en-US" sz="2800" b="1" dirty="0" err="1" smtClean="0">
                <a:latin typeface="Shonar Bangla"/>
              </a:rPr>
              <a:t>পথে</a:t>
            </a:r>
            <a:r>
              <a:rPr lang="en-US" sz="2800" b="1" dirty="0" smtClean="0">
                <a:latin typeface="Shonar Bangla"/>
              </a:rPr>
              <a:t> </a:t>
            </a:r>
            <a:r>
              <a:rPr lang="en-US" sz="2800" b="1" dirty="0" err="1" smtClean="0">
                <a:latin typeface="Shonar Bangla"/>
              </a:rPr>
              <a:t>মৃত</a:t>
            </a:r>
            <a:r>
              <a:rPr lang="en-US" sz="2800" b="1" dirty="0" smtClean="0">
                <a:latin typeface="Shonar Bangla"/>
              </a:rPr>
              <a:t> </a:t>
            </a:r>
            <a:r>
              <a:rPr lang="en-US" sz="2800" b="1" dirty="0" err="1" smtClean="0">
                <a:latin typeface="Shonar Bangla"/>
              </a:rPr>
              <a:t>জমির</a:t>
            </a:r>
            <a:r>
              <a:rPr lang="en-US" sz="2800" b="1" dirty="0" smtClean="0">
                <a:latin typeface="Shonar Bangla"/>
              </a:rPr>
              <a:t> </a:t>
            </a:r>
            <a:r>
              <a:rPr lang="en-US" sz="2800" b="1" dirty="0" err="1" smtClean="0">
                <a:latin typeface="Shonar Bangla"/>
              </a:rPr>
              <a:t>করাতির</a:t>
            </a:r>
            <a:r>
              <a:rPr lang="en-US" sz="2800" b="1" dirty="0" smtClean="0">
                <a:latin typeface="Shonar Bangla"/>
              </a:rPr>
              <a:t> </a:t>
            </a:r>
            <a:r>
              <a:rPr lang="en-US" sz="2800" b="1" dirty="0" err="1" smtClean="0">
                <a:latin typeface="Shonar Bangla"/>
              </a:rPr>
              <a:t>স্ত্রীর</a:t>
            </a:r>
            <a:r>
              <a:rPr lang="en-US" sz="2800" b="1" dirty="0" smtClean="0">
                <a:latin typeface="Shonar Bangla"/>
              </a:rPr>
              <a:t> </a:t>
            </a:r>
            <a:r>
              <a:rPr lang="en-US" sz="2800" b="1" dirty="0" err="1" smtClean="0">
                <a:latin typeface="Shonar Bangla"/>
              </a:rPr>
              <a:t>সাথে</a:t>
            </a:r>
            <a:r>
              <a:rPr lang="en-US" sz="2800" b="1" dirty="0" smtClean="0">
                <a:latin typeface="Shonar Bangla"/>
              </a:rPr>
              <a:t> </a:t>
            </a:r>
            <a:r>
              <a:rPr lang="en-US" sz="2800" b="1" dirty="0" err="1" smtClean="0">
                <a:latin typeface="Shonar Bangla"/>
              </a:rPr>
              <a:t>গোপালের</a:t>
            </a:r>
            <a:r>
              <a:rPr lang="en-US" sz="2800" b="1" dirty="0" smtClean="0">
                <a:latin typeface="Shonar Bangla"/>
              </a:rPr>
              <a:t> </a:t>
            </a:r>
            <a:r>
              <a:rPr lang="en-US" sz="2800" b="1" dirty="0" err="1" smtClean="0">
                <a:latin typeface="Shonar Bangla"/>
              </a:rPr>
              <a:t>দেখা</a:t>
            </a:r>
            <a:r>
              <a:rPr lang="en-US" sz="2800" b="1" dirty="0" smtClean="0">
                <a:latin typeface="Shonar Bangla"/>
              </a:rPr>
              <a:t> </a:t>
            </a:r>
            <a:r>
              <a:rPr lang="en-US" sz="2800" b="1" dirty="0" err="1" smtClean="0">
                <a:latin typeface="Shonar Bangla"/>
              </a:rPr>
              <a:t>হয়েছিলো</a:t>
            </a:r>
            <a:r>
              <a:rPr lang="en-US" sz="2800" b="1" dirty="0" smtClean="0">
                <a:latin typeface="Shonar Bangla"/>
              </a:rPr>
              <a:t>  ।</a:t>
            </a:r>
          </a:p>
          <a:p>
            <a:r>
              <a:rPr lang="en-US" sz="2800" b="1" dirty="0" smtClean="0">
                <a:latin typeface="Shonar Bangla"/>
              </a:rPr>
              <a:t> </a:t>
            </a:r>
            <a:r>
              <a:rPr lang="en-US" sz="2800" b="1" dirty="0" err="1" smtClean="0">
                <a:latin typeface="Shonar Bangla"/>
              </a:rPr>
              <a:t>গোপাল</a:t>
            </a:r>
            <a:r>
              <a:rPr lang="en-US" sz="2800" b="1" dirty="0" smtClean="0">
                <a:latin typeface="Shonar Bangla"/>
              </a:rPr>
              <a:t> </a:t>
            </a:r>
            <a:r>
              <a:rPr lang="bn-BD" sz="2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কিছু </a:t>
            </a:r>
            <a:r>
              <a:rPr lang="en-US" sz="2800" b="1" dirty="0" err="1" smtClean="0">
                <a:latin typeface="Shonar Bangla"/>
              </a:rPr>
              <a:t>টাকা</a:t>
            </a:r>
            <a:r>
              <a:rPr lang="en-US" sz="2800" b="1" dirty="0" smtClean="0">
                <a:latin typeface="Shonar Bangla"/>
              </a:rPr>
              <a:t> </a:t>
            </a:r>
            <a:r>
              <a:rPr lang="en-US" sz="2800" b="1" dirty="0" err="1" smtClean="0">
                <a:latin typeface="Shonar Bangla"/>
              </a:rPr>
              <a:t>দিয়েছিল</a:t>
            </a:r>
            <a:r>
              <a:rPr lang="en-US" sz="2800" b="1" dirty="0" smtClean="0">
                <a:latin typeface="Shonar Bangla"/>
              </a:rPr>
              <a:t> । </a:t>
            </a:r>
            <a:r>
              <a:rPr lang="bn-BD" sz="2800" b="1" dirty="0" smtClean="0">
                <a:latin typeface="Shonar Bangla"/>
              </a:rPr>
              <a:t> </a:t>
            </a:r>
            <a:endParaRPr lang="en-US" sz="2800" b="1" dirty="0">
              <a:latin typeface="Shonar Bangl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4191000"/>
            <a:ext cx="1524000" cy="1981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3886200"/>
            <a:ext cx="23622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636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52400"/>
            <a:ext cx="3028950" cy="213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533400"/>
            <a:ext cx="2371725" cy="19240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838200"/>
            <a:ext cx="2390775" cy="1914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500" y="3124200"/>
            <a:ext cx="2444750" cy="2590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684896"/>
            <a:ext cx="1666875" cy="2057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637" y="3348037"/>
            <a:ext cx="2143125" cy="21431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09" y="3348037"/>
            <a:ext cx="1666875" cy="2057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56001" y="6096184"/>
            <a:ext cx="69140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Shonar Bangla"/>
              </a:rPr>
              <a:t>এই</a:t>
            </a:r>
            <a:r>
              <a:rPr lang="en-US" sz="2800" b="1" dirty="0" smtClean="0">
                <a:latin typeface="Shonar Bangla"/>
              </a:rPr>
              <a:t> </a:t>
            </a:r>
            <a:r>
              <a:rPr lang="en-US" sz="2800" b="1" dirty="0" err="1" smtClean="0">
                <a:latin typeface="Shonar Bangla"/>
              </a:rPr>
              <a:t>ছবি</a:t>
            </a:r>
            <a:r>
              <a:rPr lang="en-US" sz="2800" b="1" dirty="0" smtClean="0">
                <a:latin typeface="Shonar Bangla"/>
              </a:rPr>
              <a:t> </a:t>
            </a:r>
            <a:r>
              <a:rPr lang="en-US" sz="2800" b="1" dirty="0" err="1" smtClean="0">
                <a:latin typeface="Shonar Bangla"/>
              </a:rPr>
              <a:t>গুলো</a:t>
            </a:r>
            <a:r>
              <a:rPr lang="en-US" sz="2800" b="1" dirty="0" smtClean="0">
                <a:latin typeface="Shonar Bangla"/>
              </a:rPr>
              <a:t> </a:t>
            </a:r>
            <a:r>
              <a:rPr lang="en-US" sz="2800" b="1" dirty="0" err="1" smtClean="0">
                <a:latin typeface="Shonar Bangla"/>
              </a:rPr>
              <a:t>দ্বারা</a:t>
            </a:r>
            <a:r>
              <a:rPr lang="en-US" sz="2800" b="1" dirty="0" smtClean="0">
                <a:latin typeface="Shonar Bangla"/>
              </a:rPr>
              <a:t> </a:t>
            </a:r>
            <a:r>
              <a:rPr lang="en-US" sz="2800" b="1" dirty="0" err="1" smtClean="0">
                <a:latin typeface="Shonar Bangla"/>
              </a:rPr>
              <a:t>কি</a:t>
            </a:r>
            <a:r>
              <a:rPr lang="en-US" sz="2800" b="1" dirty="0" smtClean="0">
                <a:latin typeface="Shonar Bangla"/>
              </a:rPr>
              <a:t> </a:t>
            </a:r>
            <a:r>
              <a:rPr lang="en-US" sz="2800" b="1" dirty="0" err="1" smtClean="0">
                <a:latin typeface="Shonar Bangla"/>
              </a:rPr>
              <a:t>বুঝানো</a:t>
            </a:r>
            <a:r>
              <a:rPr lang="en-US" sz="2800" b="1" dirty="0" smtClean="0">
                <a:latin typeface="Shonar Bangla"/>
              </a:rPr>
              <a:t> </a:t>
            </a:r>
            <a:r>
              <a:rPr lang="en-US" sz="2800" b="1" dirty="0" err="1" smtClean="0">
                <a:latin typeface="Shonar Bangla"/>
              </a:rPr>
              <a:t>হয়েছে</a:t>
            </a:r>
            <a:r>
              <a:rPr lang="en-US" sz="2800" b="1" dirty="0" smtClean="0">
                <a:latin typeface="Shonar Bangla"/>
              </a:rPr>
              <a:t> ? </a:t>
            </a:r>
            <a:endParaRPr lang="en-US" sz="2800" b="1" dirty="0">
              <a:latin typeface="Shonar Bangla"/>
            </a:endParaRPr>
          </a:p>
        </p:txBody>
      </p:sp>
    </p:spTree>
    <p:extLst>
      <p:ext uri="{BB962C8B-B14F-4D97-AF65-F5344CB8AC3E}">
        <p14:creationId xmlns:p14="http://schemas.microsoft.com/office/powerpoint/2010/main" val="3171476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180</Words>
  <Application>Microsoft Office PowerPoint</Application>
  <PresentationFormat>On-screen Show (4:3)</PresentationFormat>
  <Paragraphs>32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Shonar Bangla</vt:lpstr>
      <vt:lpstr>Vrinda</vt:lpstr>
      <vt:lpstr>Office Theme</vt:lpstr>
      <vt:lpstr>PowerPoint Presentation</vt:lpstr>
      <vt:lpstr>মোঃ ইমদাদুল হক </vt:lpstr>
      <vt:lpstr>শ্রেণি – একাদশ  বিষয় – বাংলা </vt:lpstr>
      <vt:lpstr>PowerPoint Presentation</vt:lpstr>
      <vt:lpstr>PowerPoint Presentation</vt:lpstr>
      <vt:lpstr>শহর প্রবাসী একজনমানুষ গ্রামে আসছে ছুটিতে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আহ্বান‘ গল্পটি লেখকের রচনাবলি থেকে সংকলিত। গ্রামীণ লোকায়ত প্রান্তিক জীবনধারা শাস্ত্রীয় কঠোরতা থেকে যে অনেকটা মুক্ত সে সত্যই এখানে প্রকাশ পেয়েছে--  শহর প্রবাসী হিন্দু ধর্মের এক যুবকের প্রতি গ্রামে অবস্থানরত সহায়সম্বলহীন এক বৃদ্ধার স্নেহ প্রদর্শন ও ঐ বৃদ্ধা মাতার প্রতি  শ্রদ্ধা প্রদর্শনের মাধ্যমে। এই গল্পের অতি বেদনা মধুর বাক্য ‘ অ মোর গোপাল‘ ।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প্রবন্ধ;আহ্বান বিভূতি ভূষণ বন্দ্যোপাধ্যায়</dc:title>
  <dc:creator>Non-Tech</dc:creator>
  <cp:lastModifiedBy>shahifur Rahman</cp:lastModifiedBy>
  <cp:revision>58</cp:revision>
  <dcterms:created xsi:type="dcterms:W3CDTF">2006-08-16T00:00:00Z</dcterms:created>
  <dcterms:modified xsi:type="dcterms:W3CDTF">2019-10-23T12:17:14Z</dcterms:modified>
</cp:coreProperties>
</file>