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1" r:id="rId7"/>
    <p:sldId id="260" r:id="rId8"/>
    <p:sldId id="263" r:id="rId9"/>
    <p:sldId id="264" r:id="rId10"/>
    <p:sldId id="266" r:id="rId11"/>
    <p:sldId id="267" r:id="rId12"/>
    <p:sldId id="265" r:id="rId13"/>
    <p:sldId id="269" r:id="rId14"/>
    <p:sldId id="268" r:id="rId15"/>
    <p:sldId id="270" r:id="rId16"/>
    <p:sldId id="272" r:id="rId17"/>
    <p:sldId id="273" r:id="rId18"/>
    <p:sldId id="275" r:id="rId19"/>
    <p:sldId id="279" r:id="rId20"/>
    <p:sldId id="277" r:id="rId21"/>
    <p:sldId id="280" r:id="rId22"/>
    <p:sldId id="282" r:id="rId23"/>
    <p:sldId id="283"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A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82" d="100"/>
          <a:sy n="82" d="100"/>
        </p:scale>
        <p:origin x="7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16F64E-28C7-4EE8-95B5-1BBF7AD7B132}"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3E3C7-45AA-46CD-B68A-ABA88C47758F}" type="slidenum">
              <a:rPr lang="en-US" smtClean="0"/>
              <a:t>‹#›</a:t>
            </a:fld>
            <a:endParaRPr lang="en-US"/>
          </a:p>
        </p:txBody>
      </p:sp>
    </p:spTree>
    <p:extLst>
      <p:ext uri="{BB962C8B-B14F-4D97-AF65-F5344CB8AC3E}">
        <p14:creationId xmlns:p14="http://schemas.microsoft.com/office/powerpoint/2010/main" val="218115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6F64E-28C7-4EE8-95B5-1BBF7AD7B132}"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3E3C7-45AA-46CD-B68A-ABA88C47758F}" type="slidenum">
              <a:rPr lang="en-US" smtClean="0"/>
              <a:t>‹#›</a:t>
            </a:fld>
            <a:endParaRPr lang="en-US"/>
          </a:p>
        </p:txBody>
      </p:sp>
    </p:spTree>
    <p:extLst>
      <p:ext uri="{BB962C8B-B14F-4D97-AF65-F5344CB8AC3E}">
        <p14:creationId xmlns:p14="http://schemas.microsoft.com/office/powerpoint/2010/main" val="936015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6F64E-28C7-4EE8-95B5-1BBF7AD7B132}"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3E3C7-45AA-46CD-B68A-ABA88C47758F}" type="slidenum">
              <a:rPr lang="en-US" smtClean="0"/>
              <a:t>‹#›</a:t>
            </a:fld>
            <a:endParaRPr lang="en-US"/>
          </a:p>
        </p:txBody>
      </p:sp>
    </p:spTree>
    <p:extLst>
      <p:ext uri="{BB962C8B-B14F-4D97-AF65-F5344CB8AC3E}">
        <p14:creationId xmlns:p14="http://schemas.microsoft.com/office/powerpoint/2010/main" val="114245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6F64E-28C7-4EE8-95B5-1BBF7AD7B132}"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3E3C7-45AA-46CD-B68A-ABA88C47758F}" type="slidenum">
              <a:rPr lang="en-US" smtClean="0"/>
              <a:t>‹#›</a:t>
            </a:fld>
            <a:endParaRPr lang="en-US"/>
          </a:p>
        </p:txBody>
      </p:sp>
    </p:spTree>
    <p:extLst>
      <p:ext uri="{BB962C8B-B14F-4D97-AF65-F5344CB8AC3E}">
        <p14:creationId xmlns:p14="http://schemas.microsoft.com/office/powerpoint/2010/main" val="40569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16F64E-28C7-4EE8-95B5-1BBF7AD7B132}"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3E3C7-45AA-46CD-B68A-ABA88C47758F}" type="slidenum">
              <a:rPr lang="en-US" smtClean="0"/>
              <a:t>‹#›</a:t>
            </a:fld>
            <a:endParaRPr lang="en-US"/>
          </a:p>
        </p:txBody>
      </p:sp>
    </p:spTree>
    <p:extLst>
      <p:ext uri="{BB962C8B-B14F-4D97-AF65-F5344CB8AC3E}">
        <p14:creationId xmlns:p14="http://schemas.microsoft.com/office/powerpoint/2010/main" val="213497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16F64E-28C7-4EE8-95B5-1BBF7AD7B132}"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3E3C7-45AA-46CD-B68A-ABA88C47758F}" type="slidenum">
              <a:rPr lang="en-US" smtClean="0"/>
              <a:t>‹#›</a:t>
            </a:fld>
            <a:endParaRPr lang="en-US"/>
          </a:p>
        </p:txBody>
      </p:sp>
    </p:spTree>
    <p:extLst>
      <p:ext uri="{BB962C8B-B14F-4D97-AF65-F5344CB8AC3E}">
        <p14:creationId xmlns:p14="http://schemas.microsoft.com/office/powerpoint/2010/main" val="200024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16F64E-28C7-4EE8-95B5-1BBF7AD7B132}" type="datetimeFigureOut">
              <a:rPr lang="en-US" smtClean="0"/>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3E3C7-45AA-46CD-B68A-ABA88C47758F}" type="slidenum">
              <a:rPr lang="en-US" smtClean="0"/>
              <a:t>‹#›</a:t>
            </a:fld>
            <a:endParaRPr lang="en-US"/>
          </a:p>
        </p:txBody>
      </p:sp>
    </p:spTree>
    <p:extLst>
      <p:ext uri="{BB962C8B-B14F-4D97-AF65-F5344CB8AC3E}">
        <p14:creationId xmlns:p14="http://schemas.microsoft.com/office/powerpoint/2010/main" val="39256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16F64E-28C7-4EE8-95B5-1BBF7AD7B132}"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83E3C7-45AA-46CD-B68A-ABA88C47758F}" type="slidenum">
              <a:rPr lang="en-US" smtClean="0"/>
              <a:t>‹#›</a:t>
            </a:fld>
            <a:endParaRPr lang="en-US"/>
          </a:p>
        </p:txBody>
      </p:sp>
    </p:spTree>
    <p:extLst>
      <p:ext uri="{BB962C8B-B14F-4D97-AF65-F5344CB8AC3E}">
        <p14:creationId xmlns:p14="http://schemas.microsoft.com/office/powerpoint/2010/main" val="86768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6F64E-28C7-4EE8-95B5-1BBF7AD7B132}" type="datetimeFigureOut">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83E3C7-45AA-46CD-B68A-ABA88C47758F}" type="slidenum">
              <a:rPr lang="en-US" smtClean="0"/>
              <a:t>‹#›</a:t>
            </a:fld>
            <a:endParaRPr lang="en-US"/>
          </a:p>
        </p:txBody>
      </p:sp>
    </p:spTree>
    <p:extLst>
      <p:ext uri="{BB962C8B-B14F-4D97-AF65-F5344CB8AC3E}">
        <p14:creationId xmlns:p14="http://schemas.microsoft.com/office/powerpoint/2010/main" val="261585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6F64E-28C7-4EE8-95B5-1BBF7AD7B132}"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3E3C7-45AA-46CD-B68A-ABA88C47758F}" type="slidenum">
              <a:rPr lang="en-US" smtClean="0"/>
              <a:t>‹#›</a:t>
            </a:fld>
            <a:endParaRPr lang="en-US"/>
          </a:p>
        </p:txBody>
      </p:sp>
    </p:spTree>
    <p:extLst>
      <p:ext uri="{BB962C8B-B14F-4D97-AF65-F5344CB8AC3E}">
        <p14:creationId xmlns:p14="http://schemas.microsoft.com/office/powerpoint/2010/main" val="419635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6F64E-28C7-4EE8-95B5-1BBF7AD7B132}"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3E3C7-45AA-46CD-B68A-ABA88C47758F}" type="slidenum">
              <a:rPr lang="en-US" smtClean="0"/>
              <a:t>‹#›</a:t>
            </a:fld>
            <a:endParaRPr lang="en-US"/>
          </a:p>
        </p:txBody>
      </p:sp>
    </p:spTree>
    <p:extLst>
      <p:ext uri="{BB962C8B-B14F-4D97-AF65-F5344CB8AC3E}">
        <p14:creationId xmlns:p14="http://schemas.microsoft.com/office/powerpoint/2010/main" val="402674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6F64E-28C7-4EE8-95B5-1BBF7AD7B132}" type="datetimeFigureOut">
              <a:rPr lang="en-US" smtClean="0"/>
              <a:t>6/8/2020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3E3C7-45AA-46CD-B68A-ABA88C47758F}" type="slidenum">
              <a:rPr lang="en-US" smtClean="0"/>
              <a:t>‹#›</a:t>
            </a:fld>
            <a:endParaRPr lang="en-US"/>
          </a:p>
        </p:txBody>
      </p:sp>
    </p:spTree>
    <p:extLst>
      <p:ext uri="{BB962C8B-B14F-4D97-AF65-F5344CB8AC3E}">
        <p14:creationId xmlns:p14="http://schemas.microsoft.com/office/powerpoint/2010/main" val="3707211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24.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24.png"/><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6.png"/><Relationship Id="rId4" Type="http://schemas.microsoft.com/office/2007/relationships/hdphoto" Target="../media/hdphoto11.wdp"/></Relationships>
</file>

<file path=ppt/slides/_rels/slide17.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1.jpg"/><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39.tmp"/><Relationship Id="rId13" Type="http://schemas.openxmlformats.org/officeDocument/2006/relationships/image" Target="../media/image44.tmp"/><Relationship Id="rId3" Type="http://schemas.openxmlformats.org/officeDocument/2006/relationships/image" Target="../media/image24.png"/><Relationship Id="rId7" Type="http://schemas.openxmlformats.org/officeDocument/2006/relationships/image" Target="../media/image38.tmp"/><Relationship Id="rId12" Type="http://schemas.openxmlformats.org/officeDocument/2006/relationships/image" Target="../media/image43.tmp"/><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7.tmp"/><Relationship Id="rId11" Type="http://schemas.openxmlformats.org/officeDocument/2006/relationships/image" Target="../media/image42.tmp"/><Relationship Id="rId5" Type="http://schemas.openxmlformats.org/officeDocument/2006/relationships/image" Target="../media/image36.tmp"/><Relationship Id="rId10" Type="http://schemas.openxmlformats.org/officeDocument/2006/relationships/image" Target="../media/image41.tmp"/><Relationship Id="rId4" Type="http://schemas.microsoft.com/office/2007/relationships/hdphoto" Target="../media/hdphoto7.wdp"/><Relationship Id="rId9" Type="http://schemas.openxmlformats.org/officeDocument/2006/relationships/image" Target="../media/image40.tmp"/><Relationship Id="rId14" Type="http://schemas.openxmlformats.org/officeDocument/2006/relationships/image" Target="../media/image45.tmp"/></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3.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tmp"/><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24.png"/><Relationship Id="rId4" Type="http://schemas.openxmlformats.org/officeDocument/2006/relationships/image" Target="../media/image23.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82" y="295422"/>
            <a:ext cx="11504246" cy="62319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954" y="295422"/>
            <a:ext cx="1331975" cy="1308295"/>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83" y="295422"/>
            <a:ext cx="1331975" cy="1308295"/>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954" y="5219114"/>
            <a:ext cx="1331974" cy="1308294"/>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83" y="5219114"/>
            <a:ext cx="1331975" cy="1308295"/>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8470" y="295422"/>
            <a:ext cx="2040671" cy="1308295"/>
          </a:xfrm>
          <a:prstGeom prst="rect">
            <a:avLst/>
          </a:prstGeom>
          <a:ln>
            <a:noFill/>
          </a:ln>
          <a:effectLst>
            <a:softEdge rad="112500"/>
          </a:effectLst>
        </p:spPr>
      </p:pic>
      <p:sp>
        <p:nvSpPr>
          <p:cNvPr id="10" name="TextBox 9"/>
          <p:cNvSpPr txBox="1"/>
          <p:nvPr/>
        </p:nvSpPr>
        <p:spPr>
          <a:xfrm>
            <a:off x="4206239" y="2680568"/>
            <a:ext cx="5331655" cy="923330"/>
          </a:xfrm>
          <a:prstGeom prst="rect">
            <a:avLst/>
          </a:prstGeom>
          <a:noFill/>
        </p:spPr>
        <p:txBody>
          <a:bodyPr wrap="square" rtlCol="0">
            <a:prstTxWarp prst="textWave4">
              <a:avLst/>
            </a:prstTxWarp>
            <a:spAutoFit/>
          </a:bodyPr>
          <a:lstStyle/>
          <a:p>
            <a:r>
              <a:rPr lang="bn-IN" dirty="0" smtClean="0">
                <a:latin typeface="NikoshBAN" panose="02000000000000000000" pitchFamily="2" charset="0"/>
                <a:cs typeface="NikoshBAN" panose="02000000000000000000" pitchFamily="2" charset="0"/>
              </a:rPr>
              <a:t> </a:t>
            </a:r>
            <a:r>
              <a:rPr lang="bn-IN" sz="54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সবাইকে</a:t>
            </a:r>
            <a:r>
              <a:rPr lang="bn-IN" sz="5400" b="1" dirty="0" smtClean="0">
                <a:latin typeface="NikoshBAN" panose="02000000000000000000" pitchFamily="2" charset="0"/>
                <a:cs typeface="NikoshBAN" panose="02000000000000000000" pitchFamily="2" charset="0"/>
              </a:rPr>
              <a:t> </a:t>
            </a:r>
            <a:r>
              <a:rPr lang="bn-IN"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অসীম</a:t>
            </a:r>
            <a:r>
              <a:rPr lang="bn-IN" sz="5400" b="1" dirty="0" smtClean="0">
                <a:latin typeface="NikoshBAN" panose="02000000000000000000" pitchFamily="2" charset="0"/>
                <a:cs typeface="NikoshBAN" panose="02000000000000000000" pitchFamily="2" charset="0"/>
              </a:rPr>
              <a:t> </a:t>
            </a:r>
            <a:r>
              <a:rPr lang="bn-IN" sz="5400" b="1" dirty="0" smtClean="0">
                <a:solidFill>
                  <a:srgbClr val="FF0000"/>
                </a:solidFill>
                <a:latin typeface="NikoshBAN" panose="02000000000000000000" pitchFamily="2" charset="0"/>
                <a:cs typeface="NikoshBAN" panose="02000000000000000000" pitchFamily="2" charset="0"/>
              </a:rPr>
              <a:t>শুভেচ্ছা</a:t>
            </a:r>
            <a:r>
              <a:rPr lang="bn-IN" sz="5400"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133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3"/>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3"/>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3"/>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strVal val="#ppt_w+.3"/>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26" y="271189"/>
            <a:ext cx="11639863" cy="6308127"/>
          </a:xfrm>
          <a:prstGeom prst="rect">
            <a:avLst/>
          </a:prstGeom>
          <a:effectLst>
            <a:glow rad="127000">
              <a:srgbClr val="FF0000"/>
            </a:glow>
          </a:effectLst>
        </p:spPr>
      </p:pic>
      <p:sp>
        <p:nvSpPr>
          <p:cNvPr id="4" name="Right Arrow 3"/>
          <p:cNvSpPr/>
          <p:nvPr/>
        </p:nvSpPr>
        <p:spPr>
          <a:xfrm>
            <a:off x="632709" y="2821735"/>
            <a:ext cx="1004341" cy="854440"/>
          </a:xfrm>
          <a:prstGeom prst="rightArrow">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 </a:t>
            </a:r>
            <a:r>
              <a:rPr lang="bn-IN" sz="3200" dirty="0" smtClean="0">
                <a:solidFill>
                  <a:srgbClr val="FFFF00"/>
                </a:solidFill>
                <a:latin typeface="NikoshBAN" panose="02000000000000000000" pitchFamily="2" charset="0"/>
                <a:cs typeface="NikoshBAN" panose="02000000000000000000" pitchFamily="2" charset="0"/>
              </a:rPr>
              <a:t>০</a:t>
            </a:r>
            <a:r>
              <a:rPr lang="en-US" sz="3200" dirty="0" smtClean="0">
                <a:solidFill>
                  <a:srgbClr val="FFFF00"/>
                </a:solidFill>
                <a:latin typeface="NikoshBAN" panose="02000000000000000000" pitchFamily="2" charset="0"/>
                <a:cs typeface="NikoshBAN" panose="02000000000000000000" pitchFamily="2" charset="0"/>
              </a:rPr>
              <a:t>2</a:t>
            </a:r>
            <a:endParaRPr lang="en-US" sz="2400" dirty="0">
              <a:latin typeface="NikoshBAN" panose="02000000000000000000" pitchFamily="2" charset="0"/>
              <a:cs typeface="NikoshBAN" panose="02000000000000000000" pitchFamily="2" charset="0"/>
            </a:endParaRPr>
          </a:p>
        </p:txBody>
      </p:sp>
      <p:sp>
        <p:nvSpPr>
          <p:cNvPr id="5" name="TextBox 4"/>
          <p:cNvSpPr txBox="1"/>
          <p:nvPr/>
        </p:nvSpPr>
        <p:spPr>
          <a:xfrm rot="2241969">
            <a:off x="9930982" y="791255"/>
            <a:ext cx="1828800" cy="584775"/>
          </a:xfrm>
          <a:prstGeom prst="rect">
            <a:avLst/>
          </a:prstGeom>
          <a:solidFill>
            <a:srgbClr val="FFFF00"/>
          </a:solidFill>
          <a:ln w="38100">
            <a:solidFill>
              <a:srgbClr val="FF0000"/>
            </a:solidFill>
          </a:ln>
        </p:spPr>
        <p:txBody>
          <a:bodyPr wrap="square" rtlCol="0">
            <a:spAutoFit/>
          </a:bodyPr>
          <a:lstStyle/>
          <a:p>
            <a:r>
              <a:rPr lang="en-US" sz="3200" dirty="0" err="1" smtClean="0">
                <a:latin typeface="NikoshBAN" panose="02000000000000000000" pitchFamily="2" charset="0"/>
                <a:cs typeface="NikoshBAN" panose="02000000000000000000" pitchFamily="2" charset="0"/>
              </a:rPr>
              <a:t>কূর্ম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অবতার</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578" y="1289155"/>
            <a:ext cx="3697467" cy="4272196"/>
          </a:xfrm>
          <a:prstGeom prst="rect">
            <a:avLst/>
          </a:prstGeom>
          <a:ln>
            <a:noFill/>
          </a:ln>
          <a:effectLst>
            <a:softEdge rad="112500"/>
          </a:effectLst>
        </p:spPr>
      </p:pic>
      <p:sp>
        <p:nvSpPr>
          <p:cNvPr id="7" name="TextBox 6"/>
          <p:cNvSpPr txBox="1"/>
          <p:nvPr/>
        </p:nvSpPr>
        <p:spPr>
          <a:xfrm>
            <a:off x="6138472" y="1870980"/>
            <a:ext cx="5611103" cy="3539430"/>
          </a:xfrm>
          <a:prstGeom prst="rect">
            <a:avLst/>
          </a:prstGeom>
          <a:noFill/>
        </p:spPr>
        <p:txBody>
          <a:bodyPr wrap="square" rtlCol="0">
            <a:spAutoFit/>
          </a:bodyPr>
          <a:lstStyle/>
          <a:p>
            <a:r>
              <a:rPr lang="bn-IN" sz="3200" b="1" dirty="0" smtClean="0">
                <a:effectLst>
                  <a:glow rad="228600">
                    <a:schemeClr val="accent4">
                      <a:satMod val="175000"/>
                      <a:alpha val="40000"/>
                    </a:schemeClr>
                  </a:glow>
                </a:effectLst>
                <a:latin typeface="NikoshBAN" panose="02000000000000000000" pitchFamily="2" charset="0"/>
                <a:cs typeface="NikoshBAN" panose="02000000000000000000" pitchFamily="2" charset="0"/>
              </a:rPr>
              <a:t>পাতালবাসী অসুরেরা একবার দেবতাদের পরাজিত করে স্বর্গরাজ্য দখল করে। তখন ব্রহ্ম ও ইন্দ্র নিপীড়িত দেবতাদের সঙ্গে নিয়ে শ্রীবিষ্ণুর কাছে গেলেন। এবং ভগবান শ্রীবিষ্ণু তাদেরকে নানা উপদেশ দেন, এক পর্যায়ে ভগবান শ্রীবিষ্ণু কূর্মরূপ ধরে অসুরদের অত্যাচার থেকে ত্রিজগৎ রক্ষা করলেন। </a:t>
            </a:r>
            <a:endParaRPr lang="en-US" sz="3200" b="1" dirty="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607253" y="382903"/>
            <a:ext cx="1376363" cy="1376363"/>
          </a:xfrm>
          <a:prstGeom prst="rect">
            <a:avLst/>
          </a:prstGeom>
          <a:ln>
            <a:noFill/>
          </a:ln>
          <a:effectLst>
            <a:softEdge rad="112500"/>
          </a:effectLst>
        </p:spPr>
      </p:pic>
    </p:spTree>
    <p:extLst>
      <p:ext uri="{BB962C8B-B14F-4D97-AF65-F5344CB8AC3E}">
        <p14:creationId xmlns:p14="http://schemas.microsoft.com/office/powerpoint/2010/main" val="904077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edg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by="(-#ppt_w*2)" calcmode="lin" valueType="num">
                                      <p:cBhvr rctx="PPT">
                                        <p:cTn id="27" dur="250" autoRev="1" fill="hold">
                                          <p:stCondLst>
                                            <p:cond delay="0"/>
                                          </p:stCondLst>
                                        </p:cTn>
                                        <p:tgtEl>
                                          <p:spTgt spid="7"/>
                                        </p:tgtEl>
                                        <p:attrNameLst>
                                          <p:attrName>ppt_w</p:attrName>
                                        </p:attrNameLst>
                                      </p:cBhvr>
                                    </p:anim>
                                    <p:anim by="(#ppt_w*0.50)" calcmode="lin" valueType="num">
                                      <p:cBhvr>
                                        <p:cTn id="28" dur="250" decel="50000" autoRev="1" fill="hold">
                                          <p:stCondLst>
                                            <p:cond delay="0"/>
                                          </p:stCondLst>
                                        </p:cTn>
                                        <p:tgtEl>
                                          <p:spTgt spid="7"/>
                                        </p:tgtEl>
                                        <p:attrNameLst>
                                          <p:attrName>ppt_x</p:attrName>
                                        </p:attrNameLst>
                                      </p:cBhvr>
                                    </p:anim>
                                    <p:anim from="(-#ppt_h/2)" to="(#ppt_y)" calcmode="lin" valueType="num">
                                      <p:cBhvr>
                                        <p:cTn id="29" dur="500" fill="hold">
                                          <p:stCondLst>
                                            <p:cond delay="0"/>
                                          </p:stCondLst>
                                        </p:cTn>
                                        <p:tgtEl>
                                          <p:spTgt spid="7"/>
                                        </p:tgtEl>
                                        <p:attrNameLst>
                                          <p:attrName>ppt_y</p:attrName>
                                        </p:attrNameLst>
                                      </p:cBhvr>
                                    </p:anim>
                                    <p:animRot by="21600000">
                                      <p:cBhvr>
                                        <p:cTn id="30"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228600"/>
            <a:ext cx="11610109" cy="6377854"/>
          </a:xfrm>
          <a:prstGeom prst="rect">
            <a:avLst/>
          </a:prstGeom>
          <a:effectLst>
            <a:glow rad="215900">
              <a:srgbClr val="FF0000"/>
            </a:glow>
          </a:effectLst>
        </p:spPr>
      </p:pic>
      <p:sp>
        <p:nvSpPr>
          <p:cNvPr id="3" name="Right Arrow 2"/>
          <p:cNvSpPr/>
          <p:nvPr/>
        </p:nvSpPr>
        <p:spPr>
          <a:xfrm>
            <a:off x="581891" y="3131127"/>
            <a:ext cx="914400" cy="817418"/>
          </a:xfrm>
          <a:prstGeom prst="rightArrow">
            <a:avLst/>
          </a:prstGeom>
          <a:solidFill>
            <a:srgbClr val="FF00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০৩</a:t>
            </a:r>
            <a:endParaRPr lang="en-US" sz="3200" dirty="0">
              <a:solidFill>
                <a:srgbClr val="FFFF00"/>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367" y="1066800"/>
            <a:ext cx="3651397" cy="4655258"/>
          </a:xfrm>
          <a:prstGeom prst="rect">
            <a:avLst/>
          </a:prstGeom>
          <a:ln>
            <a:noFill/>
          </a:ln>
          <a:effectLst>
            <a:softEdge rad="112500"/>
          </a:effectLst>
        </p:spPr>
      </p:pic>
      <p:sp>
        <p:nvSpPr>
          <p:cNvPr id="5" name="TextBox 4"/>
          <p:cNvSpPr txBox="1"/>
          <p:nvPr/>
        </p:nvSpPr>
        <p:spPr>
          <a:xfrm rot="2226755">
            <a:off x="10030692" y="969817"/>
            <a:ext cx="1704109" cy="523220"/>
          </a:xfrm>
          <a:prstGeom prst="rect">
            <a:avLst/>
          </a:prstGeom>
          <a:solidFill>
            <a:srgbClr val="FFFF00"/>
          </a:solidFill>
          <a:ln w="38100">
            <a:solidFill>
              <a:srgbClr val="FF0000"/>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বরাহ অবতার </a:t>
            </a:r>
            <a:endParaRPr lang="en-US" sz="2800" dirty="0">
              <a:latin typeface="NikoshBAN" panose="02000000000000000000" pitchFamily="2" charset="0"/>
              <a:cs typeface="NikoshBAN" panose="02000000000000000000" pitchFamily="2" charset="0"/>
            </a:endParaRPr>
          </a:p>
        </p:txBody>
      </p:sp>
      <p:sp>
        <p:nvSpPr>
          <p:cNvPr id="6" name="TextBox 5"/>
          <p:cNvSpPr txBox="1"/>
          <p:nvPr/>
        </p:nvSpPr>
        <p:spPr>
          <a:xfrm>
            <a:off x="6414655" y="1686269"/>
            <a:ext cx="4627418" cy="3416320"/>
          </a:xfrm>
          <a:prstGeom prst="rect">
            <a:avLst/>
          </a:prstGeom>
          <a:noFill/>
        </p:spPr>
        <p:txBody>
          <a:bodyPr wrap="square" rtlCol="0">
            <a:spAutoFit/>
          </a:bodyPr>
          <a:lstStyle/>
          <a:p>
            <a:r>
              <a:rPr lang="bn-IN" sz="3600" b="1"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একবার পৃথিবী জলে ডুবে যেতে থাকে। তখন শ্রীবিষ্ণু বরাহরূপে আবির্ভূত হয়ে, তার বিশাল দাঁত দিয়ে তিনি পৃথিবীকে জলের উপর তুলে ধরলেন, এবং পৃথিবীকে উদ্ধার করলেন।  </a:t>
            </a:r>
            <a:endParaRPr lang="en-US" sz="3600" b="1" dirty="0">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681491" y="309906"/>
            <a:ext cx="1376363" cy="1376363"/>
          </a:xfrm>
          <a:prstGeom prst="rect">
            <a:avLst/>
          </a:prstGeom>
          <a:ln>
            <a:noFill/>
          </a:ln>
          <a:effectLst>
            <a:softEdge rad="112500"/>
          </a:effectLst>
        </p:spPr>
      </p:pic>
    </p:spTree>
    <p:extLst>
      <p:ext uri="{BB962C8B-B14F-4D97-AF65-F5344CB8AC3E}">
        <p14:creationId xmlns:p14="http://schemas.microsoft.com/office/powerpoint/2010/main" val="553314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by="(-#ppt_w*2)" calcmode="lin" valueType="num">
                                      <p:cBhvr rctx="PPT">
                                        <p:cTn id="29" dur="250" autoRev="1" fill="hold">
                                          <p:stCondLst>
                                            <p:cond delay="0"/>
                                          </p:stCondLst>
                                        </p:cTn>
                                        <p:tgtEl>
                                          <p:spTgt spid="6"/>
                                        </p:tgtEl>
                                        <p:attrNameLst>
                                          <p:attrName>ppt_w</p:attrName>
                                        </p:attrNameLst>
                                      </p:cBhvr>
                                    </p:anim>
                                    <p:anim by="(#ppt_w*0.50)" calcmode="lin" valueType="num">
                                      <p:cBhvr>
                                        <p:cTn id="30" dur="250" decel="50000" autoRev="1" fill="hold">
                                          <p:stCondLst>
                                            <p:cond delay="0"/>
                                          </p:stCondLst>
                                        </p:cTn>
                                        <p:tgtEl>
                                          <p:spTgt spid="6"/>
                                        </p:tgtEl>
                                        <p:attrNameLst>
                                          <p:attrName>ppt_x</p:attrName>
                                        </p:attrNameLst>
                                      </p:cBhvr>
                                    </p:anim>
                                    <p:anim from="(-#ppt_h/2)" to="(#ppt_y)" calcmode="lin" valueType="num">
                                      <p:cBhvr>
                                        <p:cTn id="31" dur="500" fill="hold">
                                          <p:stCondLst>
                                            <p:cond delay="0"/>
                                          </p:stCondLst>
                                        </p:cTn>
                                        <p:tgtEl>
                                          <p:spTgt spid="6"/>
                                        </p:tgtEl>
                                        <p:attrNameLst>
                                          <p:attrName>ppt_y</p:attrName>
                                        </p:attrNameLst>
                                      </p:cBhvr>
                                    </p:anim>
                                    <p:animRot by="21600000">
                                      <p:cBhvr>
                                        <p:cTn id="32"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94" y="254833"/>
            <a:ext cx="11572406" cy="6359345"/>
          </a:xfrm>
          <a:prstGeom prst="rect">
            <a:avLst/>
          </a:prstGeom>
          <a:effectLst>
            <a:glow rad="177800">
              <a:srgbClr val="FF0000"/>
            </a:glow>
          </a:effectLst>
        </p:spPr>
      </p:pic>
      <p:sp>
        <p:nvSpPr>
          <p:cNvPr id="3" name="Right Arrow 2"/>
          <p:cNvSpPr/>
          <p:nvPr/>
        </p:nvSpPr>
        <p:spPr>
          <a:xfrm>
            <a:off x="569626" y="3297836"/>
            <a:ext cx="959371" cy="869430"/>
          </a:xfrm>
          <a:prstGeom prst="rightArrow">
            <a:avLst/>
          </a:prstGeom>
          <a:solidFill>
            <a:srgbClr val="FF00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NikoshBAN" panose="02000000000000000000" pitchFamily="2" charset="0"/>
                <a:cs typeface="NikoshBAN" panose="02000000000000000000" pitchFamily="2" charset="0"/>
              </a:rPr>
              <a:t>০৪</a:t>
            </a:r>
            <a:endParaRPr lang="en-US" sz="3200" dirty="0">
              <a:solidFill>
                <a:srgbClr val="FFFF00"/>
              </a:solidFill>
              <a:latin typeface="NikoshBAN" panose="02000000000000000000" pitchFamily="2" charset="0"/>
              <a:cs typeface="NikoshBAN" panose="02000000000000000000" pitchFamily="2" charset="0"/>
            </a:endParaRPr>
          </a:p>
        </p:txBody>
      </p:sp>
      <p:sp>
        <p:nvSpPr>
          <p:cNvPr id="4" name="TextBox 3"/>
          <p:cNvSpPr txBox="1"/>
          <p:nvPr/>
        </p:nvSpPr>
        <p:spPr>
          <a:xfrm rot="2154620">
            <a:off x="9968459" y="914400"/>
            <a:ext cx="1813810" cy="523220"/>
          </a:xfrm>
          <a:prstGeom prst="rect">
            <a:avLst/>
          </a:prstGeom>
          <a:solidFill>
            <a:srgbClr val="FFFF00"/>
          </a:solidFill>
          <a:ln w="38100">
            <a:solidFill>
              <a:srgbClr val="FF0000"/>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নৃসিংহ অবতার </a:t>
            </a:r>
            <a:endParaRPr lang="en-US" sz="2800" dirty="0">
              <a:latin typeface="NikoshBAN" panose="02000000000000000000" pitchFamily="2" charset="0"/>
              <a:cs typeface="NikoshBAN" panose="02000000000000000000" pitchFamily="2"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289" y="972853"/>
            <a:ext cx="3612629" cy="4649966"/>
          </a:xfrm>
          <a:prstGeom prst="rect">
            <a:avLst/>
          </a:prstGeom>
          <a:ln>
            <a:noFill/>
          </a:ln>
          <a:effectLst>
            <a:softEdge rad="112500"/>
          </a:effec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727790" y="432206"/>
            <a:ext cx="1376363" cy="1376363"/>
          </a:xfrm>
          <a:prstGeom prst="rect">
            <a:avLst/>
          </a:prstGeom>
          <a:ln>
            <a:noFill/>
          </a:ln>
          <a:effectLst>
            <a:softEdge rad="112500"/>
          </a:effectLst>
        </p:spPr>
      </p:pic>
      <p:sp>
        <p:nvSpPr>
          <p:cNvPr id="7" name="TextBox 6"/>
          <p:cNvSpPr txBox="1"/>
          <p:nvPr/>
        </p:nvSpPr>
        <p:spPr>
          <a:xfrm>
            <a:off x="6220918" y="2002420"/>
            <a:ext cx="5434788" cy="3046988"/>
          </a:xfrm>
          <a:prstGeom prst="rect">
            <a:avLst/>
          </a:prstGeom>
          <a:noFill/>
        </p:spPr>
        <p:txBody>
          <a:bodyPr wrap="square" rtlCol="0">
            <a:spAutoFit/>
          </a:bodyPr>
          <a:lstStyle/>
          <a:p>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শ্রীবিষ্ণু</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হিরণ্যাক্ষকে</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বধ</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করেছিলেন</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জেনে</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তাঁর</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ভাই</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হিরণ্যকশিপু</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খুব</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ক্রুদ্ধ</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হলেন</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তিনি</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প্রচণ্ড</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বিষ্ণু</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বিরোধী</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হয়ে</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উঠলেন</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কিন্তু</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তাঁর</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একমাত্র</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পত্র</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প্রহ্লাদ</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ছিলো</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বিষ্ণুভক্ত</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প্রহ্লাদের</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এমন</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আচরণ</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তাঁর</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পিতার</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ভালো</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লাগেনি,তখন</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পিতা</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হিরণ্যকশিপু</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থাকে</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হত্যা</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করার</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চেষ্টা</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করলে</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বিষ্ণু</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তাঁকে</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রক্ষা</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করলেন</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তখন,বিষ্ণু</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নৃসিংহ</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অবতার</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রূপে</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আবির্ভুত</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হয়ে</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হিরণ্যকশিপুর</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বক্ষ</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বিদীর্ণ</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করেন</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এবং</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বিষ্ণুভক্ত্রা</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রক্ষা</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পান</a:t>
            </a:r>
            <a:r>
              <a:rPr lang="en-US" sz="2400" b="1" dirty="0" smtClean="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endParaRPr lang="en-US" sz="2400" b="1" dirty="0">
              <a:solidFill>
                <a:srgbClr val="7030A0"/>
              </a:solidFill>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3763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93" y="209863"/>
            <a:ext cx="11557417" cy="6355831"/>
          </a:xfrm>
          <a:prstGeom prst="rect">
            <a:avLst/>
          </a:prstGeom>
          <a:effectLst>
            <a:glow rad="177800">
              <a:srgbClr val="FF0000"/>
            </a:glow>
          </a:effectLst>
        </p:spPr>
      </p:pic>
      <p:sp>
        <p:nvSpPr>
          <p:cNvPr id="3" name="TextBox 2"/>
          <p:cNvSpPr txBox="1"/>
          <p:nvPr/>
        </p:nvSpPr>
        <p:spPr>
          <a:xfrm rot="2008906">
            <a:off x="9536613" y="845888"/>
            <a:ext cx="1978702" cy="584775"/>
          </a:xfrm>
          <a:prstGeom prst="rect">
            <a:avLst/>
          </a:prstGeom>
          <a:solidFill>
            <a:srgbClr val="FFFF00"/>
          </a:solidFill>
          <a:ln w="57150">
            <a:solidFill>
              <a:srgbClr val="FF0000"/>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বামন অবতার </a:t>
            </a:r>
            <a:endParaRPr lang="en-US" sz="3200" dirty="0">
              <a:latin typeface="NikoshBAN" panose="02000000000000000000" pitchFamily="2" charset="0"/>
              <a:cs typeface="NikoshBAN" panose="02000000000000000000" pitchFamily="2" charset="0"/>
            </a:endParaRPr>
          </a:p>
        </p:txBody>
      </p:sp>
      <p:sp>
        <p:nvSpPr>
          <p:cNvPr id="4" name="Right Arrow 3"/>
          <p:cNvSpPr/>
          <p:nvPr/>
        </p:nvSpPr>
        <p:spPr>
          <a:xfrm>
            <a:off x="614597" y="3162925"/>
            <a:ext cx="899410" cy="839449"/>
          </a:xfrm>
          <a:prstGeom prst="rightArrow">
            <a:avLst/>
          </a:prstGeo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০৫</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5913759" y="2096669"/>
            <a:ext cx="5598687" cy="3416320"/>
          </a:xfrm>
          <a:prstGeom prst="rect">
            <a:avLst/>
          </a:prstGeom>
          <a:noFill/>
        </p:spPr>
        <p:txBody>
          <a:bodyPr wrap="square" rtlCol="0">
            <a:spAutoFit/>
          </a:bodyPr>
          <a:lstStyle/>
          <a:p>
            <a:r>
              <a:rPr lang="bn-IN" sz="3600" b="1"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বলি নামে অসুরদের এক রাজা ছিলেন। বলি দেবতারদের কাছ থেকে স্বর্গরাজ্য কেড়ে নেন। দেবতারা স্বর্গ হারিয়ে বিপদে পড়েন। তখন দেবতাদের রক্ষায় বিষ্ণু বামন রুপে আবির্ভূত হন, এবং স্বর্গরাজ্য রক্ষা করেন। </a:t>
            </a:r>
            <a:endParaRPr lang="en-US" sz="3600" b="1"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6" name="Picture 5"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016316" y="678306"/>
            <a:ext cx="3537679" cy="4969238"/>
          </a:xfrm>
          <a:prstGeom prst="rect">
            <a:avLst/>
          </a:prstGeom>
          <a:ln>
            <a:noFill/>
          </a:ln>
          <a:effectLst>
            <a:softEdge rad="112500"/>
          </a:effectLst>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345796" y="520928"/>
            <a:ext cx="1337123" cy="1313352"/>
          </a:xfrm>
          <a:prstGeom prst="rect">
            <a:avLst/>
          </a:prstGeom>
          <a:ln>
            <a:noFill/>
          </a:ln>
          <a:effectLst>
            <a:softEdge rad="112500"/>
          </a:effectLst>
        </p:spPr>
      </p:pic>
    </p:spTree>
    <p:extLst>
      <p:ext uri="{BB962C8B-B14F-4D97-AF65-F5344CB8AC3E}">
        <p14:creationId xmlns:p14="http://schemas.microsoft.com/office/powerpoint/2010/main" val="24489298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by="(-#ppt_w*2)" calcmode="lin" valueType="num">
                                      <p:cBhvr rctx="PPT">
                                        <p:cTn id="28" dur="250" autoRev="1" fill="hold">
                                          <p:stCondLst>
                                            <p:cond delay="0"/>
                                          </p:stCondLst>
                                        </p:cTn>
                                        <p:tgtEl>
                                          <p:spTgt spid="5"/>
                                        </p:tgtEl>
                                        <p:attrNameLst>
                                          <p:attrName>ppt_w</p:attrName>
                                        </p:attrNameLst>
                                      </p:cBhvr>
                                    </p:anim>
                                    <p:anim by="(#ppt_w*0.50)" calcmode="lin" valueType="num">
                                      <p:cBhvr>
                                        <p:cTn id="29" dur="250" decel="50000" autoRev="1" fill="hold">
                                          <p:stCondLst>
                                            <p:cond delay="0"/>
                                          </p:stCondLst>
                                        </p:cTn>
                                        <p:tgtEl>
                                          <p:spTgt spid="5"/>
                                        </p:tgtEl>
                                        <p:attrNameLst>
                                          <p:attrName>ppt_x</p:attrName>
                                        </p:attrNameLst>
                                      </p:cBhvr>
                                    </p:anim>
                                    <p:anim from="(-#ppt_h/2)" to="(#ppt_y)" calcmode="lin" valueType="num">
                                      <p:cBhvr>
                                        <p:cTn id="30" dur="500" fill="hold">
                                          <p:stCondLst>
                                            <p:cond delay="0"/>
                                          </p:stCondLst>
                                        </p:cTn>
                                        <p:tgtEl>
                                          <p:spTgt spid="5"/>
                                        </p:tgtEl>
                                        <p:attrNameLst>
                                          <p:attrName>ppt_y</p:attrName>
                                        </p:attrNameLst>
                                      </p:cBhvr>
                                    </p:anim>
                                    <p:animRot by="21600000">
                                      <p:cBhvr>
                                        <p:cTn id="31"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84" y="314794"/>
            <a:ext cx="11497456" cy="6205928"/>
          </a:xfrm>
          <a:prstGeom prst="rect">
            <a:avLst/>
          </a:prstGeom>
          <a:effectLst>
            <a:glow rad="127000">
              <a:srgbClr val="FF0000"/>
            </a:glow>
          </a:effectLst>
        </p:spPr>
      </p:pic>
      <p:pic>
        <p:nvPicPr>
          <p:cNvPr id="4" name="Picture 3"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248526" y="929390"/>
            <a:ext cx="3417756" cy="5167413"/>
          </a:xfrm>
          <a:prstGeom prst="rect">
            <a:avLst/>
          </a:prstGeom>
          <a:ln>
            <a:noFill/>
          </a:ln>
          <a:effectLst>
            <a:softEdge rad="112500"/>
          </a:effectLst>
        </p:spPr>
      </p:pic>
      <p:sp>
        <p:nvSpPr>
          <p:cNvPr id="5" name="Right Arrow 4"/>
          <p:cNvSpPr/>
          <p:nvPr/>
        </p:nvSpPr>
        <p:spPr>
          <a:xfrm>
            <a:off x="771994" y="3010925"/>
            <a:ext cx="1034322" cy="1004341"/>
          </a:xfrm>
          <a:prstGeom prst="rightArrow">
            <a:avLst/>
          </a:prstGeom>
          <a:solidFill>
            <a:srgbClr val="FF00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latin typeface="NikoshBAN" panose="02000000000000000000" pitchFamily="2" charset="0"/>
                <a:cs typeface="NikoshBAN" panose="02000000000000000000" pitchFamily="2" charset="0"/>
              </a:rPr>
              <a:t>০৬</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6" name="TextBox 5"/>
          <p:cNvSpPr txBox="1"/>
          <p:nvPr/>
        </p:nvSpPr>
        <p:spPr>
          <a:xfrm rot="1751981">
            <a:off x="9218950" y="993354"/>
            <a:ext cx="2533338" cy="461665"/>
          </a:xfrm>
          <a:prstGeom prst="rect">
            <a:avLst/>
          </a:prstGeom>
          <a:solidFill>
            <a:srgbClr val="FFFF00"/>
          </a:solidFill>
          <a:ln w="57150">
            <a:solidFill>
              <a:srgbClr val="FF0000"/>
            </a:solidFill>
          </a:ln>
        </p:spPr>
        <p:txBody>
          <a:bodyPr wrap="square" rtlCol="0">
            <a:spAutoFit/>
          </a:bodyPr>
          <a:lstStyle/>
          <a:p>
            <a:r>
              <a:rPr lang="bn-IN" sz="2400" dirty="0" smtClean="0"/>
              <a:t>পরশুরাম অবতার </a:t>
            </a:r>
            <a:endParaRPr lang="en-US" sz="2400" dirty="0"/>
          </a:p>
        </p:txBody>
      </p:sp>
      <p:sp>
        <p:nvSpPr>
          <p:cNvPr id="7" name="TextBox 6"/>
          <p:cNvSpPr txBox="1"/>
          <p:nvPr/>
        </p:nvSpPr>
        <p:spPr>
          <a:xfrm>
            <a:off x="5261548" y="2043637"/>
            <a:ext cx="5771213" cy="3046988"/>
          </a:xfrm>
          <a:prstGeom prst="rect">
            <a:avLst/>
          </a:prstGeom>
          <a:noFill/>
          <a:effectLst>
            <a:glow rad="228600">
              <a:schemeClr val="accent2">
                <a:satMod val="175000"/>
                <a:alpha val="40000"/>
              </a:schemeClr>
            </a:glow>
          </a:effectLst>
        </p:spPr>
        <p:txBody>
          <a:bodyPr wrap="square" rtlCol="0">
            <a:spAutoFit/>
          </a:bodyPr>
          <a:lstStyle/>
          <a:p>
            <a:r>
              <a:rPr lang="bn-IN" sz="2400" b="1" dirty="0" smtClean="0">
                <a:solidFill>
                  <a:srgbClr val="C00000"/>
                </a:solidFill>
                <a:effectLst>
                  <a:glow rad="63500">
                    <a:schemeClr val="accent1">
                      <a:satMod val="175000"/>
                      <a:alpha val="40000"/>
                    </a:schemeClr>
                  </a:glow>
                </a:effectLst>
                <a:latin typeface="NikoshBAN" panose="02000000000000000000" pitchFamily="2" charset="0"/>
                <a:cs typeface="NikoshBAN" panose="02000000000000000000" pitchFamily="2" charset="0"/>
              </a:rPr>
              <a:t>ত্রেতা যুগে একসময়ে রাজা কার্তবীর্যের নেতৃত্বে ক্ষত্রিয়েরা খুব অত্যাচারী হয়ে ওঠে, তখন সমাজে ধর্মভাব জাগাতে মহর্ষি ঋচীক তপস্যা করেন, এবং তপস্যায় তুষ্ট হয়ে বিষ্ণু ঋচীকের পৌত্র এবং জমদগ্নির পুত্ররুপে জন্মগ্রহণ করেন, তার নাম ছিল ভৃগুরাম ছিলেন মহাদেবের উপাসক। মহাদেব তুষ্ট হয়ে তাঁকে দিলেন একটি পরশু, পরশু মানে কুঠার, কুঠারের আঘাতে পশুরাম কার্তবীজকে হত্যা করেন এবং পৃথিবীতে শান্তি ফিরে আসে। </a:t>
            </a:r>
            <a:endParaRPr lang="en-US" sz="2400" b="1" dirty="0">
              <a:solidFill>
                <a:srgbClr val="C00000"/>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345796" y="520928"/>
            <a:ext cx="1337123" cy="1313352"/>
          </a:xfrm>
          <a:prstGeom prst="rect">
            <a:avLst/>
          </a:prstGeom>
          <a:ln>
            <a:noFill/>
          </a:ln>
          <a:effectLst>
            <a:softEdge rad="112500"/>
          </a:effectLst>
        </p:spPr>
      </p:pic>
    </p:spTree>
    <p:extLst>
      <p:ext uri="{BB962C8B-B14F-4D97-AF65-F5344CB8AC3E}">
        <p14:creationId xmlns:p14="http://schemas.microsoft.com/office/powerpoint/2010/main" val="2760102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by="(-#ppt_w*2)" calcmode="lin" valueType="num">
                                      <p:cBhvr rctx="PPT">
                                        <p:cTn id="28" dur="250" autoRev="1" fill="hold">
                                          <p:stCondLst>
                                            <p:cond delay="0"/>
                                          </p:stCondLst>
                                        </p:cTn>
                                        <p:tgtEl>
                                          <p:spTgt spid="7"/>
                                        </p:tgtEl>
                                        <p:attrNameLst>
                                          <p:attrName>ppt_w</p:attrName>
                                        </p:attrNameLst>
                                      </p:cBhvr>
                                    </p:anim>
                                    <p:anim by="(#ppt_w*0.50)" calcmode="lin" valueType="num">
                                      <p:cBhvr>
                                        <p:cTn id="29" dur="250" decel="50000" autoRev="1" fill="hold">
                                          <p:stCondLst>
                                            <p:cond delay="0"/>
                                          </p:stCondLst>
                                        </p:cTn>
                                        <p:tgtEl>
                                          <p:spTgt spid="7"/>
                                        </p:tgtEl>
                                        <p:attrNameLst>
                                          <p:attrName>ppt_x</p:attrName>
                                        </p:attrNameLst>
                                      </p:cBhvr>
                                    </p:anim>
                                    <p:anim from="(-#ppt_h/2)" to="(#ppt_y)" calcmode="lin" valueType="num">
                                      <p:cBhvr>
                                        <p:cTn id="30" dur="500" fill="hold">
                                          <p:stCondLst>
                                            <p:cond delay="0"/>
                                          </p:stCondLst>
                                        </p:cTn>
                                        <p:tgtEl>
                                          <p:spTgt spid="7"/>
                                        </p:tgtEl>
                                        <p:attrNameLst>
                                          <p:attrName>ppt_y</p:attrName>
                                        </p:attrNameLst>
                                      </p:cBhvr>
                                    </p:anim>
                                    <p:animRot by="21600000">
                                      <p:cBhvr>
                                        <p:cTn id="31"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34" y="272085"/>
            <a:ext cx="11587395" cy="6248636"/>
          </a:xfrm>
          <a:prstGeom prst="rect">
            <a:avLst/>
          </a:prstGeom>
          <a:effectLst>
            <a:glow rad="254000">
              <a:srgbClr val="FF0000"/>
            </a:glow>
          </a:effectLst>
        </p:spPr>
      </p:pic>
      <p:sp>
        <p:nvSpPr>
          <p:cNvPr id="4" name="Right Arrow 3"/>
          <p:cNvSpPr/>
          <p:nvPr/>
        </p:nvSpPr>
        <p:spPr>
          <a:xfrm>
            <a:off x="674557" y="3147934"/>
            <a:ext cx="944381" cy="899410"/>
          </a:xfrm>
          <a:prstGeom prst="rightArrow">
            <a:avLst/>
          </a:prstGeom>
          <a:solidFill>
            <a:srgbClr val="FFFF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NikoshBAN" panose="02000000000000000000" pitchFamily="2" charset="0"/>
                <a:cs typeface="NikoshBAN" panose="02000000000000000000" pitchFamily="2" charset="0"/>
              </a:rPr>
              <a:t>০৭</a:t>
            </a:r>
            <a:endParaRPr lang="en-US" sz="4400" b="1" dirty="0">
              <a:solidFill>
                <a:schemeClr val="tx1"/>
              </a:solidFill>
              <a:latin typeface="NikoshBAN" panose="02000000000000000000" pitchFamily="2" charset="0"/>
              <a:cs typeface="NikoshBAN" panose="02000000000000000000" pitchFamily="2" charset="0"/>
            </a:endParaRPr>
          </a:p>
        </p:txBody>
      </p:sp>
      <p:sp>
        <p:nvSpPr>
          <p:cNvPr id="5" name="TextBox 4"/>
          <p:cNvSpPr txBox="1"/>
          <p:nvPr/>
        </p:nvSpPr>
        <p:spPr>
          <a:xfrm rot="1706727">
            <a:off x="9638676" y="854438"/>
            <a:ext cx="2068643" cy="646331"/>
          </a:xfrm>
          <a:prstGeom prst="rect">
            <a:avLst/>
          </a:prstGeom>
          <a:solidFill>
            <a:srgbClr val="FFFF00"/>
          </a:solidFill>
          <a:ln w="57150">
            <a:solidFill>
              <a:srgbClr val="00B05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রাম অবতার </a:t>
            </a:r>
            <a:endParaRPr lang="en-US" sz="3600" dirty="0">
              <a:latin typeface="NikoshBAN" panose="02000000000000000000" pitchFamily="2" charset="0"/>
              <a:cs typeface="NikoshBAN" panose="02000000000000000000" pitchFamily="2"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810" y="689548"/>
            <a:ext cx="3942413" cy="5541467"/>
          </a:xfrm>
          <a:prstGeom prst="rect">
            <a:avLst/>
          </a:prstGeom>
          <a:ln>
            <a:noFill/>
          </a:ln>
          <a:effectLst>
            <a:softEdge rad="112500"/>
          </a:effectLst>
        </p:spPr>
      </p:pic>
      <p:sp>
        <p:nvSpPr>
          <p:cNvPr id="7" name="TextBox 6"/>
          <p:cNvSpPr txBox="1"/>
          <p:nvPr/>
        </p:nvSpPr>
        <p:spPr>
          <a:xfrm>
            <a:off x="5756223" y="2083122"/>
            <a:ext cx="5846164" cy="3046988"/>
          </a:xfrm>
          <a:prstGeom prst="rect">
            <a:avLst/>
          </a:prstGeom>
          <a:noFill/>
        </p:spPr>
        <p:txBody>
          <a:bodyPr wrap="square" rtlCol="0">
            <a:spAutoFit/>
          </a:bodyPr>
          <a:lstStyle/>
          <a:p>
            <a:r>
              <a:rPr lang="bn-IN" sz="3200" b="1" dirty="0" smtClean="0">
                <a:solidFill>
                  <a:srgbClr val="C00000"/>
                </a:solidFill>
                <a:effectLst>
                  <a:glow rad="101600">
                    <a:schemeClr val="accent5">
                      <a:satMod val="175000"/>
                      <a:alpha val="40000"/>
                    </a:schemeClr>
                  </a:glow>
                </a:effectLst>
                <a:latin typeface="NikoshBAN" panose="02000000000000000000" pitchFamily="2" charset="0"/>
                <a:cs typeface="NikoshBAN" panose="02000000000000000000" pitchFamily="2" charset="0"/>
              </a:rPr>
              <a:t>ত্রেতা যুগে রাক্ষসরাজ রাবন খুব শক্তিশালী হয়ে উঠেন।তিনি দেবতাদের উপর অত্যাচার শুরু করেন। পৃথিবীতে অশান্তির সৃষ্টি হয়, তখন শ্রীবিষ্ণু রাজা দশরতের পুত্ররূপে রাম নামে আবির্ভূত হন,এবং রাবণকে বধ করেন,</a:t>
            </a:r>
            <a:r>
              <a:rPr lang="en-US" sz="3200" b="1" dirty="0" smtClean="0">
                <a:solidFill>
                  <a:srgbClr val="C00000"/>
                </a:solidFill>
                <a:effectLst>
                  <a:glow rad="101600">
                    <a:schemeClr val="accent5">
                      <a:satMod val="175000"/>
                      <a:alpha val="40000"/>
                    </a:schemeClr>
                  </a:glow>
                </a:effectLst>
                <a:latin typeface="NikoshBAN" panose="02000000000000000000" pitchFamily="2" charset="0"/>
                <a:cs typeface="NikoshBAN" panose="02000000000000000000" pitchFamily="2" charset="0"/>
              </a:rPr>
              <a:t> </a:t>
            </a:r>
            <a:r>
              <a:rPr lang="en-US" sz="3200" b="1" dirty="0" err="1" smtClean="0">
                <a:solidFill>
                  <a:srgbClr val="C00000"/>
                </a:solidFill>
                <a:effectLst>
                  <a:glow rad="101600">
                    <a:schemeClr val="accent5">
                      <a:satMod val="175000"/>
                      <a:alpha val="40000"/>
                    </a:schemeClr>
                  </a:glow>
                </a:effectLst>
                <a:latin typeface="NikoshBAN" panose="02000000000000000000" pitchFamily="2" charset="0"/>
                <a:cs typeface="NikoshBAN" panose="02000000000000000000" pitchFamily="2" charset="0"/>
              </a:rPr>
              <a:t>তখন</a:t>
            </a:r>
            <a:r>
              <a:rPr lang="en-US" sz="3200" b="1" dirty="0" smtClean="0">
                <a:solidFill>
                  <a:srgbClr val="C00000"/>
                </a:solidFill>
                <a:effectLst>
                  <a:glow rad="101600">
                    <a:schemeClr val="accent5">
                      <a:satMod val="175000"/>
                      <a:alpha val="40000"/>
                    </a:schemeClr>
                  </a:glow>
                </a:effectLst>
                <a:latin typeface="NikoshBAN" panose="02000000000000000000" pitchFamily="2" charset="0"/>
                <a:cs typeface="NikoshBAN" panose="02000000000000000000" pitchFamily="2" charset="0"/>
              </a:rPr>
              <a:t>  </a:t>
            </a:r>
            <a:r>
              <a:rPr lang="bn-IN" sz="3200" b="1" dirty="0" smtClean="0">
                <a:solidFill>
                  <a:srgbClr val="C00000"/>
                </a:solidFill>
                <a:effectLst>
                  <a:glow rad="101600">
                    <a:schemeClr val="accent5">
                      <a:satMod val="175000"/>
                      <a:alpha val="40000"/>
                    </a:schemeClr>
                  </a:glow>
                </a:effectLst>
                <a:latin typeface="NikoshBAN" panose="02000000000000000000" pitchFamily="2" charset="0"/>
                <a:cs typeface="NikoshBAN" panose="02000000000000000000" pitchFamily="2" charset="0"/>
              </a:rPr>
              <a:t>স্বর্গ ও পৃথিবীতে শান্তি ফিরে আসে। </a:t>
            </a:r>
            <a:endParaRPr lang="en-US" sz="3200" b="1" dirty="0">
              <a:solidFill>
                <a:srgbClr val="C00000"/>
              </a:solidFill>
              <a:effectLst>
                <a:glow rad="101600">
                  <a:schemeClr val="accent5">
                    <a:satMod val="175000"/>
                    <a:alpha val="40000"/>
                  </a:schemeClr>
                </a:glo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345796" y="520928"/>
            <a:ext cx="1337123" cy="1313352"/>
          </a:xfrm>
          <a:prstGeom prst="rect">
            <a:avLst/>
          </a:prstGeom>
          <a:ln>
            <a:noFill/>
          </a:ln>
          <a:effectLst>
            <a:softEdge rad="112500"/>
          </a:effectLst>
        </p:spPr>
      </p:pic>
    </p:spTree>
    <p:extLst>
      <p:ext uri="{BB962C8B-B14F-4D97-AF65-F5344CB8AC3E}">
        <p14:creationId xmlns:p14="http://schemas.microsoft.com/office/powerpoint/2010/main" val="3225542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by="(-#ppt_w*2)" calcmode="lin" valueType="num">
                                      <p:cBhvr rctx="PPT">
                                        <p:cTn id="26" dur="250" autoRev="1" fill="hold">
                                          <p:stCondLst>
                                            <p:cond delay="0"/>
                                          </p:stCondLst>
                                        </p:cTn>
                                        <p:tgtEl>
                                          <p:spTgt spid="7"/>
                                        </p:tgtEl>
                                        <p:attrNameLst>
                                          <p:attrName>ppt_w</p:attrName>
                                        </p:attrNameLst>
                                      </p:cBhvr>
                                    </p:anim>
                                    <p:anim by="(#ppt_w*0.50)" calcmode="lin" valueType="num">
                                      <p:cBhvr>
                                        <p:cTn id="27" dur="250" decel="50000" autoRev="1" fill="hold">
                                          <p:stCondLst>
                                            <p:cond delay="0"/>
                                          </p:stCondLst>
                                        </p:cTn>
                                        <p:tgtEl>
                                          <p:spTgt spid="7"/>
                                        </p:tgtEl>
                                        <p:attrNameLst>
                                          <p:attrName>ppt_x</p:attrName>
                                        </p:attrNameLst>
                                      </p:cBhvr>
                                    </p:anim>
                                    <p:anim from="(-#ppt_h/2)" to="(#ppt_y)" calcmode="lin" valueType="num">
                                      <p:cBhvr>
                                        <p:cTn id="28" dur="500" fill="hold">
                                          <p:stCondLst>
                                            <p:cond delay="0"/>
                                          </p:stCondLst>
                                        </p:cTn>
                                        <p:tgtEl>
                                          <p:spTgt spid="7"/>
                                        </p:tgtEl>
                                        <p:attrNameLst>
                                          <p:attrName>ppt_y</p:attrName>
                                        </p:attrNameLst>
                                      </p:cBhvr>
                                    </p:anim>
                                    <p:animRot by="21600000">
                                      <p:cBhvr>
                                        <p:cTn id="29"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13" y="299804"/>
            <a:ext cx="11542426" cy="6254412"/>
          </a:xfrm>
          <a:prstGeom prst="rect">
            <a:avLst/>
          </a:prstGeom>
          <a:effectLst>
            <a:glow rad="254000">
              <a:srgbClr val="FF0000"/>
            </a:glow>
          </a:effectLst>
        </p:spPr>
      </p:pic>
      <p:sp>
        <p:nvSpPr>
          <p:cNvPr id="3" name="Right Arrow 2"/>
          <p:cNvSpPr/>
          <p:nvPr/>
        </p:nvSpPr>
        <p:spPr>
          <a:xfrm>
            <a:off x="764499" y="2969809"/>
            <a:ext cx="884419" cy="824459"/>
          </a:xfrm>
          <a:prstGeom prst="rightArrow">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FF0000"/>
                </a:solidFill>
                <a:latin typeface="NikoshBAN" panose="02000000000000000000" pitchFamily="2" charset="0"/>
                <a:cs typeface="NikoshBAN" panose="02000000000000000000" pitchFamily="2" charset="0"/>
              </a:rPr>
              <a:t>০৮</a:t>
            </a:r>
            <a:r>
              <a:rPr lang="bn-IN" dirty="0" smtClean="0"/>
              <a:t> </a:t>
            </a:r>
            <a:endParaRPr lang="en-US" dirty="0"/>
          </a:p>
        </p:txBody>
      </p:sp>
      <p:sp>
        <p:nvSpPr>
          <p:cNvPr id="4" name="TextBox 3"/>
          <p:cNvSpPr txBox="1"/>
          <p:nvPr/>
        </p:nvSpPr>
        <p:spPr>
          <a:xfrm rot="2084263">
            <a:off x="8859186" y="1085583"/>
            <a:ext cx="2788170" cy="707886"/>
          </a:xfrm>
          <a:prstGeom prst="rect">
            <a:avLst/>
          </a:prstGeom>
          <a:solidFill>
            <a:srgbClr val="00B050"/>
          </a:solidFill>
          <a:ln w="57150">
            <a:solidFill>
              <a:srgbClr val="0070C0"/>
            </a:solidFill>
          </a:ln>
        </p:spPr>
        <p:txBody>
          <a:bodyPr wrap="square" rtlCol="0">
            <a:spAutoFit/>
          </a:bodyPr>
          <a:lstStyle/>
          <a:p>
            <a:r>
              <a:rPr lang="bn-IN"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বলরাম অবতার </a:t>
            </a:r>
            <a:endPar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p:txBody>
      </p:sp>
      <p:pic>
        <p:nvPicPr>
          <p:cNvPr id="5" name="Picture 4" descr="Screen Clipping"/>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2158584" y="656340"/>
            <a:ext cx="3702570" cy="5223029"/>
          </a:xfrm>
          <a:prstGeom prst="rect">
            <a:avLst/>
          </a:prstGeom>
          <a:ln>
            <a:noFill/>
          </a:ln>
          <a:effectLst>
            <a:softEdge rad="112500"/>
          </a:effectLst>
        </p:spPr>
      </p:pic>
      <p:sp>
        <p:nvSpPr>
          <p:cNvPr id="6" name="TextBox 5"/>
          <p:cNvSpPr txBox="1"/>
          <p:nvPr/>
        </p:nvSpPr>
        <p:spPr>
          <a:xfrm>
            <a:off x="6056026" y="2473377"/>
            <a:ext cx="5544546" cy="2554545"/>
          </a:xfrm>
          <a:prstGeom prst="rect">
            <a:avLst/>
          </a:prstGeom>
          <a:noFill/>
        </p:spPr>
        <p:txBody>
          <a:bodyPr wrap="square" rtlCol="0">
            <a:spAutoFit/>
          </a:bodyPr>
          <a:lstStyle/>
          <a:p>
            <a:r>
              <a:rPr lang="bn-IN" sz="3200" dirty="0" smtClean="0">
                <a:ln w="0"/>
                <a:effectLst>
                  <a:glow rad="1397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দ্বাপর যুগে শ্রীবিষ্ণু বলরামরুপে অবতীর্ণ হন।তিনি ছিলেন শ্রীকৃষ্ণের বড় ভাই।বলরাম গদাযুদ্ধে শ্রেষ্ঠ বীর।তাই হাতে একটি লাঙল থাকত।তিনি অনেক অত্যাচারীকে শাস্তি দেন।ফলে পৃথিবীতে শান্তি প্রতিষ্ঠত হয়। </a:t>
            </a:r>
            <a:endParaRPr lang="en-US" sz="3200" dirty="0">
              <a:ln w="0"/>
              <a:effectLst>
                <a:glow rad="1397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6370820" y="656340"/>
            <a:ext cx="1386078" cy="1386078"/>
          </a:xfrm>
          <a:prstGeom prst="rect">
            <a:avLst/>
          </a:prstGeom>
          <a:ln>
            <a:noFill/>
          </a:ln>
          <a:effectLst>
            <a:softEdge rad="112500"/>
          </a:effectLst>
        </p:spPr>
      </p:pic>
    </p:spTree>
    <p:extLst>
      <p:ext uri="{BB962C8B-B14F-4D97-AF65-F5344CB8AC3E}">
        <p14:creationId xmlns:p14="http://schemas.microsoft.com/office/powerpoint/2010/main" val="3856867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by="(-#ppt_w*2)" calcmode="lin" valueType="num">
                                      <p:cBhvr rctx="PPT">
                                        <p:cTn id="28" dur="250" autoRev="1" fill="hold">
                                          <p:stCondLst>
                                            <p:cond delay="0"/>
                                          </p:stCondLst>
                                        </p:cTn>
                                        <p:tgtEl>
                                          <p:spTgt spid="6"/>
                                        </p:tgtEl>
                                        <p:attrNameLst>
                                          <p:attrName>ppt_w</p:attrName>
                                        </p:attrNameLst>
                                      </p:cBhvr>
                                    </p:anim>
                                    <p:anim by="(#ppt_w*0.50)" calcmode="lin" valueType="num">
                                      <p:cBhvr>
                                        <p:cTn id="29" dur="250" decel="50000" autoRev="1" fill="hold">
                                          <p:stCondLst>
                                            <p:cond delay="0"/>
                                          </p:stCondLst>
                                        </p:cTn>
                                        <p:tgtEl>
                                          <p:spTgt spid="6"/>
                                        </p:tgtEl>
                                        <p:attrNameLst>
                                          <p:attrName>ppt_x</p:attrName>
                                        </p:attrNameLst>
                                      </p:cBhvr>
                                    </p:anim>
                                    <p:anim from="(-#ppt_h/2)" to="(#ppt_y)" calcmode="lin" valueType="num">
                                      <p:cBhvr>
                                        <p:cTn id="30" dur="500" fill="hold">
                                          <p:stCondLst>
                                            <p:cond delay="0"/>
                                          </p:stCondLst>
                                        </p:cTn>
                                        <p:tgtEl>
                                          <p:spTgt spid="6"/>
                                        </p:tgtEl>
                                        <p:attrNameLst>
                                          <p:attrName>ppt_y</p:attrName>
                                        </p:attrNameLst>
                                      </p:cBhvr>
                                    </p:anim>
                                    <p:animRot by="21600000">
                                      <p:cBhvr>
                                        <p:cTn id="31"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08" y="250090"/>
            <a:ext cx="11662348" cy="6254412"/>
          </a:xfrm>
          <a:prstGeom prst="rect">
            <a:avLst/>
          </a:prstGeom>
          <a:effectLst>
            <a:glow rad="177800">
              <a:srgbClr val="FF0000"/>
            </a:glow>
          </a:effectLst>
        </p:spPr>
      </p:pic>
      <p:sp>
        <p:nvSpPr>
          <p:cNvPr id="3" name="Right Arrow 2"/>
          <p:cNvSpPr/>
          <p:nvPr/>
        </p:nvSpPr>
        <p:spPr>
          <a:xfrm>
            <a:off x="734518" y="3102964"/>
            <a:ext cx="1094282" cy="839449"/>
          </a:xfrm>
          <a:prstGeom prst="rightArrow">
            <a:avLst/>
          </a:prstGeom>
          <a:solidFill>
            <a:schemeClr val="tx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FF00"/>
                </a:solidFill>
                <a:latin typeface="NikoshBAN" panose="02000000000000000000" pitchFamily="2" charset="0"/>
                <a:cs typeface="NikoshBAN" panose="02000000000000000000" pitchFamily="2" charset="0"/>
              </a:rPr>
              <a:t>০৯</a:t>
            </a:r>
            <a:endParaRPr lang="en-US" sz="4000" dirty="0">
              <a:solidFill>
                <a:srgbClr val="FFFF00"/>
              </a:solidFill>
              <a:latin typeface="NikoshBAN" panose="02000000000000000000" pitchFamily="2" charset="0"/>
              <a:cs typeface="NikoshBAN" panose="02000000000000000000" pitchFamily="2"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413" y="659757"/>
            <a:ext cx="3856077" cy="5323461"/>
          </a:xfrm>
          <a:prstGeom prst="rect">
            <a:avLst/>
          </a:prstGeom>
          <a:ln>
            <a:noFill/>
          </a:ln>
          <a:effectLst>
            <a:softEdge rad="112500"/>
          </a:effectLst>
        </p:spPr>
      </p:pic>
      <p:sp>
        <p:nvSpPr>
          <p:cNvPr id="6" name="TextBox 5"/>
          <p:cNvSpPr txBox="1"/>
          <p:nvPr/>
        </p:nvSpPr>
        <p:spPr>
          <a:xfrm rot="2474014">
            <a:off x="9838482" y="937549"/>
            <a:ext cx="1736204" cy="584775"/>
          </a:xfrm>
          <a:prstGeom prst="rect">
            <a:avLst/>
          </a:prstGeom>
          <a:solidFill>
            <a:srgbClr val="FFC000"/>
          </a:solidFill>
          <a:ln w="57150">
            <a:solidFill>
              <a:srgbClr val="00B0F0"/>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বুদ্ধ অবতার  </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5936103" y="2603585"/>
            <a:ext cx="5616041" cy="2308324"/>
          </a:xfrm>
          <a:prstGeom prst="rect">
            <a:avLst/>
          </a:prstGeom>
          <a:noFill/>
        </p:spPr>
        <p:txBody>
          <a:bodyPr wrap="square" rtlCol="0">
            <a:spAutoFit/>
          </a:bodyPr>
          <a:lstStyle/>
          <a:p>
            <a:r>
              <a:rPr lang="bn-IN" sz="2400" b="1" dirty="0" smtClean="0">
                <a:solidFill>
                  <a:schemeClr val="tx2"/>
                </a:solidFill>
                <a:effectLst>
                  <a:glow rad="101600">
                    <a:schemeClr val="accent1">
                      <a:satMod val="175000"/>
                      <a:alpha val="40000"/>
                    </a:schemeClr>
                  </a:glow>
                </a:effectLst>
                <a:latin typeface="NikoshBAN" panose="02000000000000000000" pitchFamily="2" charset="0"/>
                <a:cs typeface="NikoshBAN" panose="02000000000000000000" pitchFamily="2" charset="0"/>
              </a:rPr>
              <a:t>খ্রিষ্টপূর্ব ষষ্ঠ </a:t>
            </a:r>
            <a:r>
              <a:rPr lang="en-US" sz="2400" b="1" dirty="0" err="1" smtClean="0">
                <a:solidFill>
                  <a:schemeClr val="tx2"/>
                </a:solidFill>
                <a:effectLst>
                  <a:glow rad="101600">
                    <a:schemeClr val="accent1">
                      <a:satMod val="175000"/>
                      <a:alpha val="40000"/>
                    </a:schemeClr>
                  </a:glow>
                </a:effectLst>
                <a:latin typeface="NikoshBAN" panose="02000000000000000000" pitchFamily="2" charset="0"/>
                <a:cs typeface="NikoshBAN" panose="02000000000000000000" pitchFamily="2" charset="0"/>
              </a:rPr>
              <a:t>শতকে</a:t>
            </a:r>
            <a:r>
              <a:rPr lang="en-US" sz="2400" b="1" dirty="0" smtClean="0">
                <a:solidFill>
                  <a:schemeClr val="tx2"/>
                </a:solidFill>
                <a:effectLst>
                  <a:glow rad="101600">
                    <a:schemeClr val="accent1">
                      <a:satMod val="175000"/>
                      <a:alpha val="40000"/>
                    </a:schemeClr>
                  </a:glow>
                </a:effectLst>
                <a:latin typeface="NikoshBAN" panose="02000000000000000000" pitchFamily="2" charset="0"/>
                <a:cs typeface="NikoshBAN" panose="02000000000000000000" pitchFamily="2" charset="0"/>
              </a:rPr>
              <a:t> </a:t>
            </a:r>
            <a:r>
              <a:rPr lang="bn-IN" sz="2400" b="1" dirty="0" smtClean="0">
                <a:solidFill>
                  <a:schemeClr val="tx2"/>
                </a:solidFill>
                <a:effectLst>
                  <a:glow rad="101600">
                    <a:schemeClr val="accent1">
                      <a:satMod val="175000"/>
                      <a:alpha val="40000"/>
                    </a:schemeClr>
                  </a:glow>
                </a:effectLst>
                <a:latin typeface="NikoshBAN" panose="02000000000000000000" pitchFamily="2" charset="0"/>
                <a:cs typeface="NikoshBAN" panose="02000000000000000000" pitchFamily="2" charset="0"/>
              </a:rPr>
              <a:t> মানুষের মধ্য থেকে হিংসা, নীচতা, দূর করতে শ্রীবিষ্ণু রাজা শুদ্ধোদনের পুত্ররূপে জন্মগ্রহণ করেন। তার নাম রাখা হয় গৌতম।পরে তিনি “বোধি” অর্থাৎ বিশেষ জ্ঞান লাভ করে গৌতম বুদ্ধ নামে পরিচিতি হন।তিনি অহিংসার বাণী প্রচার করে মানুশকে শান্তির পথ দেখান।তার ধর্মের মূল কথা ছিল, জীবসেবা,</a:t>
            </a:r>
            <a:r>
              <a:rPr lang="en-US" sz="2400" b="1" dirty="0" smtClean="0">
                <a:solidFill>
                  <a:schemeClr val="tx2"/>
                </a:solidFill>
                <a:effectLst>
                  <a:glow rad="101600">
                    <a:schemeClr val="accent1">
                      <a:satMod val="175000"/>
                      <a:alpha val="40000"/>
                    </a:schemeClr>
                  </a:glow>
                </a:effectLst>
                <a:latin typeface="NikoshBAN" panose="02000000000000000000" pitchFamily="2" charset="0"/>
                <a:cs typeface="NikoshBAN" panose="02000000000000000000" pitchFamily="2" charset="0"/>
              </a:rPr>
              <a:t> </a:t>
            </a:r>
            <a:r>
              <a:rPr lang="en-US" sz="2400" b="1" dirty="0" err="1" smtClean="0">
                <a:solidFill>
                  <a:schemeClr val="tx2"/>
                </a:solidFill>
                <a:effectLst>
                  <a:glow rad="101600">
                    <a:schemeClr val="accent1">
                      <a:satMod val="175000"/>
                      <a:alpha val="40000"/>
                    </a:schemeClr>
                  </a:glow>
                </a:effectLst>
                <a:latin typeface="NikoshBAN" panose="02000000000000000000" pitchFamily="2" charset="0"/>
                <a:cs typeface="NikoshBAN" panose="02000000000000000000" pitchFamily="2" charset="0"/>
              </a:rPr>
              <a:t>এবং</a:t>
            </a:r>
            <a:r>
              <a:rPr lang="en-US" sz="2400" b="1" dirty="0" smtClean="0">
                <a:solidFill>
                  <a:schemeClr val="tx2"/>
                </a:solidFill>
                <a:effectLst>
                  <a:glow rad="101600">
                    <a:schemeClr val="accent1">
                      <a:satMod val="175000"/>
                      <a:alpha val="40000"/>
                    </a:schemeClr>
                  </a:glow>
                </a:effectLst>
                <a:latin typeface="NikoshBAN" panose="02000000000000000000" pitchFamily="2" charset="0"/>
                <a:cs typeface="NikoshBAN" panose="02000000000000000000" pitchFamily="2" charset="0"/>
              </a:rPr>
              <a:t> </a:t>
            </a:r>
            <a:r>
              <a:rPr lang="bn-IN" sz="2400" b="1" dirty="0" smtClean="0">
                <a:solidFill>
                  <a:schemeClr val="tx2"/>
                </a:solidFill>
                <a:effectLst>
                  <a:glow rad="101600">
                    <a:schemeClr val="accent1">
                      <a:satMod val="175000"/>
                      <a:alpha val="40000"/>
                    </a:schemeClr>
                  </a:glow>
                </a:effectLst>
                <a:latin typeface="NikoshBAN" panose="02000000000000000000" pitchFamily="2" charset="0"/>
                <a:cs typeface="NikoshBAN" panose="02000000000000000000" pitchFamily="2" charset="0"/>
              </a:rPr>
              <a:t> অহিংসা পরম ধর্ম। </a:t>
            </a:r>
            <a:endParaRPr lang="en-US" sz="2400" b="1" dirty="0">
              <a:solidFill>
                <a:schemeClr val="tx2"/>
              </a:solidFill>
              <a:effectLst>
                <a:glow rad="1016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707356" y="659757"/>
            <a:ext cx="1386078" cy="1386078"/>
          </a:xfrm>
          <a:prstGeom prst="rect">
            <a:avLst/>
          </a:prstGeom>
          <a:ln>
            <a:noFill/>
          </a:ln>
          <a:effectLst>
            <a:softEdge rad="112500"/>
          </a:effectLst>
        </p:spPr>
      </p:pic>
    </p:spTree>
    <p:extLst>
      <p:ext uri="{BB962C8B-B14F-4D97-AF65-F5344CB8AC3E}">
        <p14:creationId xmlns:p14="http://schemas.microsoft.com/office/powerpoint/2010/main" val="22991441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900" decel="100000" fill="hold"/>
                                        <p:tgtEl>
                                          <p:spTgt spid="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by="(-#ppt_w*2)" calcmode="lin" valueType="num">
                                      <p:cBhvr rctx="PPT">
                                        <p:cTn id="30" dur="250" autoRev="1" fill="hold">
                                          <p:stCondLst>
                                            <p:cond delay="0"/>
                                          </p:stCondLst>
                                        </p:cTn>
                                        <p:tgtEl>
                                          <p:spTgt spid="7"/>
                                        </p:tgtEl>
                                        <p:attrNameLst>
                                          <p:attrName>ppt_w</p:attrName>
                                        </p:attrNameLst>
                                      </p:cBhvr>
                                    </p:anim>
                                    <p:anim by="(#ppt_w*0.50)" calcmode="lin" valueType="num">
                                      <p:cBhvr>
                                        <p:cTn id="31" dur="250" decel="50000" autoRev="1" fill="hold">
                                          <p:stCondLst>
                                            <p:cond delay="0"/>
                                          </p:stCondLst>
                                        </p:cTn>
                                        <p:tgtEl>
                                          <p:spTgt spid="7"/>
                                        </p:tgtEl>
                                        <p:attrNameLst>
                                          <p:attrName>ppt_x</p:attrName>
                                        </p:attrNameLst>
                                      </p:cBhvr>
                                    </p:anim>
                                    <p:anim from="(-#ppt_h/2)" to="(#ppt_y)" calcmode="lin" valueType="num">
                                      <p:cBhvr>
                                        <p:cTn id="32" dur="500" fill="hold">
                                          <p:stCondLst>
                                            <p:cond delay="0"/>
                                          </p:stCondLst>
                                        </p:cTn>
                                        <p:tgtEl>
                                          <p:spTgt spid="7"/>
                                        </p:tgtEl>
                                        <p:attrNameLst>
                                          <p:attrName>ppt_y</p:attrName>
                                        </p:attrNameLst>
                                      </p:cBhvr>
                                    </p:anim>
                                    <p:animRot by="21600000">
                                      <p:cBhvr>
                                        <p:cTn id="33"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12" y="269822"/>
            <a:ext cx="11647357" cy="6235909"/>
          </a:xfrm>
          <a:prstGeom prst="rect">
            <a:avLst/>
          </a:prstGeom>
          <a:effectLst>
            <a:glow rad="215900">
              <a:srgbClr val="FF0000"/>
            </a:glow>
          </a:effectLst>
        </p:spPr>
      </p:pic>
      <p:pic>
        <p:nvPicPr>
          <p:cNvPr id="3" name="Picture 2" descr="Screen Clippin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l="4689" t="-598" r="-4689" b="598"/>
          <a:stretch/>
        </p:blipFill>
        <p:spPr>
          <a:xfrm>
            <a:off x="1858782" y="569626"/>
            <a:ext cx="4392116" cy="5441430"/>
          </a:xfrm>
          <a:prstGeom prst="rect">
            <a:avLst/>
          </a:prstGeom>
          <a:ln>
            <a:noFill/>
          </a:ln>
          <a:effectLst>
            <a:softEdge rad="112500"/>
          </a:effectLst>
        </p:spPr>
      </p:pic>
      <p:sp>
        <p:nvSpPr>
          <p:cNvPr id="4" name="Right Arrow 3"/>
          <p:cNvSpPr/>
          <p:nvPr/>
        </p:nvSpPr>
        <p:spPr>
          <a:xfrm>
            <a:off x="464695" y="2968051"/>
            <a:ext cx="959371" cy="839449"/>
          </a:xfrm>
          <a:prstGeom prst="rightArrow">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latin typeface="NikoshBAN" panose="02000000000000000000" pitchFamily="2" charset="0"/>
                <a:cs typeface="NikoshBAN" panose="02000000000000000000" pitchFamily="2" charset="0"/>
              </a:rPr>
              <a:t>১০</a:t>
            </a:r>
            <a:r>
              <a:rPr lang="en-US" dirty="0" smtClean="0"/>
              <a:t> </a:t>
            </a:r>
            <a:endParaRPr lang="en-US" dirty="0"/>
          </a:p>
        </p:txBody>
      </p:sp>
      <p:sp>
        <p:nvSpPr>
          <p:cNvPr id="5" name="TextBox 4"/>
          <p:cNvSpPr txBox="1"/>
          <p:nvPr/>
        </p:nvSpPr>
        <p:spPr>
          <a:xfrm rot="2065410">
            <a:off x="9863528" y="910436"/>
            <a:ext cx="1993692" cy="646331"/>
          </a:xfrm>
          <a:prstGeom prst="rect">
            <a:avLst/>
          </a:prstGeom>
          <a:solidFill>
            <a:srgbClr val="FFC000"/>
          </a:solidFill>
          <a:ln w="57150">
            <a:solidFill>
              <a:srgbClr val="92D050"/>
            </a:solidFill>
          </a:ln>
          <a:effectLst>
            <a:glow rad="152400">
              <a:schemeClr val="accent1">
                <a:alpha val="40000"/>
              </a:schemeClr>
            </a:glow>
          </a:effectLst>
        </p:spPr>
        <p:txBody>
          <a:bodyPr wrap="square" rtlCol="0">
            <a:spAutoFit/>
          </a:bodyPr>
          <a:lstStyle/>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কল্কি অবতার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6250898" y="2063698"/>
            <a:ext cx="5351489" cy="3108543"/>
          </a:xfrm>
          <a:prstGeom prst="rect">
            <a:avLst/>
          </a:prstGeom>
          <a:noFill/>
        </p:spPr>
        <p:txBody>
          <a:bodyPr wrap="square" rtlCol="0">
            <a:spAutoFit/>
          </a:bodyPr>
          <a:lstStyle/>
          <a:p>
            <a:r>
              <a:rPr lang="bn-IN" sz="2800" b="1" dirty="0" smtClean="0">
                <a:solidFill>
                  <a:schemeClr val="accent6"/>
                </a:solidFill>
                <a:effectLst>
                  <a:glow rad="139700">
                    <a:schemeClr val="accent4">
                      <a:satMod val="175000"/>
                      <a:alpha val="40000"/>
                    </a:schemeClr>
                  </a:glow>
                  <a:innerShdw blurRad="114300">
                    <a:prstClr val="black"/>
                  </a:innerShdw>
                </a:effectLst>
                <a:latin typeface="NikoshBAN" panose="02000000000000000000" pitchFamily="2" charset="0"/>
                <a:cs typeface="NikoshBAN" panose="02000000000000000000" pitchFamily="2" charset="0"/>
              </a:rPr>
              <a:t>এতক্ষণ আমরা যে অবতারদের কথা জানলাম তাঁরা পৃথিবীতে আবির্ভুত হয়েছেন, কিন্তু কলির শেষ প্রান্তে অন্যায় দমন করতে শ্রীবিষ্ণু কল্কিরূপে আবির্ভূত হবেন, তিনি জীবের দুঃখ দূর করবেন, তাঁর হাতে থাকবে খড়গ। খড়গ দিয়ে তিনি অত্যাচারী ব্যাক্তিদের হত্যা করবেন, মানুষের দুঃখ দূর হবে, পৃথিবীতে শান্তি প্রতিষ্ঠিত হবে। </a:t>
            </a:r>
            <a:endParaRPr lang="en-US" sz="2800" b="1" dirty="0">
              <a:solidFill>
                <a:schemeClr val="accent6"/>
              </a:solidFill>
              <a:effectLst>
                <a:glow rad="139700">
                  <a:schemeClr val="accent4">
                    <a:satMod val="175000"/>
                    <a:alpha val="40000"/>
                  </a:schemeClr>
                </a:glow>
                <a:innerShdw blurRad="114300">
                  <a:prstClr val="black"/>
                </a:inn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5614" y="473721"/>
            <a:ext cx="1386078" cy="1386078"/>
          </a:xfrm>
          <a:prstGeom prst="rect">
            <a:avLst/>
          </a:prstGeom>
          <a:ln>
            <a:noFill/>
          </a:ln>
          <a:effectLst>
            <a:softEdge rad="112500"/>
          </a:effectLst>
        </p:spPr>
      </p:pic>
    </p:spTree>
    <p:extLst>
      <p:ext uri="{BB962C8B-B14F-4D97-AF65-F5344CB8AC3E}">
        <p14:creationId xmlns:p14="http://schemas.microsoft.com/office/powerpoint/2010/main" val="25771554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by="(-#ppt_w*2)" calcmode="lin" valueType="num">
                                      <p:cBhvr rctx="PPT">
                                        <p:cTn id="35" dur="250" autoRev="1" fill="hold">
                                          <p:stCondLst>
                                            <p:cond delay="0"/>
                                          </p:stCondLst>
                                        </p:cTn>
                                        <p:tgtEl>
                                          <p:spTgt spid="6"/>
                                        </p:tgtEl>
                                        <p:attrNameLst>
                                          <p:attrName>ppt_w</p:attrName>
                                        </p:attrNameLst>
                                      </p:cBhvr>
                                    </p:anim>
                                    <p:anim by="(#ppt_w*0.50)" calcmode="lin" valueType="num">
                                      <p:cBhvr>
                                        <p:cTn id="36" dur="250" decel="50000" autoRev="1" fill="hold">
                                          <p:stCondLst>
                                            <p:cond delay="0"/>
                                          </p:stCondLst>
                                        </p:cTn>
                                        <p:tgtEl>
                                          <p:spTgt spid="6"/>
                                        </p:tgtEl>
                                        <p:attrNameLst>
                                          <p:attrName>ppt_x</p:attrName>
                                        </p:attrNameLst>
                                      </p:cBhvr>
                                    </p:anim>
                                    <p:anim from="(-#ppt_h/2)" to="(#ppt_y)" calcmode="lin" valueType="num">
                                      <p:cBhvr>
                                        <p:cTn id="37" dur="500" fill="hold">
                                          <p:stCondLst>
                                            <p:cond delay="0"/>
                                          </p:stCondLst>
                                        </p:cTn>
                                        <p:tgtEl>
                                          <p:spTgt spid="6"/>
                                        </p:tgtEl>
                                        <p:attrNameLst>
                                          <p:attrName>ppt_y</p:attrName>
                                        </p:attrNameLst>
                                      </p:cBhvr>
                                    </p:anim>
                                    <p:animRot by="21600000">
                                      <p:cBhvr>
                                        <p:cTn id="38"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Rectangle 1"/>
          <p:cNvSpPr/>
          <p:nvPr/>
        </p:nvSpPr>
        <p:spPr>
          <a:xfrm>
            <a:off x="449705" y="314795"/>
            <a:ext cx="11392524" cy="6235908"/>
          </a:xfrm>
          <a:prstGeom prst="rect">
            <a:avLst/>
          </a:prstGeom>
          <a:solidFill>
            <a:schemeClr val="accent2">
              <a:lumMod val="20000"/>
              <a:lumOff val="80000"/>
            </a:schemeClr>
          </a:solidFill>
          <a:ln w="76200">
            <a:solidFill>
              <a:srgbClr val="7030A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52669" y="779489"/>
            <a:ext cx="4631961" cy="1015663"/>
          </a:xfrm>
          <a:prstGeom prst="rect">
            <a:avLst/>
          </a:prstGeom>
          <a:solidFill>
            <a:srgbClr val="92D050"/>
          </a:solidFill>
          <a:ln w="57150">
            <a:solidFill>
              <a:schemeClr val="tx1"/>
            </a:solidFill>
            <a:prstDash val="sysDash"/>
          </a:ln>
        </p:spPr>
        <p:txBody>
          <a:bodyPr wrap="square" rtlCol="0">
            <a:spAutoFit/>
          </a:bodyPr>
          <a:lstStyle/>
          <a:p>
            <a:r>
              <a:rPr lang="bn-IN"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একক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কাজ</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126" y="752211"/>
            <a:ext cx="1105135" cy="1042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5038" y="752210"/>
            <a:ext cx="1105135" cy="1042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2158583" y="3432749"/>
            <a:ext cx="9129010" cy="2123658"/>
          </a:xfrm>
          <a:prstGeom prst="rect">
            <a:avLst/>
          </a:prstGeom>
          <a:noFill/>
        </p:spPr>
        <p:txBody>
          <a:bodyPr wrap="square" rtlCol="0">
            <a:spAutoFit/>
          </a:bodyPr>
          <a:lstStyle/>
          <a:p>
            <a:r>
              <a:rPr lang="bn-IN" sz="6600" dirty="0" smtClean="0">
                <a:solidFill>
                  <a:srgbClr val="FF0000"/>
                </a:solidFill>
                <a:latin typeface="NikoshBAN" panose="02000000000000000000" pitchFamily="2" charset="0"/>
                <a:cs typeface="NikoshBAN" panose="02000000000000000000" pitchFamily="2" charset="0"/>
              </a:rPr>
              <a:t> ১। </a:t>
            </a:r>
            <a:r>
              <a:rPr lang="en-US" sz="6600" dirty="0" err="1" smtClean="0">
                <a:solidFill>
                  <a:srgbClr val="FF0000"/>
                </a:solidFill>
                <a:latin typeface="NikoshBAN" panose="02000000000000000000" pitchFamily="2" charset="0"/>
                <a:cs typeface="NikoshBAN" panose="02000000000000000000" pitchFamily="2" charset="0"/>
              </a:rPr>
              <a:t>অবতার</a:t>
            </a:r>
            <a:r>
              <a:rPr lang="en-US" sz="6600" dirty="0" smtClean="0">
                <a:solidFill>
                  <a:srgbClr val="FF0000"/>
                </a:solidFill>
                <a:latin typeface="NikoshBAN" panose="02000000000000000000" pitchFamily="2" charset="0"/>
                <a:cs typeface="NikoshBAN" panose="02000000000000000000" pitchFamily="2" charset="0"/>
              </a:rPr>
              <a:t> </a:t>
            </a:r>
            <a:r>
              <a:rPr lang="en-US" sz="6600" dirty="0" err="1" smtClean="0">
                <a:solidFill>
                  <a:srgbClr val="FF0000"/>
                </a:solidFill>
                <a:latin typeface="NikoshBAN" panose="02000000000000000000" pitchFamily="2" charset="0"/>
                <a:cs typeface="NikoshBAN" panose="02000000000000000000" pitchFamily="2" charset="0"/>
              </a:rPr>
              <a:t>বলতে</a:t>
            </a:r>
            <a:r>
              <a:rPr lang="en-US" sz="6600" dirty="0" smtClean="0">
                <a:solidFill>
                  <a:srgbClr val="FF0000"/>
                </a:solidFill>
                <a:latin typeface="NikoshBAN" panose="02000000000000000000" pitchFamily="2" charset="0"/>
                <a:cs typeface="NikoshBAN" panose="02000000000000000000" pitchFamily="2" charset="0"/>
              </a:rPr>
              <a:t> </a:t>
            </a:r>
            <a:r>
              <a:rPr lang="en-US" sz="6600" dirty="0" err="1" smtClean="0">
                <a:solidFill>
                  <a:srgbClr val="FF0000"/>
                </a:solidFill>
                <a:latin typeface="NikoshBAN" panose="02000000000000000000" pitchFamily="2" charset="0"/>
                <a:cs typeface="NikoshBAN" panose="02000000000000000000" pitchFamily="2" charset="0"/>
              </a:rPr>
              <a:t>কী</a:t>
            </a:r>
            <a:r>
              <a:rPr lang="en-US" sz="6600" dirty="0" smtClean="0">
                <a:solidFill>
                  <a:srgbClr val="FF0000"/>
                </a:solidFill>
                <a:latin typeface="NikoshBAN" panose="02000000000000000000" pitchFamily="2" charset="0"/>
                <a:cs typeface="NikoshBAN" panose="02000000000000000000" pitchFamily="2" charset="0"/>
              </a:rPr>
              <a:t> </a:t>
            </a:r>
            <a:r>
              <a:rPr lang="en-US" sz="6600" dirty="0" err="1" smtClean="0">
                <a:solidFill>
                  <a:srgbClr val="FF0000"/>
                </a:solidFill>
                <a:latin typeface="NikoshBAN" panose="02000000000000000000" pitchFamily="2" charset="0"/>
                <a:cs typeface="NikoshBAN" panose="02000000000000000000" pitchFamily="2" charset="0"/>
              </a:rPr>
              <a:t>বোঝ</a:t>
            </a:r>
            <a:r>
              <a:rPr lang="en-US" sz="6600" dirty="0" smtClean="0">
                <a:solidFill>
                  <a:srgbClr val="FF0000"/>
                </a:solidFill>
                <a:latin typeface="NikoshBAN" panose="02000000000000000000" pitchFamily="2" charset="0"/>
                <a:cs typeface="NikoshBAN" panose="02000000000000000000" pitchFamily="2" charset="0"/>
              </a:rPr>
              <a:t>?</a:t>
            </a:r>
            <a:endParaRPr lang="bn-IN" sz="6600" dirty="0" smtClean="0">
              <a:solidFill>
                <a:srgbClr val="FF0000"/>
              </a:solidFill>
              <a:latin typeface="NikoshBAN" panose="02000000000000000000" pitchFamily="2" charset="0"/>
              <a:cs typeface="NikoshBAN" panose="02000000000000000000" pitchFamily="2" charset="0"/>
            </a:endParaRPr>
          </a:p>
          <a:p>
            <a:r>
              <a:rPr lang="bn-IN" sz="6600" dirty="0" smtClean="0">
                <a:solidFill>
                  <a:srgbClr val="FF0000"/>
                </a:solidFill>
                <a:latin typeface="NikoshBAN" panose="02000000000000000000" pitchFamily="2" charset="0"/>
                <a:cs typeface="NikoshBAN" panose="02000000000000000000" pitchFamily="2" charset="0"/>
              </a:rPr>
              <a:t>২। পাঁচজন অবতারের নাম লিখ?</a:t>
            </a:r>
            <a:endParaRPr lang="en-US" sz="6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76279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tile tx="0" ty="0" sx="100000" sy="100000" flip="none" algn="tl"/>
        </a:blipFill>
        <a:effectLst/>
      </p:bgPr>
    </p:bg>
    <p:spTree>
      <p:nvGrpSpPr>
        <p:cNvPr id="1" name=""/>
        <p:cNvGrpSpPr/>
        <p:nvPr/>
      </p:nvGrpSpPr>
      <p:grpSpPr>
        <a:xfrm>
          <a:off x="0" y="0"/>
          <a:ext cx="0" cy="0"/>
          <a:chOff x="0" y="0"/>
          <a:chExt cx="0" cy="0"/>
        </a:xfrm>
      </p:grpSpPr>
      <p:grpSp>
        <p:nvGrpSpPr>
          <p:cNvPr id="21" name="Group 20"/>
          <p:cNvGrpSpPr/>
          <p:nvPr/>
        </p:nvGrpSpPr>
        <p:grpSpPr>
          <a:xfrm>
            <a:off x="250875" y="197706"/>
            <a:ext cx="11706663" cy="6428177"/>
            <a:chOff x="250875" y="197706"/>
            <a:chExt cx="11706663" cy="6428177"/>
          </a:xfrm>
        </p:grpSpPr>
        <p:sp>
          <p:nvSpPr>
            <p:cNvPr id="7" name="Sun 6"/>
            <p:cNvSpPr/>
            <p:nvPr/>
          </p:nvSpPr>
          <p:spPr>
            <a:xfrm>
              <a:off x="6054331" y="464234"/>
              <a:ext cx="1069144" cy="928468"/>
            </a:xfrm>
            <a:prstGeom prst="su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76864" y="464234"/>
              <a:ext cx="2813539" cy="707886"/>
            </a:xfrm>
            <a:prstGeom prst="rect">
              <a:avLst/>
            </a:prstGeom>
            <a:noFill/>
          </p:spPr>
          <p:txBody>
            <a:bodyPr wrap="square" rtlCol="0">
              <a:spAutoFit/>
            </a:bodyPr>
            <a:lstStyle/>
            <a:p>
              <a:r>
                <a:rPr lang="en-US" dirty="0" smtClean="0">
                  <a:latin typeface="NikoshBAN" panose="02000000000000000000" pitchFamily="2" charset="0"/>
                  <a:cs typeface="NikoshBAN" panose="02000000000000000000" pitchFamily="2" charset="0"/>
                </a:rPr>
                <a:t>  </a:t>
              </a:r>
              <a:r>
                <a:rPr lang="en-US" sz="4000" b="1" dirty="0" err="1" smtClean="0">
                  <a:ln w="6600">
                    <a:solidFill>
                      <a:schemeClr val="accent2"/>
                    </a:solidFill>
                    <a:prstDash val="solid"/>
                  </a:ln>
                  <a:solidFill>
                    <a:srgbClr val="F4EAD3"/>
                  </a:solidFill>
                  <a:effectLst>
                    <a:glow rad="228600">
                      <a:srgbClr val="FF0000">
                        <a:alpha val="40000"/>
                      </a:srgbClr>
                    </a:glow>
                    <a:outerShdw dist="38100" dir="2700000" algn="tl" rotWithShape="0">
                      <a:schemeClr val="accent2"/>
                    </a:outerShdw>
                  </a:effectLst>
                  <a:latin typeface="NikoshBAN" panose="02000000000000000000" pitchFamily="2" charset="0"/>
                  <a:cs typeface="NikoshBAN" panose="02000000000000000000" pitchFamily="2" charset="0"/>
                </a:rPr>
                <a:t>শিক্ষক</a:t>
              </a:r>
              <a:r>
                <a:rPr lang="en-US" sz="4000" b="1" dirty="0" smtClean="0">
                  <a:ln w="6600">
                    <a:solidFill>
                      <a:schemeClr val="accent2"/>
                    </a:solidFill>
                    <a:prstDash val="solid"/>
                  </a:ln>
                  <a:solidFill>
                    <a:srgbClr val="F4EAD3"/>
                  </a:solidFill>
                  <a:effectLst>
                    <a:glow rad="228600">
                      <a:srgbClr val="FF0000">
                        <a:alpha val="40000"/>
                      </a:srgbClr>
                    </a:glow>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dirty="0" err="1" smtClean="0">
                  <a:ln w="6600">
                    <a:solidFill>
                      <a:schemeClr val="accent2"/>
                    </a:solidFill>
                    <a:prstDash val="solid"/>
                  </a:ln>
                  <a:solidFill>
                    <a:srgbClr val="F4EAD3"/>
                  </a:solidFill>
                  <a:effectLst>
                    <a:glow rad="228600">
                      <a:srgbClr val="FF0000">
                        <a:alpha val="40000"/>
                      </a:srgbClr>
                    </a:glow>
                    <a:outerShdw dist="38100" dir="2700000" algn="tl" rotWithShape="0">
                      <a:schemeClr val="accent2"/>
                    </a:outerShdw>
                  </a:effectLst>
                  <a:latin typeface="NikoshBAN" panose="02000000000000000000" pitchFamily="2" charset="0"/>
                  <a:cs typeface="NikoshBAN" panose="02000000000000000000" pitchFamily="2" charset="0"/>
                </a:rPr>
                <a:t>পরিচিতি</a:t>
              </a:r>
              <a:r>
                <a:rPr lang="en-US" sz="4000" b="1" dirty="0" smtClean="0">
                  <a:ln w="6600">
                    <a:solidFill>
                      <a:schemeClr val="accent2"/>
                    </a:solidFill>
                    <a:prstDash val="solid"/>
                  </a:ln>
                  <a:solidFill>
                    <a:srgbClr val="F4EAD3"/>
                  </a:solidFill>
                  <a:effectLst>
                    <a:glow rad="228600">
                      <a:srgbClr val="FF0000">
                        <a:alpha val="40000"/>
                      </a:srgbClr>
                    </a:glow>
                    <a:outerShdw dist="38100" dir="2700000" algn="tl" rotWithShape="0">
                      <a:schemeClr val="accent2"/>
                    </a:outerShdw>
                  </a:effectLst>
                  <a:latin typeface="NikoshBAN" panose="02000000000000000000" pitchFamily="2" charset="0"/>
                  <a:cs typeface="NikoshBAN" panose="02000000000000000000" pitchFamily="2" charset="0"/>
                </a:rPr>
                <a:t> </a:t>
              </a:r>
              <a:endParaRPr lang="en-US" dirty="0">
                <a:solidFill>
                  <a:srgbClr val="F4EAD3"/>
                </a:solidFill>
                <a:effectLst>
                  <a:glow rad="228600">
                    <a:srgbClr val="FF0000">
                      <a:alpha val="40000"/>
                    </a:srgbClr>
                  </a:glow>
                  <a:outerShdw dist="38100" dir="2700000" algn="tl" rotWithShape="0">
                    <a:schemeClr val="accent2"/>
                  </a:outerShdw>
                </a:effectLst>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277656" y="1432014"/>
              <a:ext cx="2310760" cy="2330562"/>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1146180" y="3894180"/>
              <a:ext cx="4417256" cy="2431435"/>
            </a:xfrm>
            <a:prstGeom prst="rect">
              <a:avLst/>
            </a:prstGeom>
            <a:noFill/>
          </p:spPr>
          <p:txBody>
            <a:bodyPr wrap="square" rtlCol="0">
              <a:spAutoFit/>
            </a:bodyPr>
            <a:lstStyle/>
            <a:p>
              <a:pPr algn="ctr"/>
              <a:r>
                <a:rPr lang="bn-IN" sz="4000" b="1" dirty="0" smtClean="0">
                  <a:solidFill>
                    <a:srgbClr val="7030A0"/>
                  </a:solidFill>
                  <a:latin typeface="NikoshBAN" panose="02000000000000000000" pitchFamily="2" charset="0"/>
                  <a:cs typeface="NikoshBAN" panose="02000000000000000000" pitchFamily="2" charset="0"/>
                </a:rPr>
                <a:t>পিন্টু চক্রবর্ত্তী</a:t>
              </a:r>
            </a:p>
            <a:p>
              <a:pPr algn="ctr"/>
              <a:r>
                <a:rPr lang="bn-IN" sz="2800" dirty="0" smtClean="0">
                  <a:solidFill>
                    <a:srgbClr val="FF0000"/>
                  </a:solidFill>
                  <a:latin typeface="NikoshBAN" panose="02000000000000000000" pitchFamily="2" charset="0"/>
                  <a:cs typeface="NikoshBAN" panose="02000000000000000000" pitchFamily="2" charset="0"/>
                </a:rPr>
                <a:t>সহকারী শিক্ষক</a:t>
              </a:r>
            </a:p>
            <a:p>
              <a:pPr algn="ctr"/>
              <a:r>
                <a:rPr lang="bn-IN" sz="2800" dirty="0" smtClean="0">
                  <a:solidFill>
                    <a:srgbClr val="FF0000"/>
                  </a:solidFill>
                  <a:latin typeface="NikoshBAN" panose="02000000000000000000" pitchFamily="2" charset="0"/>
                  <a:cs typeface="NikoshBAN" panose="02000000000000000000" pitchFamily="2" charset="0"/>
                </a:rPr>
                <a:t>পূর্ব গুরুকচি সরকারি প্রাথমিক বিদ্যাল্যয়</a:t>
              </a:r>
            </a:p>
            <a:p>
              <a:pPr algn="ctr"/>
              <a:r>
                <a:rPr lang="bn-IN" sz="2800" dirty="0" smtClean="0">
                  <a:solidFill>
                    <a:srgbClr val="FF0000"/>
                  </a:solidFill>
                  <a:latin typeface="NikoshBAN" panose="02000000000000000000" pitchFamily="2" charset="0"/>
                  <a:cs typeface="NikoshBAN" panose="02000000000000000000" pitchFamily="2" charset="0"/>
                </a:rPr>
                <a:t>গোয়াইনঘাট- সিলেট।</a:t>
              </a:r>
            </a:p>
            <a:p>
              <a:pPr algn="ctr"/>
              <a:r>
                <a:rPr lang="bn-IN" sz="2800" dirty="0" smtClean="0">
                  <a:solidFill>
                    <a:srgbClr val="FF0000"/>
                  </a:solidFill>
                  <a:latin typeface="NikoshBAN" panose="02000000000000000000" pitchFamily="2" charset="0"/>
                  <a:cs typeface="NikoshBAN" panose="02000000000000000000" pitchFamily="2" charset="0"/>
                </a:rPr>
                <a:t>মোবাইল নং- ০১৭৭৪১৪৯০৭৭ </a:t>
              </a:r>
              <a:endParaRPr lang="en-US" sz="2800" dirty="0">
                <a:solidFill>
                  <a:srgbClr val="FF0000"/>
                </a:solidFill>
                <a:latin typeface="NikoshBAN" panose="02000000000000000000" pitchFamily="2" charset="0"/>
                <a:cs typeface="NikoshBAN" panose="02000000000000000000" pitchFamily="2" charset="0"/>
              </a:endParaRPr>
            </a:p>
          </p:txBody>
        </p:sp>
        <p:sp>
          <p:nvSpPr>
            <p:cNvPr id="11" name="TextBox 10"/>
            <p:cNvSpPr txBox="1"/>
            <p:nvPr/>
          </p:nvSpPr>
          <p:spPr>
            <a:xfrm>
              <a:off x="7925521" y="465925"/>
              <a:ext cx="3094892" cy="707886"/>
            </a:xfrm>
            <a:prstGeom prst="rect">
              <a:avLst/>
            </a:prstGeom>
            <a:noFill/>
          </p:spPr>
          <p:txBody>
            <a:bodyPr wrap="square" rtlCol="0">
              <a:spAutoFit/>
            </a:bodyPr>
            <a:lstStyle/>
            <a:p>
              <a:r>
                <a:rPr lang="bn-IN" sz="3200" dirty="0" smtClean="0"/>
                <a:t>  </a:t>
              </a:r>
              <a:r>
                <a:rPr lang="bn-IN" sz="4000" b="1" dirty="0" smtClean="0">
                  <a:ln w="13462">
                    <a:solidFill>
                      <a:schemeClr val="bg1"/>
                    </a:solidFill>
                    <a:prstDash val="solid"/>
                  </a:ln>
                  <a:solidFill>
                    <a:srgbClr val="FFFF00"/>
                  </a:solidFill>
                  <a:effectLst>
                    <a:glow rad="228600">
                      <a:srgbClr val="00B050">
                        <a:alpha val="40000"/>
                      </a:srgbClr>
                    </a:glow>
                    <a:outerShdw dist="38100" dir="2700000" algn="bl" rotWithShape="0">
                      <a:schemeClr val="accent5"/>
                    </a:outerShdw>
                  </a:effectLst>
                  <a:latin typeface="NikoshBAN" panose="02000000000000000000" pitchFamily="2" charset="0"/>
                  <a:cs typeface="NikoshBAN" panose="02000000000000000000" pitchFamily="2" charset="0"/>
                </a:rPr>
                <a:t>পাঠ পরিচিতি </a:t>
              </a:r>
              <a:endParaRPr lang="en-US" sz="3200" dirty="0">
                <a:solidFill>
                  <a:srgbClr val="FFFF00"/>
                </a:solidFill>
                <a:effectLst>
                  <a:glow rad="228600">
                    <a:srgbClr val="00B050">
                      <a:alpha val="40000"/>
                    </a:srgbClr>
                  </a:glow>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7298589" y="3937508"/>
              <a:ext cx="4473528" cy="2062103"/>
            </a:xfrm>
            <a:prstGeom prst="rect">
              <a:avLst/>
            </a:prstGeom>
            <a:noFill/>
          </p:spPr>
          <p:txBody>
            <a:bodyPr wrap="square" rtlCol="0">
              <a:spAutoFit/>
            </a:bodyPr>
            <a:lstStyle/>
            <a:p>
              <a:r>
                <a:rPr lang="bn-IN" sz="3200" b="1" dirty="0" smtClean="0">
                  <a:latin typeface="NikoshBAN" panose="02000000000000000000" pitchFamily="2" charset="0"/>
                  <a:cs typeface="NikoshBAN" panose="02000000000000000000" pitchFamily="2" charset="0"/>
                </a:rPr>
                <a:t>বিষয়ঃ হিন্দুধর্ম ও নৈতিক শিক্ষা</a:t>
              </a:r>
            </a:p>
            <a:p>
              <a:r>
                <a:rPr lang="bn-IN" sz="3200" dirty="0" smtClean="0">
                  <a:latin typeface="NikoshBAN" panose="02000000000000000000" pitchFamily="2" charset="0"/>
                  <a:cs typeface="NikoshBAN" panose="02000000000000000000" pitchFamily="2" charset="0"/>
                </a:rPr>
                <a:t>শ্রেণিঃ পঞ্চম</a:t>
              </a:r>
            </a:p>
            <a:p>
              <a:r>
                <a:rPr lang="bn-IN" sz="3200" dirty="0" smtClean="0">
                  <a:latin typeface="NikoshBAN" panose="02000000000000000000" pitchFamily="2" charset="0"/>
                  <a:cs typeface="NikoshBAN" panose="02000000000000000000" pitchFamily="2" charset="0"/>
                </a:rPr>
                <a:t>বিষয়বস্তুঃ ঈশ্বরের স্বরুপ</a:t>
              </a:r>
            </a:p>
            <a:p>
              <a:r>
                <a:rPr lang="bn-IN" sz="3200" dirty="0" smtClean="0">
                  <a:solidFill>
                    <a:srgbClr val="FF0000"/>
                  </a:solidFill>
                  <a:latin typeface="NikoshBAN" panose="02000000000000000000" pitchFamily="2" charset="0"/>
                  <a:cs typeface="NikoshBAN" panose="02000000000000000000" pitchFamily="2" charset="0"/>
                </a:rPr>
                <a:t>পাঠ্যাংশঃ অবতার। </a:t>
              </a:r>
              <a:endParaRPr lang="en-US" sz="3200" dirty="0">
                <a:solidFill>
                  <a:srgbClr val="FF0000"/>
                </a:solidFill>
                <a:latin typeface="NikoshBAN" panose="02000000000000000000" pitchFamily="2" charset="0"/>
                <a:cs typeface="NikoshBAN" panose="02000000000000000000" pitchFamily="2" charset="0"/>
              </a:endParaRPr>
            </a:p>
          </p:txBody>
        </p:sp>
        <p:pic>
          <p:nvPicPr>
            <p:cNvPr id="13" name="Picture 12" descr="Screen Clipping"/>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325532" y="1432014"/>
              <a:ext cx="2419643" cy="2213705"/>
            </a:xfrm>
            <a:prstGeom prst="rect">
              <a:avLst/>
            </a:prstGeom>
          </p:spPr>
        </p:pic>
        <p:cxnSp>
          <p:nvCxnSpPr>
            <p:cNvPr id="16" name="Straight Connector 15"/>
            <p:cNvCxnSpPr/>
            <p:nvPr/>
          </p:nvCxnSpPr>
          <p:spPr>
            <a:xfrm>
              <a:off x="253218" y="208374"/>
              <a:ext cx="28136" cy="641750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2991" y="197706"/>
              <a:ext cx="28136" cy="641750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1354" y="6625883"/>
              <a:ext cx="1167618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0875" y="234165"/>
              <a:ext cx="1167618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4079224" y="3391799"/>
              <a:ext cx="5010987" cy="1091418"/>
            </a:xfrm>
            <a:prstGeom prst="rect">
              <a:avLst/>
            </a:prstGeom>
          </p:spPr>
        </p:pic>
      </p:grpSp>
    </p:spTree>
    <p:extLst>
      <p:ext uri="{BB962C8B-B14F-4D97-AF65-F5344CB8AC3E}">
        <p14:creationId xmlns:p14="http://schemas.microsoft.com/office/powerpoint/2010/main" val="18107621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7" name="TextBox 26"/>
          <p:cNvSpPr txBox="1"/>
          <p:nvPr/>
        </p:nvSpPr>
        <p:spPr>
          <a:xfrm>
            <a:off x="839449" y="5175568"/>
            <a:ext cx="8087876" cy="1107996"/>
          </a:xfrm>
          <a:prstGeom prst="rect">
            <a:avLst/>
          </a:prstGeom>
          <a:noFill/>
        </p:spPr>
        <p:txBody>
          <a:bodyPr wrap="square" rtlCol="0">
            <a:spAutoFit/>
          </a:bodyPr>
          <a:lstStyle/>
          <a:p>
            <a:r>
              <a:rPr lang="bn-IN" sz="6600"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বলরাম</a:t>
            </a:r>
            <a:r>
              <a:rPr lang="bn-IN" sz="60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               </a:t>
            </a:r>
            <a:r>
              <a:rPr lang="bn-IN" sz="48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বুদ্ধ</a:t>
            </a:r>
            <a:r>
              <a:rPr lang="bn-IN" sz="4800" dirty="0" smtClean="0">
                <a:latin typeface="NikoshBAN" panose="02000000000000000000" pitchFamily="2" charset="0"/>
                <a:cs typeface="NikoshBAN" panose="02000000000000000000" pitchFamily="2" charset="0"/>
              </a:rPr>
              <a:t>               কল্কি </a:t>
            </a:r>
            <a:endParaRPr lang="en-US" sz="5400" dirty="0">
              <a:latin typeface="NikoshBAN" panose="02000000000000000000" pitchFamily="2" charset="0"/>
              <a:cs typeface="NikoshBAN" panose="02000000000000000000" pitchFamily="2" charset="0"/>
            </a:endParaRPr>
          </a:p>
        </p:txBody>
      </p:sp>
      <p:sp>
        <p:nvSpPr>
          <p:cNvPr id="2" name="TextBox 1"/>
          <p:cNvSpPr txBox="1"/>
          <p:nvPr/>
        </p:nvSpPr>
        <p:spPr>
          <a:xfrm>
            <a:off x="4122296" y="284813"/>
            <a:ext cx="3552667" cy="584775"/>
          </a:xfrm>
          <a:prstGeom prst="rect">
            <a:avLst/>
          </a:prstGeom>
          <a:solidFill>
            <a:srgbClr val="92D050"/>
          </a:solidFill>
          <a:ln w="76200">
            <a:solidFill>
              <a:srgbClr val="FF0000"/>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নজরে</a:t>
            </a:r>
            <a:r>
              <a:rPr lang="en-US" sz="3200" dirty="0" smtClean="0">
                <a:latin typeface="NikoshBAN" panose="02000000000000000000" pitchFamily="2" charset="0"/>
                <a:cs typeface="NikoshBAN" panose="02000000000000000000" pitchFamily="2" charset="0"/>
              </a:rPr>
              <a:t> ১০ </a:t>
            </a:r>
            <a:r>
              <a:rPr lang="en-US" sz="3200" dirty="0" err="1" smtClean="0">
                <a:latin typeface="NikoshBAN" panose="02000000000000000000" pitchFamily="2" charset="0"/>
                <a:cs typeface="NikoshBAN" panose="02000000000000000000" pitchFamily="2" charset="0"/>
              </a:rPr>
              <a:t>অবতার</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cxnSp>
        <p:nvCxnSpPr>
          <p:cNvPr id="4" name="Straight Connector 3"/>
          <p:cNvCxnSpPr/>
          <p:nvPr/>
        </p:nvCxnSpPr>
        <p:spPr>
          <a:xfrm flipV="1">
            <a:off x="7674963" y="419725"/>
            <a:ext cx="2263516" cy="2998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827363" y="572125"/>
            <a:ext cx="2263516" cy="29981"/>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979763" y="724525"/>
            <a:ext cx="2263516" cy="2998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338466" y="419725"/>
            <a:ext cx="178383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108617" y="587115"/>
            <a:ext cx="178383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866277" y="759503"/>
            <a:ext cx="178383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5239" y="195815"/>
            <a:ext cx="1076559" cy="1057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1" y="5684214"/>
            <a:ext cx="1076559" cy="1057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9350" y="182337"/>
            <a:ext cx="1076559" cy="1057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1666" y="5712431"/>
            <a:ext cx="1076559" cy="1057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68" y="1530473"/>
            <a:ext cx="1567425" cy="1924319"/>
          </a:xfrm>
          <a:prstGeom prst="rect">
            <a:avLst/>
          </a:prstGeom>
        </p:spPr>
      </p:pic>
      <p:pic>
        <p:nvPicPr>
          <p:cNvPr id="17" name="Picture 1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0385" y="1530473"/>
            <a:ext cx="1428949" cy="1952898"/>
          </a:xfrm>
          <a:prstGeom prst="rect">
            <a:avLst/>
          </a:prstGeom>
        </p:spPr>
      </p:pic>
      <p:pic>
        <p:nvPicPr>
          <p:cNvPr id="18" name="Picture 17"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0107" y="1548120"/>
            <a:ext cx="1333686" cy="1952899"/>
          </a:xfrm>
          <a:prstGeom prst="rect">
            <a:avLst/>
          </a:prstGeom>
        </p:spPr>
      </p:pic>
      <p:pic>
        <p:nvPicPr>
          <p:cNvPr id="19" name="Picture 18" descr="Screen Clipping"/>
          <p:cNvPicPr>
            <a:picLocks noChangeAspect="1"/>
          </p:cNvPicPr>
          <p:nvPr/>
        </p:nvPicPr>
        <p:blipFill rotWithShape="1">
          <a:blip r:embed="rId8">
            <a:extLst>
              <a:ext uri="{28A0092B-C50C-407E-A947-70E740481C1C}">
                <a14:useLocalDpi xmlns:a14="http://schemas.microsoft.com/office/drawing/2010/main" val="0"/>
              </a:ext>
            </a:extLst>
          </a:blip>
          <a:srcRect l="12673"/>
          <a:stretch/>
        </p:blipFill>
        <p:spPr>
          <a:xfrm>
            <a:off x="5264409" y="1548120"/>
            <a:ext cx="1356015" cy="1965117"/>
          </a:xfrm>
          <a:prstGeom prst="rect">
            <a:avLst/>
          </a:prstGeom>
        </p:spPr>
      </p:pic>
      <p:pic>
        <p:nvPicPr>
          <p:cNvPr id="20" name="Picture 19"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02739" y="1571233"/>
            <a:ext cx="1458826" cy="1924319"/>
          </a:xfrm>
          <a:prstGeom prst="rect">
            <a:avLst/>
          </a:prstGeom>
        </p:spPr>
      </p:pic>
      <p:pic>
        <p:nvPicPr>
          <p:cNvPr id="21" name="Picture 20"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29357" y="1571233"/>
            <a:ext cx="1409122" cy="1924319"/>
          </a:xfrm>
          <a:prstGeom prst="rect">
            <a:avLst/>
          </a:prstGeom>
        </p:spPr>
      </p:pic>
      <p:pic>
        <p:nvPicPr>
          <p:cNvPr id="22" name="Picture 21"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3279" y="1571233"/>
            <a:ext cx="1635860" cy="1906672"/>
          </a:xfrm>
          <a:prstGeom prst="rect">
            <a:avLst/>
          </a:prstGeom>
        </p:spPr>
      </p:pic>
      <p:pic>
        <p:nvPicPr>
          <p:cNvPr id="23" name="Picture 22"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00532" y="4678148"/>
            <a:ext cx="1881266" cy="1965079"/>
          </a:xfrm>
          <a:prstGeom prst="rect">
            <a:avLst/>
          </a:prstGeom>
        </p:spPr>
      </p:pic>
      <p:pic>
        <p:nvPicPr>
          <p:cNvPr id="24" name="Picture 23"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98629" y="4675740"/>
            <a:ext cx="1764971" cy="1967487"/>
          </a:xfrm>
          <a:prstGeom prst="rect">
            <a:avLst/>
          </a:prstGeom>
        </p:spPr>
      </p:pic>
      <p:pic>
        <p:nvPicPr>
          <p:cNvPr id="25" name="Picture 24"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43400" y="4691296"/>
            <a:ext cx="1790158" cy="1985836"/>
          </a:xfrm>
          <a:prstGeom prst="rect">
            <a:avLst/>
          </a:prstGeom>
        </p:spPr>
      </p:pic>
      <p:sp>
        <p:nvSpPr>
          <p:cNvPr id="26" name="TextBox 25"/>
          <p:cNvSpPr txBox="1"/>
          <p:nvPr/>
        </p:nvSpPr>
        <p:spPr>
          <a:xfrm>
            <a:off x="175239" y="3657600"/>
            <a:ext cx="11850953"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bn-IN" sz="3200" dirty="0" smtClean="0">
                <a:solidFill>
                  <a:srgbClr val="FF0000"/>
                </a:solidFill>
                <a:latin typeface="NikoshBAN" panose="02000000000000000000" pitchFamily="2" charset="0"/>
                <a:cs typeface="NikoshBAN" panose="02000000000000000000" pitchFamily="2" charset="0"/>
              </a:rPr>
              <a:t> </a:t>
            </a:r>
            <a:r>
              <a:rPr lang="bn-IN" sz="4000" b="1" dirty="0" smtClean="0">
                <a:solidFill>
                  <a:srgbClr val="FF0000"/>
                </a:solidFill>
                <a:latin typeface="NikoshBAN" panose="02000000000000000000" pitchFamily="2" charset="0"/>
                <a:cs typeface="NikoshBAN" panose="02000000000000000000" pitchFamily="2" charset="0"/>
              </a:rPr>
              <a:t>মৎস্য      </a:t>
            </a:r>
            <a:r>
              <a:rPr lang="bn-IN" sz="4000" b="1" dirty="0" smtClean="0">
                <a:solidFill>
                  <a:schemeClr val="tx1"/>
                </a:solidFill>
                <a:latin typeface="NikoshBAN" panose="02000000000000000000" pitchFamily="2" charset="0"/>
                <a:cs typeface="NikoshBAN" panose="02000000000000000000" pitchFamily="2" charset="0"/>
              </a:rPr>
              <a:t>কূর্ম</a:t>
            </a:r>
            <a:r>
              <a:rPr lang="bn-IN" sz="4000" b="1" dirty="0" smtClean="0">
                <a:solidFill>
                  <a:srgbClr val="7030A0"/>
                </a:solidFill>
                <a:latin typeface="NikoshBAN" panose="02000000000000000000" pitchFamily="2" charset="0"/>
                <a:cs typeface="NikoshBAN" panose="02000000000000000000" pitchFamily="2" charset="0"/>
              </a:rPr>
              <a:t>        </a:t>
            </a:r>
            <a:r>
              <a:rPr lang="bn-IN" sz="4000" b="1" dirty="0" smtClean="0">
                <a:solidFill>
                  <a:srgbClr val="00B050"/>
                </a:solidFill>
                <a:latin typeface="NikoshBAN" panose="02000000000000000000" pitchFamily="2" charset="0"/>
                <a:cs typeface="NikoshBAN" panose="02000000000000000000" pitchFamily="2" charset="0"/>
              </a:rPr>
              <a:t>বরাহ</a:t>
            </a:r>
            <a:r>
              <a:rPr lang="bn-IN" sz="4000" b="1" dirty="0" smtClean="0">
                <a:solidFill>
                  <a:srgbClr val="7030A0"/>
                </a:solidFill>
                <a:latin typeface="NikoshBAN" panose="02000000000000000000" pitchFamily="2" charset="0"/>
                <a:cs typeface="NikoshBAN" panose="02000000000000000000" pitchFamily="2" charset="0"/>
              </a:rPr>
              <a:t>     নৃসিংহ      </a:t>
            </a:r>
            <a:r>
              <a:rPr lang="bn-IN" sz="4000" b="1" dirty="0" smtClean="0">
                <a:solidFill>
                  <a:srgbClr val="C00000"/>
                </a:solidFill>
                <a:latin typeface="NikoshBAN" panose="02000000000000000000" pitchFamily="2" charset="0"/>
                <a:cs typeface="NikoshBAN" panose="02000000000000000000" pitchFamily="2" charset="0"/>
              </a:rPr>
              <a:t> বামন       </a:t>
            </a:r>
            <a:r>
              <a:rPr lang="bn-IN" sz="4000" b="1" dirty="0" smtClean="0">
                <a:solidFill>
                  <a:srgbClr val="7030A0"/>
                </a:solidFill>
                <a:latin typeface="NikoshBAN" panose="02000000000000000000" pitchFamily="2" charset="0"/>
                <a:cs typeface="NikoshBAN" panose="02000000000000000000" pitchFamily="2" charset="0"/>
              </a:rPr>
              <a:t>পরশুরাম     </a:t>
            </a:r>
            <a:r>
              <a:rPr lang="bn-IN" sz="4000" b="1" dirty="0" smtClean="0">
                <a:solidFill>
                  <a:schemeClr val="accent5"/>
                </a:solidFill>
                <a:latin typeface="NikoshBAN" panose="02000000000000000000" pitchFamily="2" charset="0"/>
                <a:cs typeface="NikoshBAN" panose="02000000000000000000" pitchFamily="2" charset="0"/>
              </a:rPr>
              <a:t> রাম </a:t>
            </a:r>
            <a:endParaRPr lang="en-US" sz="3200" b="1" dirty="0">
              <a:solidFill>
                <a:schemeClr val="accent5"/>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6380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3"/>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3"/>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strVal val="#ppt_w+.3"/>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Effect transition="in" filter="fade">
                                      <p:cBhvr>
                                        <p:cTn id="39" dur="1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 calcmode="lin" valueType="num">
                                      <p:cBhvr>
                                        <p:cTn id="46"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1"/>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2"/>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3"/>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ppt_w</p:attrName>
                                        </p:attrNameLst>
                                      </p:cBhvr>
                                      <p:tavLst>
                                        <p:tav tm="0">
                                          <p:val>
                                            <p:fltVal val="0"/>
                                          </p:val>
                                        </p:tav>
                                        <p:tav tm="100000">
                                          <p:val>
                                            <p:strVal val="#ppt_w"/>
                                          </p:val>
                                        </p:tav>
                                      </p:tavLst>
                                    </p:anim>
                                    <p:anim calcmode="lin" valueType="num">
                                      <p:cBhvr>
                                        <p:cTn id="63" dur="1000" fill="hold"/>
                                        <p:tgtEl>
                                          <p:spTgt spid="14"/>
                                        </p:tgtEl>
                                        <p:attrNameLst>
                                          <p:attrName>ppt_h</p:attrName>
                                        </p:attrNameLst>
                                      </p:cBhvr>
                                      <p:tavLst>
                                        <p:tav tm="0">
                                          <p:val>
                                            <p:fltVal val="0"/>
                                          </p:val>
                                        </p:tav>
                                        <p:tav tm="100000">
                                          <p:val>
                                            <p:strVal val="#ppt_h"/>
                                          </p:val>
                                        </p:tav>
                                      </p:tavLst>
                                    </p:anim>
                                    <p:anim calcmode="lin" valueType="num">
                                      <p:cBhvr>
                                        <p:cTn id="6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6" fill="hold">
                      <p:stCondLst>
                        <p:cond delay="indefinite"/>
                      </p:stCondLst>
                      <p:childTnLst>
                        <p:par>
                          <p:cTn id="67" fill="hold">
                            <p:stCondLst>
                              <p:cond delay="0"/>
                            </p:stCondLst>
                            <p:childTnLst>
                              <p:par>
                                <p:cTn id="68" presetID="20"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edge">
                                      <p:cBhvr>
                                        <p:cTn id="70" dur="2000"/>
                                        <p:tgtEl>
                                          <p:spTgt spid="27"/>
                                        </p:tgtEl>
                                      </p:cBhvr>
                                    </p:animEffect>
                                  </p:childTnLst>
                                </p:cTn>
                              </p:par>
                              <p:par>
                                <p:cTn id="71" presetID="20"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edge">
                                      <p:cBhvr>
                                        <p:cTn id="73" dur="2000"/>
                                        <p:tgtEl>
                                          <p:spTgt spid="16"/>
                                        </p:tgtEl>
                                      </p:cBhvr>
                                    </p:animEffect>
                                  </p:childTnLst>
                                </p:cTn>
                              </p:par>
                              <p:par>
                                <p:cTn id="74" presetID="20"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edge">
                                      <p:cBhvr>
                                        <p:cTn id="76" dur="2000"/>
                                        <p:tgtEl>
                                          <p:spTgt spid="17"/>
                                        </p:tgtEl>
                                      </p:cBhvr>
                                    </p:animEffect>
                                  </p:childTnLst>
                                </p:cTn>
                              </p:par>
                              <p:par>
                                <p:cTn id="77" presetID="20"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edge">
                                      <p:cBhvr>
                                        <p:cTn id="79" dur="2000"/>
                                        <p:tgtEl>
                                          <p:spTgt spid="18"/>
                                        </p:tgtEl>
                                      </p:cBhvr>
                                    </p:animEffect>
                                  </p:childTnLst>
                                </p:cTn>
                              </p:par>
                              <p:par>
                                <p:cTn id="80" presetID="20"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edge">
                                      <p:cBhvr>
                                        <p:cTn id="82" dur="2000"/>
                                        <p:tgtEl>
                                          <p:spTgt spid="19"/>
                                        </p:tgtEl>
                                      </p:cBhvr>
                                    </p:animEffect>
                                  </p:childTnLst>
                                </p:cTn>
                              </p:par>
                              <p:par>
                                <p:cTn id="83" presetID="20" presetClass="entr" presetSubtype="0"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edge">
                                      <p:cBhvr>
                                        <p:cTn id="85" dur="2000"/>
                                        <p:tgtEl>
                                          <p:spTgt spid="20"/>
                                        </p:tgtEl>
                                      </p:cBhvr>
                                    </p:animEffect>
                                  </p:childTnLst>
                                </p:cTn>
                              </p:par>
                              <p:par>
                                <p:cTn id="86" presetID="20" presetClass="entr" presetSubtype="0" fill="hold"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edge">
                                      <p:cBhvr>
                                        <p:cTn id="88" dur="2000"/>
                                        <p:tgtEl>
                                          <p:spTgt spid="21"/>
                                        </p:tgtEl>
                                      </p:cBhvr>
                                    </p:animEffect>
                                  </p:childTnLst>
                                </p:cTn>
                              </p:par>
                              <p:par>
                                <p:cTn id="89" presetID="20" presetClass="entr" presetSubtype="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edge">
                                      <p:cBhvr>
                                        <p:cTn id="91" dur="2000"/>
                                        <p:tgtEl>
                                          <p:spTgt spid="22"/>
                                        </p:tgtEl>
                                      </p:cBhvr>
                                    </p:animEffect>
                                  </p:childTnLst>
                                </p:cTn>
                              </p:par>
                              <p:par>
                                <p:cTn id="92" presetID="20" presetClass="entr" presetSubtype="0"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edge">
                                      <p:cBhvr>
                                        <p:cTn id="94" dur="2000"/>
                                        <p:tgtEl>
                                          <p:spTgt spid="23"/>
                                        </p:tgtEl>
                                      </p:cBhvr>
                                    </p:animEffect>
                                  </p:childTnLst>
                                </p:cTn>
                              </p:par>
                              <p:par>
                                <p:cTn id="95" presetID="20" presetClass="entr" presetSubtype="0"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edge">
                                      <p:cBhvr>
                                        <p:cTn id="97" dur="2000"/>
                                        <p:tgtEl>
                                          <p:spTgt spid="24"/>
                                        </p:tgtEl>
                                      </p:cBhvr>
                                    </p:animEffect>
                                  </p:childTnLst>
                                </p:cTn>
                              </p:par>
                              <p:par>
                                <p:cTn id="98" presetID="20" presetClass="entr" presetSubtype="0"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edge">
                                      <p:cBhvr>
                                        <p:cTn id="100" dur="2000"/>
                                        <p:tgtEl>
                                          <p:spTgt spid="25"/>
                                        </p:tgtEl>
                                      </p:cBhvr>
                                    </p:animEffect>
                                  </p:childTnLst>
                                </p:cTn>
                              </p:par>
                              <p:par>
                                <p:cTn id="101" presetID="20" presetClass="entr" presetSubtype="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wedge">
                                      <p:cBhvr>
                                        <p:cTn id="10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Rectangle 1"/>
          <p:cNvSpPr/>
          <p:nvPr/>
        </p:nvSpPr>
        <p:spPr>
          <a:xfrm>
            <a:off x="419724" y="359764"/>
            <a:ext cx="11317574" cy="6175948"/>
          </a:xfrm>
          <a:prstGeom prst="rect">
            <a:avLst/>
          </a:prstGeom>
          <a:solidFill>
            <a:schemeClr val="accent2">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567660" y="629587"/>
            <a:ext cx="5681272" cy="1107996"/>
            <a:chOff x="3987384" y="674557"/>
            <a:chExt cx="5681272" cy="1107996"/>
          </a:xfrm>
        </p:grpSpPr>
        <p:sp>
          <p:nvSpPr>
            <p:cNvPr id="3" name="TextBox 2"/>
            <p:cNvSpPr txBox="1"/>
            <p:nvPr/>
          </p:nvSpPr>
          <p:spPr>
            <a:xfrm>
              <a:off x="3987384" y="674557"/>
              <a:ext cx="5681272" cy="1107996"/>
            </a:xfrm>
            <a:prstGeom prst="rect">
              <a:avLst/>
            </a:prstGeom>
            <a:solidFill>
              <a:schemeClr val="bg1"/>
            </a:solidFill>
            <a:ln w="76200">
              <a:solidFill>
                <a:srgbClr val="FF0000"/>
              </a:solidFill>
            </a:ln>
          </p:spPr>
          <p:txBody>
            <a:bodyPr wrap="square" rtlCol="0">
              <a:spAutoFit/>
            </a:bodyPr>
            <a:lstStyle/>
            <a:p>
              <a:r>
                <a:rPr lang="bn-IN" sz="6600" dirty="0" smtClean="0">
                  <a:latin typeface="NikoshBAN" panose="02000000000000000000" pitchFamily="2" charset="0"/>
                  <a:cs typeface="NikoshBAN" panose="02000000000000000000" pitchFamily="2" charset="0"/>
                </a:rPr>
                <a:t>      দলীয় কাজ </a:t>
              </a:r>
              <a:endParaRPr lang="en-US" sz="66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0951" y="740426"/>
              <a:ext cx="802989" cy="976258"/>
            </a:xfrm>
            <a:prstGeom prst="rect">
              <a:avLst/>
            </a:prstGeom>
            <a:ln>
              <a:noFill/>
            </a:ln>
            <a:effectLst>
              <a:softEdge rad="112500"/>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272" y="740426"/>
              <a:ext cx="802989" cy="976258"/>
            </a:xfrm>
            <a:prstGeom prst="rect">
              <a:avLst/>
            </a:prstGeom>
            <a:ln>
              <a:noFill/>
            </a:ln>
            <a:effectLst>
              <a:softEdge rad="112500"/>
            </a:effectLst>
          </p:spPr>
        </p:pic>
      </p:grpSp>
      <p:sp>
        <p:nvSpPr>
          <p:cNvPr id="8" name="TextBox 7"/>
          <p:cNvSpPr txBox="1"/>
          <p:nvPr/>
        </p:nvSpPr>
        <p:spPr>
          <a:xfrm>
            <a:off x="637081" y="3882452"/>
            <a:ext cx="10882859" cy="1446550"/>
          </a:xfrm>
          <a:prstGeom prst="rect">
            <a:avLst/>
          </a:prstGeom>
          <a:noFill/>
        </p:spPr>
        <p:txBody>
          <a:bodyPr wrap="square" rtlCol="0">
            <a:spAutoFit/>
          </a:bodyPr>
          <a:lstStyle/>
          <a:p>
            <a:r>
              <a:rPr lang="bn-IN" sz="4400" b="1" dirty="0"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১। দশ অবতারের মধ্যে ভগবান শ্রীকৃষ্ণের উল্লেখ নেই কেন? </a:t>
            </a:r>
          </a:p>
          <a:p>
            <a:r>
              <a:rPr lang="bn-IN" sz="4400" b="1" dirty="0"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২। দশ অবতার সম্পর্কে সংক্ষেপে লিখ?</a:t>
            </a:r>
            <a:endParaRPr lang="en-US" sz="4400" b="1" dirty="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672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750" fill="hold"/>
                                        <p:tgtEl>
                                          <p:spTgt spid="8"/>
                                        </p:tgtEl>
                                        <p:attrNameLst>
                                          <p:attrName>ppt_y</p:attrName>
                                        </p:attrNameLst>
                                      </p:cBhvr>
                                      <p:tavLst>
                                        <p:tav tm="0">
                                          <p:val>
                                            <p:strVal val="#ppt_y"/>
                                          </p:val>
                                        </p:tav>
                                        <p:tav tm="100000">
                                          <p:val>
                                            <p:strVal val="#ppt_y"/>
                                          </p:val>
                                        </p:tav>
                                      </p:tavLst>
                                    </p:anim>
                                    <p:anim calcmode="lin" valueType="num">
                                      <p:cBhvr>
                                        <p:cTn id="14" dur="7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7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75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289" y="283616"/>
            <a:ext cx="11437495" cy="6175947"/>
          </a:xfrm>
          <a:prstGeom prst="rect">
            <a:avLst/>
          </a:prstGeom>
          <a:solidFill>
            <a:schemeClr val="accent6">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19960678">
            <a:off x="551979" y="975521"/>
            <a:ext cx="2099552" cy="923330"/>
          </a:xfrm>
          <a:prstGeom prst="rect">
            <a:avLst/>
          </a:prstGeom>
          <a:solidFill>
            <a:schemeClr val="accent4"/>
          </a:solidFill>
          <a:ln w="76200">
            <a:solidFill>
              <a:srgbClr val="7030A0"/>
            </a:solidFill>
            <a:prstDash val="sysDot"/>
          </a:ln>
        </p:spPr>
        <p:txBody>
          <a:bodyPr wrap="square" rtlCol="0">
            <a:spAutoFit/>
          </a:bodyPr>
          <a:lstStyle/>
          <a:p>
            <a:r>
              <a:rPr lang="bn-IN" sz="54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মূল্যায়ন</a:t>
            </a:r>
            <a:r>
              <a:rPr lang="bn-IN" sz="1600" dirty="0" smtClean="0"/>
              <a:t> </a:t>
            </a:r>
            <a:endParaRPr lang="en-US" sz="1600" dirty="0"/>
          </a:p>
        </p:txBody>
      </p:sp>
      <p:sp>
        <p:nvSpPr>
          <p:cNvPr id="4" name="TextBox 3"/>
          <p:cNvSpPr txBox="1"/>
          <p:nvPr/>
        </p:nvSpPr>
        <p:spPr>
          <a:xfrm>
            <a:off x="2675741" y="1859191"/>
            <a:ext cx="8049719" cy="70788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bn-IN" sz="4000" dirty="0" smtClean="0">
                <a:latin typeface="NikoshBAN" panose="02000000000000000000" pitchFamily="2" charset="0"/>
                <a:cs typeface="NikoshBAN" panose="02000000000000000000" pitchFamily="2" charset="0"/>
              </a:rPr>
              <a:t>১।ত্রেতা যুগে কোন দুজন অবতাররে আবির্ভাব হয়? </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2675741" y="3258472"/>
            <a:ext cx="74651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4400" dirty="0" smtClean="0">
                <a:latin typeface="NikoshBAN" panose="02000000000000000000" pitchFamily="2" charset="0"/>
                <a:cs typeface="NikoshBAN" panose="02000000000000000000" pitchFamily="2" charset="0"/>
              </a:rPr>
              <a:t>২।কোন অবতারের আগমন এখনও হয়নি?  </a:t>
            </a:r>
            <a:endParaRPr lang="en-US" sz="44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532" y="477638"/>
            <a:ext cx="4362138" cy="1011285"/>
          </a:xfrm>
          <a:prstGeom prst="rect">
            <a:avLst/>
          </a:prstGeom>
          <a:ln>
            <a:noFill/>
          </a:ln>
          <a:effectLst>
            <a:softEdge rad="112500"/>
          </a:effectLst>
        </p:spPr>
      </p:pic>
      <p:sp>
        <p:nvSpPr>
          <p:cNvPr id="8" name="TextBox 7"/>
          <p:cNvSpPr txBox="1"/>
          <p:nvPr/>
        </p:nvSpPr>
        <p:spPr>
          <a:xfrm>
            <a:off x="2238837" y="4569716"/>
            <a:ext cx="9251124" cy="1569660"/>
          </a:xfrm>
          <a:prstGeom prst="rect">
            <a:avLst/>
          </a:prstGeom>
          <a:solidFill>
            <a:srgbClr val="FFFF00"/>
          </a:solidFill>
          <a:ln w="76200">
            <a:solidFill>
              <a:schemeClr val="tx1"/>
            </a:solidFill>
          </a:ln>
        </p:spPr>
        <p:txBody>
          <a:bodyPr wrap="square" rtlCol="0">
            <a:spAutoFit/>
          </a:bodyPr>
          <a:lstStyle/>
          <a:p>
            <a:r>
              <a:rPr lang="bn-IN" sz="4800" dirty="0" smtClean="0">
                <a:solidFill>
                  <a:srgbClr val="7030A0"/>
                </a:solidFill>
                <a:latin typeface="NikoshBAN" panose="02000000000000000000" pitchFamily="2" charset="0"/>
                <a:cs typeface="NikoshBAN" panose="02000000000000000000" pitchFamily="2" charset="0"/>
              </a:rPr>
              <a:t>উত্তরঃ- ১। পরশুরাম ও রাম অবতার।</a:t>
            </a:r>
          </a:p>
          <a:p>
            <a:r>
              <a:rPr lang="bn-IN" sz="4800" dirty="0" smtClean="0">
                <a:solidFill>
                  <a:srgbClr val="7030A0"/>
                </a:solidFill>
                <a:latin typeface="NikoshBAN" panose="02000000000000000000" pitchFamily="2" charset="0"/>
                <a:cs typeface="NikoshBAN" panose="02000000000000000000" pitchFamily="2" charset="0"/>
              </a:rPr>
              <a:t>           ২। কল্কি অবতার ।  </a:t>
            </a:r>
            <a:endParaRPr lang="en-US" sz="48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8263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anim calcmode="lin" valueType="num">
                                      <p:cBhvr>
                                        <p:cTn id="27" dur="2000" fill="hold"/>
                                        <p:tgtEl>
                                          <p:spTgt spid="5"/>
                                        </p:tgtEl>
                                        <p:attrNameLst>
                                          <p:attrName>style.rotation</p:attrName>
                                        </p:attrNameLst>
                                      </p:cBhvr>
                                      <p:tavLst>
                                        <p:tav tm="0">
                                          <p:val>
                                            <p:fltVal val="720"/>
                                          </p:val>
                                        </p:tav>
                                        <p:tav tm="100000">
                                          <p:val>
                                            <p:fltVal val="0"/>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 calcmode="lin" valueType="num">
                                      <p:cBhvr>
                                        <p:cTn id="29"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 calcmode="lin" valueType="num">
                                      <p:cBhvr>
                                        <p:cTn id="36" dur="500" fill="hold"/>
                                        <p:tgtEl>
                                          <p:spTgt spid="8"/>
                                        </p:tgtEl>
                                        <p:attrNameLst>
                                          <p:attrName>style.rotation</p:attrName>
                                        </p:attrNameLst>
                                      </p:cBhvr>
                                      <p:tavLst>
                                        <p:tav tm="0">
                                          <p:val>
                                            <p:fltVal val="360"/>
                                          </p:val>
                                        </p:tav>
                                        <p:tav tm="100000">
                                          <p:val>
                                            <p:fltVal val="0"/>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42210" y="294649"/>
            <a:ext cx="11407515" cy="6205928"/>
          </a:xfrm>
          <a:prstGeom prst="rect">
            <a:avLst/>
          </a:prstGeom>
          <a:solidFill>
            <a:schemeClr val="accent6">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18939" y="806360"/>
            <a:ext cx="4527029" cy="1107996"/>
          </a:xfrm>
          <a:prstGeom prst="rect">
            <a:avLst/>
          </a:prstGeom>
          <a:ln w="57150">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bn-IN" sz="6600" dirty="0" smtClean="0">
                <a:latin typeface="NikoshBAN" panose="02000000000000000000" pitchFamily="2" charset="0"/>
                <a:cs typeface="NikoshBAN" panose="02000000000000000000" pitchFamily="2" charset="0"/>
              </a:rPr>
              <a:t>   </a:t>
            </a:r>
            <a:r>
              <a:rPr lang="bn-IN" sz="6600" b="1" dirty="0" smtClean="0">
                <a:solidFill>
                  <a:schemeClr val="tx1"/>
                </a:solidFill>
                <a:latin typeface="NikoshBAN" panose="02000000000000000000" pitchFamily="2" charset="0"/>
                <a:cs typeface="NikoshBAN" panose="02000000000000000000" pitchFamily="2" charset="0"/>
              </a:rPr>
              <a:t>বাড়ির </a:t>
            </a:r>
            <a:r>
              <a:rPr lang="en-US" sz="6600" b="1" dirty="0" err="1" smtClean="0">
                <a:solidFill>
                  <a:schemeClr val="tx1"/>
                </a:solidFill>
                <a:latin typeface="NikoshBAN" panose="02000000000000000000" pitchFamily="2" charset="0"/>
                <a:cs typeface="NikoshBAN" panose="02000000000000000000" pitchFamily="2" charset="0"/>
              </a:rPr>
              <a:t>কাজ</a:t>
            </a:r>
            <a:r>
              <a:rPr lang="bn-IN" sz="6600" b="1" dirty="0" smtClean="0">
                <a:solidFill>
                  <a:schemeClr val="tx1"/>
                </a:solidFill>
                <a:latin typeface="NikoshBAN" panose="02000000000000000000" pitchFamily="2" charset="0"/>
                <a:cs typeface="NikoshBAN" panose="02000000000000000000" pitchFamily="2" charset="0"/>
              </a:rPr>
              <a:t> </a:t>
            </a:r>
            <a:r>
              <a:rPr lang="en-US" sz="6600" b="1" dirty="0" smtClean="0">
                <a:solidFill>
                  <a:schemeClr val="tx1"/>
                </a:solidFill>
                <a:latin typeface="NikoshBAN" panose="02000000000000000000" pitchFamily="2" charset="0"/>
                <a:cs typeface="NikoshBAN" panose="02000000000000000000" pitchFamily="2" charset="0"/>
              </a:rPr>
              <a:t> </a:t>
            </a:r>
            <a:endParaRPr lang="en-US" sz="6600" b="1"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990" y="721122"/>
            <a:ext cx="2909809" cy="2004535"/>
          </a:xfrm>
          <a:prstGeom prst="rect">
            <a:avLst/>
          </a:prstGeom>
        </p:spPr>
      </p:pic>
      <p:sp>
        <p:nvSpPr>
          <p:cNvPr id="5" name="TextBox 4"/>
          <p:cNvSpPr txBox="1"/>
          <p:nvPr/>
        </p:nvSpPr>
        <p:spPr>
          <a:xfrm>
            <a:off x="719528" y="4244184"/>
            <a:ext cx="11017770" cy="707886"/>
          </a:xfrm>
          <a:prstGeom prst="rect">
            <a:avLst/>
          </a:prstGeom>
          <a:noFill/>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শ্রীমদভগবদগীতার অবতার সম্পর্কিত শ্লোকটি সরলার্থসহ লিখে আনবে? </a:t>
            </a:r>
            <a:endParaRPr lang="en-US" sz="4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583238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04" y="404735"/>
            <a:ext cx="11527436" cy="6115052"/>
          </a:xfrm>
          <a:prstGeom prst="rect">
            <a:avLst/>
          </a:prstGeom>
        </p:spPr>
      </p:pic>
      <p:sp>
        <p:nvSpPr>
          <p:cNvPr id="3" name="TextBox 2"/>
          <p:cNvSpPr txBox="1"/>
          <p:nvPr/>
        </p:nvSpPr>
        <p:spPr>
          <a:xfrm>
            <a:off x="2833141" y="2692820"/>
            <a:ext cx="8664316" cy="769441"/>
          </a:xfrm>
          <a:prstGeom prst="rect">
            <a:avLst/>
          </a:prstGeom>
          <a:solidFill>
            <a:srgbClr val="92D050"/>
          </a:solidFill>
          <a:ln w="76200">
            <a:solidFill>
              <a:srgbClr val="7030A0"/>
            </a:solidFill>
          </a:ln>
        </p:spPr>
        <p:txBody>
          <a:bodyPr wrap="square" rtlCol="0">
            <a:prstTxWarp prst="textDoubleWave1">
              <a:avLst/>
            </a:prstTxWarp>
            <a:spAutoFit/>
            <a:scene3d>
              <a:camera prst="perspectiveBelow"/>
              <a:lightRig rig="threePt" dir="t"/>
            </a:scene3d>
          </a:bodyPr>
          <a:lstStyle/>
          <a:p>
            <a:r>
              <a:rPr lang="en-US" sz="4400" dirty="0" err="1" smtClean="0">
                <a:ln w="0"/>
                <a:solidFill>
                  <a:srgbClr val="FF0000"/>
                </a:solidFill>
                <a:effectLst>
                  <a:glow rad="228600">
                    <a:schemeClr val="accent4">
                      <a:satMod val="175000"/>
                      <a:alpha val="40000"/>
                    </a:schemeClr>
                  </a:glow>
                  <a:outerShdw blurRad="38100" dist="19050" dir="2700000" algn="tl" rotWithShape="0">
                    <a:schemeClr val="dk1">
                      <a:alpha val="40000"/>
                    </a:schemeClr>
                  </a:outerShdw>
                  <a:reflection blurRad="6350" stA="55000" endA="300" endPos="45500" dir="5400000" sy="-100000" algn="bl" rotWithShape="0"/>
                </a:effectLst>
                <a:latin typeface="NikoshBAN" panose="02000000000000000000" pitchFamily="2" charset="0"/>
                <a:cs typeface="NikoshBAN" panose="02000000000000000000" pitchFamily="2" charset="0"/>
              </a:rPr>
              <a:t>সবাইকে</a:t>
            </a:r>
            <a:r>
              <a:rPr lang="en-US" sz="4400" dirty="0" smtClean="0">
                <a:ln w="0"/>
                <a:solidFill>
                  <a:srgbClr val="FF0000"/>
                </a:solidFill>
                <a:effectLst>
                  <a:glow rad="228600">
                    <a:schemeClr val="accent4">
                      <a:satMod val="175000"/>
                      <a:alpha val="40000"/>
                    </a:schemeClr>
                  </a:glow>
                  <a:outerShdw blurRad="38100" dist="19050" dir="2700000" algn="tl" rotWithShape="0">
                    <a:schemeClr val="dk1">
                      <a:alpha val="40000"/>
                    </a:schemeClr>
                  </a:outerShdw>
                  <a:reflection blurRad="6350" stA="55000" endA="300" endPos="45500" dir="5400000" sy="-100000" algn="bl" rotWithShape="0"/>
                </a:effectLst>
                <a:latin typeface="NikoshBAN" panose="02000000000000000000" pitchFamily="2" charset="0"/>
                <a:cs typeface="NikoshBAN" panose="02000000000000000000" pitchFamily="2" charset="0"/>
              </a:rPr>
              <a:t> </a:t>
            </a:r>
            <a:r>
              <a:rPr lang="en-US" sz="4400" dirty="0" err="1" smtClean="0">
                <a:ln w="0"/>
                <a:solidFill>
                  <a:srgbClr val="FF0000"/>
                </a:solidFill>
                <a:effectLst>
                  <a:glow rad="228600">
                    <a:schemeClr val="accent4">
                      <a:satMod val="175000"/>
                      <a:alpha val="40000"/>
                    </a:schemeClr>
                  </a:glow>
                  <a:outerShdw blurRad="38100" dist="19050" dir="2700000" algn="tl" rotWithShape="0">
                    <a:schemeClr val="dk1">
                      <a:alpha val="40000"/>
                    </a:schemeClr>
                  </a:outerShdw>
                  <a:reflection blurRad="6350" stA="55000" endA="300" endPos="45500" dir="5400000" sy="-100000" algn="bl" rotWithShape="0"/>
                </a:effectLst>
                <a:latin typeface="NikoshBAN" panose="02000000000000000000" pitchFamily="2" charset="0"/>
                <a:cs typeface="NikoshBAN" panose="02000000000000000000" pitchFamily="2" charset="0"/>
              </a:rPr>
              <a:t>অসংখ্য</a:t>
            </a:r>
            <a:r>
              <a:rPr lang="en-US" sz="4400" dirty="0" smtClean="0">
                <a:ln w="0"/>
                <a:solidFill>
                  <a:srgbClr val="FF0000"/>
                </a:solidFill>
                <a:effectLst>
                  <a:glow rad="228600">
                    <a:schemeClr val="accent4">
                      <a:satMod val="175000"/>
                      <a:alpha val="40000"/>
                    </a:schemeClr>
                  </a:glow>
                  <a:outerShdw blurRad="38100" dist="19050" dir="2700000" algn="tl" rotWithShape="0">
                    <a:schemeClr val="dk1">
                      <a:alpha val="40000"/>
                    </a:schemeClr>
                  </a:outerShdw>
                  <a:reflection blurRad="6350" stA="55000" endA="300" endPos="45500" dir="5400000" sy="-100000" algn="bl" rotWithShape="0"/>
                </a:effectLst>
                <a:latin typeface="NikoshBAN" panose="02000000000000000000" pitchFamily="2" charset="0"/>
                <a:cs typeface="NikoshBAN" panose="02000000000000000000" pitchFamily="2" charset="0"/>
              </a:rPr>
              <a:t> </a:t>
            </a:r>
            <a:r>
              <a:rPr lang="en-US" sz="4400" dirty="0" err="1" smtClean="0">
                <a:ln w="0"/>
                <a:solidFill>
                  <a:srgbClr val="FF0000"/>
                </a:solidFill>
                <a:effectLst>
                  <a:glow rad="228600">
                    <a:schemeClr val="accent4">
                      <a:satMod val="175000"/>
                      <a:alpha val="40000"/>
                    </a:schemeClr>
                  </a:glow>
                  <a:outerShdw blurRad="38100" dist="19050" dir="2700000" algn="tl" rotWithShape="0">
                    <a:schemeClr val="dk1">
                      <a:alpha val="40000"/>
                    </a:schemeClr>
                  </a:outerShdw>
                  <a:reflection blurRad="6350" stA="55000" endA="300" endPos="45500" dir="5400000" sy="-100000" algn="bl" rotWithShape="0"/>
                </a:effectLst>
                <a:latin typeface="NikoshBAN" panose="02000000000000000000" pitchFamily="2" charset="0"/>
                <a:cs typeface="NikoshBAN" panose="02000000000000000000" pitchFamily="2" charset="0"/>
              </a:rPr>
              <a:t>ধন্যবাদ</a:t>
            </a:r>
            <a:r>
              <a:rPr lang="bn-IN" sz="4400" dirty="0" smtClean="0">
                <a:ln w="0"/>
                <a:solidFill>
                  <a:srgbClr val="FF0000"/>
                </a:solidFill>
                <a:effectLst>
                  <a:glow rad="228600">
                    <a:schemeClr val="accent4">
                      <a:satMod val="175000"/>
                      <a:alpha val="40000"/>
                    </a:schemeClr>
                  </a:glow>
                  <a:outerShdw blurRad="38100" dist="19050" dir="2700000" algn="tl" rotWithShape="0">
                    <a:schemeClr val="dk1">
                      <a:alpha val="40000"/>
                    </a:schemeClr>
                  </a:outerShdw>
                  <a:reflection blurRad="6350" stA="55000" endA="300" endPos="45500" dir="5400000" sy="-100000" algn="bl" rotWithShape="0"/>
                </a:effectLst>
                <a:latin typeface="NikoshBAN" panose="02000000000000000000" pitchFamily="2" charset="0"/>
                <a:cs typeface="NikoshBAN" panose="02000000000000000000" pitchFamily="2" charset="0"/>
              </a:rPr>
              <a:t>, দেখা হবে আগামী পাঠে </a:t>
            </a:r>
            <a:r>
              <a:rPr lang="en-US" sz="4400" dirty="0" smtClean="0">
                <a:ln w="0"/>
                <a:solidFill>
                  <a:srgbClr val="FF0000"/>
                </a:solidFill>
                <a:effectLst>
                  <a:glow rad="228600">
                    <a:schemeClr val="accent4">
                      <a:satMod val="175000"/>
                      <a:alpha val="40000"/>
                    </a:schemeClr>
                  </a:glow>
                  <a:outerShdw blurRad="38100" dist="19050" dir="2700000" algn="tl" rotWithShape="0">
                    <a:schemeClr val="dk1">
                      <a:alpha val="40000"/>
                    </a:schemeClr>
                  </a:outerShdw>
                  <a:reflection blurRad="6350" stA="55000" endA="300" endPos="45500" dir="5400000" sy="-100000" algn="bl" rotWithShape="0"/>
                </a:effectLst>
                <a:latin typeface="NikoshBAN" panose="02000000000000000000" pitchFamily="2" charset="0"/>
                <a:cs typeface="NikoshBAN" panose="02000000000000000000" pitchFamily="2" charset="0"/>
              </a:rPr>
              <a:t> </a:t>
            </a:r>
            <a:endParaRPr lang="en-US" sz="4400" dirty="0">
              <a:ln w="0"/>
              <a:solidFill>
                <a:srgbClr val="FF0000"/>
              </a:solidFill>
              <a:effectLst>
                <a:glow rad="228600">
                  <a:schemeClr val="accent4">
                    <a:satMod val="175000"/>
                    <a:alpha val="40000"/>
                  </a:schemeClr>
                </a:glow>
                <a:outerShdw blurRad="38100" dist="19050" dir="2700000" algn="tl" rotWithShape="0">
                  <a:schemeClr val="dk1">
                    <a:alpha val="40000"/>
                  </a:schemeClr>
                </a:outerShdw>
                <a:reflection blurRad="6350" stA="55000" endA="300" endPos="45500" dir="5400000" sy="-10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89196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0" name="Group 9"/>
          <p:cNvGrpSpPr/>
          <p:nvPr/>
        </p:nvGrpSpPr>
        <p:grpSpPr>
          <a:xfrm>
            <a:off x="417480" y="299802"/>
            <a:ext cx="11467476" cy="6145967"/>
            <a:chOff x="672312" y="374753"/>
            <a:chExt cx="11467476" cy="6145967"/>
          </a:xfrm>
        </p:grpSpPr>
        <p:sp>
          <p:nvSpPr>
            <p:cNvPr id="3" name="Rectangle 2"/>
            <p:cNvSpPr/>
            <p:nvPr/>
          </p:nvSpPr>
          <p:spPr>
            <a:xfrm>
              <a:off x="672312" y="374753"/>
              <a:ext cx="11467476" cy="6145967"/>
            </a:xfrm>
            <a:prstGeom prst="rect">
              <a:avLst/>
            </a:prstGeom>
            <a:solidFill>
              <a:schemeClr val="accent2">
                <a:lumMod val="75000"/>
                <a:alpha val="77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176" y="2112917"/>
              <a:ext cx="3293347" cy="2280511"/>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2294998" y="605347"/>
              <a:ext cx="7307704" cy="923330"/>
            </a:xfrm>
            <a:prstGeom prst="rect">
              <a:avLst/>
            </a:prstGeom>
            <a:noFill/>
          </p:spPr>
          <p:txBody>
            <a:bodyPr wrap="square" rtlCol="0">
              <a:spAutoFit/>
            </a:bodyPr>
            <a:lstStyle/>
            <a:p>
              <a:r>
                <a:rPr lang="en-US" sz="3600" dirty="0" smtClean="0"/>
                <a:t>      </a:t>
              </a:r>
              <a:r>
                <a:rPr lang="en-US" sz="5400" dirty="0" err="1" smtClean="0">
                  <a:solidFill>
                    <a:srgbClr val="FFFF00"/>
                  </a:solidFill>
                </a:rPr>
                <a:t>সবাই</a:t>
              </a:r>
              <a:r>
                <a:rPr lang="en-US" sz="5400" dirty="0" smtClean="0">
                  <a:solidFill>
                    <a:srgbClr val="FFFF00"/>
                  </a:solidFill>
                </a:rPr>
                <a:t> </a:t>
              </a:r>
              <a:r>
                <a:rPr lang="en-US" sz="5400" dirty="0" err="1" smtClean="0">
                  <a:solidFill>
                    <a:srgbClr val="FFFF00"/>
                  </a:solidFill>
                </a:rPr>
                <a:t>মিলে</a:t>
              </a:r>
              <a:r>
                <a:rPr lang="en-US" sz="5400" dirty="0" smtClean="0">
                  <a:solidFill>
                    <a:srgbClr val="FFFF00"/>
                  </a:solidFill>
                </a:rPr>
                <a:t> </a:t>
              </a:r>
              <a:r>
                <a:rPr lang="en-US" sz="5400" dirty="0" err="1" smtClean="0">
                  <a:solidFill>
                    <a:srgbClr val="FFFF00"/>
                  </a:solidFill>
                </a:rPr>
                <a:t>একটা</a:t>
              </a:r>
              <a:r>
                <a:rPr lang="en-US" sz="5400" dirty="0" smtClean="0">
                  <a:solidFill>
                    <a:srgbClr val="FFFF00"/>
                  </a:solidFill>
                </a:rPr>
                <a:t> </a:t>
              </a:r>
              <a:r>
                <a:rPr lang="en-US" sz="5400" dirty="0" err="1" smtClean="0">
                  <a:solidFill>
                    <a:srgbClr val="FFFF00"/>
                  </a:solidFill>
                </a:rPr>
                <a:t>ভিডিও</a:t>
              </a:r>
              <a:r>
                <a:rPr lang="en-US" sz="5400" dirty="0" smtClean="0">
                  <a:solidFill>
                    <a:srgbClr val="FFFF00"/>
                  </a:solidFill>
                </a:rPr>
                <a:t> </a:t>
              </a:r>
              <a:r>
                <a:rPr lang="en-US" sz="5400" dirty="0" err="1" smtClean="0">
                  <a:solidFill>
                    <a:srgbClr val="FFFF00"/>
                  </a:solidFill>
                </a:rPr>
                <a:t>দেখি</a:t>
              </a:r>
              <a:r>
                <a:rPr lang="en-US" sz="5400" dirty="0" smtClean="0">
                  <a:solidFill>
                    <a:srgbClr val="FFFF00"/>
                  </a:solidFill>
                </a:rPr>
                <a:t> </a:t>
              </a:r>
              <a:endParaRPr lang="en-US" sz="3600" dirty="0">
                <a:solidFill>
                  <a:srgbClr val="FFFF00"/>
                </a:solidFill>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934380" y="437150"/>
              <a:ext cx="1153377" cy="1073781"/>
            </a:xfrm>
            <a:prstGeom prst="rect">
              <a:avLst/>
            </a:prstGeom>
            <a:ln>
              <a:noFill/>
            </a:ln>
            <a:effectLst>
              <a:softEdge rad="112500"/>
            </a:effec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934379" y="5434702"/>
              <a:ext cx="1153377" cy="1073781"/>
            </a:xfrm>
            <a:prstGeom prst="rect">
              <a:avLst/>
            </a:prstGeom>
            <a:ln>
              <a:noFill/>
            </a:ln>
            <a:effectLst>
              <a:softEdge rad="112500"/>
            </a:effectLst>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72312" y="5446939"/>
              <a:ext cx="1153377" cy="1073781"/>
            </a:xfrm>
            <a:prstGeom prst="rect">
              <a:avLst/>
            </a:prstGeom>
            <a:ln>
              <a:noFill/>
            </a:ln>
            <a:effectLst>
              <a:softEdge rad="112500"/>
            </a:effectLst>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00799" y="467130"/>
              <a:ext cx="1153377" cy="1073781"/>
            </a:xfrm>
            <a:prstGeom prst="rect">
              <a:avLst/>
            </a:prstGeom>
            <a:ln>
              <a:noFill/>
            </a:ln>
            <a:effectLst>
              <a:softEdge rad="112500"/>
            </a:effectLst>
          </p:spPr>
        </p:pic>
      </p:grpSp>
      <p:sp>
        <p:nvSpPr>
          <p:cNvPr id="11" name="TextBox 10"/>
          <p:cNvSpPr txBox="1"/>
          <p:nvPr/>
        </p:nvSpPr>
        <p:spPr>
          <a:xfrm>
            <a:off x="2980979" y="5416960"/>
            <a:ext cx="6400800" cy="707886"/>
          </a:xfrm>
          <a:prstGeom prst="rect">
            <a:avLst/>
          </a:prstGeom>
          <a:noFill/>
        </p:spPr>
        <p:txBody>
          <a:bodyPr wrap="square" rtlCol="0">
            <a:prstTxWarp prst="textDoubleWave1">
              <a:avLst/>
            </a:prstTxWarp>
            <a:spAutoFit/>
          </a:bodyPr>
          <a:lstStyle/>
          <a:p>
            <a:r>
              <a:rPr lang="bn-IN" sz="4000" dirty="0" smtClean="0">
                <a:ln>
                  <a:solidFill>
                    <a:srgbClr val="7030A0"/>
                  </a:solidFill>
                </a:ln>
                <a:effectLst>
                  <a:glow rad="228600">
                    <a:schemeClr val="accent4">
                      <a:satMod val="175000"/>
                      <a:alpha val="40000"/>
                    </a:schemeClr>
                  </a:glow>
                </a:effectLst>
                <a:latin typeface="NikoshBAN" panose="02000000000000000000" pitchFamily="2" charset="0"/>
                <a:cs typeface="NikoshBAN" panose="02000000000000000000" pitchFamily="2" charset="0"/>
              </a:rPr>
              <a:t>ভিডিও চিত্রটি দেখে তোমরা কি বুঝলে? </a:t>
            </a:r>
            <a:endParaRPr lang="en-US" sz="4000" dirty="0">
              <a:ln>
                <a:solidFill>
                  <a:srgbClr val="7030A0"/>
                </a:solidFill>
              </a:ln>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graphicFrame>
        <p:nvGraphicFramePr>
          <p:cNvPr id="12" name="Object 11">
            <a:hlinkClick r:id="" action="ppaction://ole?verb=0"/>
          </p:cNvPr>
          <p:cNvGraphicFramePr>
            <a:graphicFrameLocks noChangeAspect="1"/>
          </p:cNvGraphicFramePr>
          <p:nvPr>
            <p:extLst>
              <p:ext uri="{D42A27DB-BD31-4B8C-83A1-F6EECF244321}">
                <p14:modId xmlns:p14="http://schemas.microsoft.com/office/powerpoint/2010/main" val="124416415"/>
              </p:ext>
            </p:extLst>
          </p:nvPr>
        </p:nvGraphicFramePr>
        <p:xfrm>
          <a:off x="5266979" y="2792460"/>
          <a:ext cx="914400" cy="771525"/>
        </p:xfrm>
        <a:graphic>
          <a:graphicData uri="http://schemas.openxmlformats.org/presentationml/2006/ole">
            <mc:AlternateContent xmlns:mc="http://schemas.openxmlformats.org/markup-compatibility/2006">
              <mc:Choice xmlns:v="urn:schemas-microsoft-com:vml" Requires="v">
                <p:oleObj spid="_x0000_s1068" name="Packager Shell Object" showAsIcon="1" r:id="rId6" imgW="914400" imgH="771480" progId="Package">
                  <p:embed/>
                </p:oleObj>
              </mc:Choice>
              <mc:Fallback>
                <p:oleObj name="Packager Shell Object" showAsIcon="1" r:id="rId6" imgW="914400" imgH="771480" progId="Package">
                  <p:embed/>
                  <p:pic>
                    <p:nvPicPr>
                      <p:cNvPr id="0" name=""/>
                      <p:cNvPicPr/>
                      <p:nvPr/>
                    </p:nvPicPr>
                    <p:blipFill>
                      <a:blip r:embed="rId7"/>
                      <a:stretch>
                        <a:fillRect/>
                      </a:stretch>
                    </p:blipFill>
                    <p:spPr>
                      <a:xfrm>
                        <a:off x="5266979" y="2792460"/>
                        <a:ext cx="914400" cy="771525"/>
                      </a:xfrm>
                      <a:prstGeom prst="rect">
                        <a:avLst/>
                      </a:prstGeom>
                      <a:solidFill>
                        <a:srgbClr val="FF0000"/>
                      </a:solidFill>
                    </p:spPr>
                  </p:pic>
                </p:oleObj>
              </mc:Fallback>
            </mc:AlternateContent>
          </a:graphicData>
        </a:graphic>
      </p:graphicFrame>
    </p:spTree>
    <p:extLst>
      <p:ext uri="{BB962C8B-B14F-4D97-AF65-F5344CB8AC3E}">
        <p14:creationId xmlns:p14="http://schemas.microsoft.com/office/powerpoint/2010/main" val="295937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Rectangle 2"/>
          <p:cNvSpPr/>
          <p:nvPr/>
        </p:nvSpPr>
        <p:spPr>
          <a:xfrm>
            <a:off x="389744" y="389744"/>
            <a:ext cx="11452486" cy="6100997"/>
          </a:xfrm>
          <a:prstGeom prst="rect">
            <a:avLst/>
          </a:prstGeom>
          <a:solidFill>
            <a:srgbClr val="002060">
              <a:alpha val="63000"/>
            </a:srgb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21922" y="524657"/>
            <a:ext cx="1302292" cy="1325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70728" y="5030178"/>
            <a:ext cx="1302292" cy="1325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332984" y="5030178"/>
            <a:ext cx="1302292" cy="1325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332984" y="524657"/>
            <a:ext cx="1302292" cy="1325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212236" y="524657"/>
            <a:ext cx="3972394" cy="34115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2585976" y="3936196"/>
            <a:ext cx="7540054" cy="2554545"/>
          </a:xfrm>
          <a:prstGeom prst="rect">
            <a:avLst/>
          </a:prstGeom>
          <a:noFill/>
        </p:spPr>
        <p:txBody>
          <a:bodyPr wrap="square" rtlCol="0">
            <a:spAutoFit/>
          </a:bodyPr>
          <a:lstStyle/>
          <a:p>
            <a:r>
              <a:rPr lang="bn-IN" sz="66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bn-IN" sz="8000" b="1" dirty="0" smtClean="0">
                <a:ln w="13462">
                  <a:solidFill>
                    <a:schemeClr val="bg1"/>
                  </a:solidFill>
                  <a:prstDash val="solid"/>
                </a:ln>
                <a:solidFill>
                  <a:schemeClr val="tx1">
                    <a:lumMod val="85000"/>
                    <a:lumOff val="15000"/>
                  </a:schemeClr>
                </a:solidFill>
                <a:effectLst>
                  <a:glow rad="228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 </a:t>
            </a:r>
            <a:r>
              <a:rPr lang="bn-IN" sz="8000" b="1" dirty="0" smtClean="0">
                <a:ln w="13462">
                  <a:solidFill>
                    <a:schemeClr val="bg1"/>
                  </a:solidFill>
                  <a:prstDash val="solid"/>
                </a:ln>
                <a:solidFill>
                  <a:srgbClr val="FF0000"/>
                </a:solidFill>
                <a:effectLst>
                  <a:glow rad="228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চমৎকার বলেছো ...</a:t>
            </a:r>
          </a:p>
          <a:p>
            <a:r>
              <a:rPr lang="bn-IN" sz="8000" b="1" dirty="0" smtClean="0">
                <a:ln w="13462">
                  <a:solidFill>
                    <a:schemeClr val="bg1"/>
                  </a:solidFill>
                  <a:prstDash val="solid"/>
                </a:ln>
                <a:solidFill>
                  <a:srgbClr val="FF0000"/>
                </a:solidFill>
                <a:effectLst>
                  <a:glow rad="228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আজকের পাঠ- </a:t>
            </a:r>
            <a:r>
              <a:rPr lang="bn-IN" sz="8000" b="1" dirty="0" smtClean="0">
                <a:ln w="12700" cmpd="sng">
                  <a:solidFill>
                    <a:schemeClr val="accent4"/>
                  </a:solidFill>
                  <a:prstDash val="solid"/>
                </a:ln>
                <a:solidFill>
                  <a:srgbClr val="FF0000"/>
                </a:solidFill>
                <a:effectLst>
                  <a:glow rad="228600">
                    <a:schemeClr val="accent6">
                      <a:satMod val="175000"/>
                      <a:alpha val="40000"/>
                    </a:schemeClr>
                  </a:glow>
                </a:effectLst>
                <a:latin typeface="NikoshBAN" panose="02000000000000000000" pitchFamily="2" charset="0"/>
                <a:cs typeface="NikoshBAN" panose="02000000000000000000" pitchFamily="2" charset="0"/>
              </a:rPr>
              <a:t>অবতার</a:t>
            </a:r>
            <a:r>
              <a:rPr lang="bn-IN" sz="8000" b="1" dirty="0" smtClean="0">
                <a:ln w="13462">
                  <a:solidFill>
                    <a:schemeClr val="bg1"/>
                  </a:solidFill>
                  <a:prstDash val="solid"/>
                </a:ln>
                <a:solidFill>
                  <a:srgbClr val="FF0000"/>
                </a:solidFill>
                <a:effectLst>
                  <a:glow rad="228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 </a:t>
            </a:r>
            <a:endParaRPr lang="en-US" sz="8000" b="1" dirty="0">
              <a:ln w="13462">
                <a:solidFill>
                  <a:schemeClr val="bg1"/>
                </a:solidFill>
                <a:prstDash val="solid"/>
              </a:ln>
              <a:solidFill>
                <a:srgbClr val="FF0000"/>
              </a:solidFill>
              <a:effectLst>
                <a:glow rad="228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43265901"/>
      </p:ext>
    </p:extLst>
  </p:cSld>
  <p:clrMapOvr>
    <a:masterClrMapping/>
  </p:clrMapOvr>
  <mc:AlternateContent xmlns:mc="http://schemas.openxmlformats.org/markup-compatibility/2006" xmlns:p14="http://schemas.microsoft.com/office/powerpoint/2010/main">
    <mc:Choice Requires="p14">
      <p:transition spd="slow" p14:dur="3750">
        <p14:ferris dir="l"/>
        <p:sndAc>
          <p:stSnd>
            <p:snd r:embed="rId2" name="applause.wav"/>
          </p:stSnd>
        </p:sndAc>
      </p:transition>
    </mc:Choice>
    <mc:Fallback xmlns="">
      <p:transition spd="slow">
        <p:fade/>
        <p:sndAc>
          <p:stSnd>
            <p:snd r:embed="rId7"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alpha val="62000"/>
          </a:srgbClr>
        </a:solidFill>
        <a:effectLst/>
      </p:bgPr>
    </p:bg>
    <p:spTree>
      <p:nvGrpSpPr>
        <p:cNvPr id="1" name=""/>
        <p:cNvGrpSpPr/>
        <p:nvPr/>
      </p:nvGrpSpPr>
      <p:grpSpPr>
        <a:xfrm>
          <a:off x="0" y="0"/>
          <a:ext cx="0" cy="0"/>
          <a:chOff x="0" y="0"/>
          <a:chExt cx="0" cy="0"/>
        </a:xfrm>
      </p:grpSpPr>
      <p:sp>
        <p:nvSpPr>
          <p:cNvPr id="2" name="TextBox 1"/>
          <p:cNvSpPr txBox="1"/>
          <p:nvPr/>
        </p:nvSpPr>
        <p:spPr>
          <a:xfrm>
            <a:off x="335666" y="2929816"/>
            <a:ext cx="11686445" cy="1754326"/>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 </a:t>
            </a:r>
            <a:r>
              <a:rPr lang="bn-IN" sz="5400" dirty="0" smtClean="0">
                <a:solidFill>
                  <a:srgbClr val="FF0000"/>
                </a:solidFill>
                <a:latin typeface="NikoshBAN" panose="02000000000000000000" pitchFamily="2" charset="0"/>
                <a:cs typeface="NikoshBAN" panose="02000000000000000000" pitchFamily="2" charset="0"/>
              </a:rPr>
              <a:t>এই পাঠ শেষে শিক্ষার্থী......</a:t>
            </a:r>
          </a:p>
          <a:p>
            <a:r>
              <a:rPr lang="bn-IN" sz="5400" dirty="0" smtClean="0">
                <a:latin typeface="NikoshBAN" panose="02000000000000000000" pitchFamily="2" charset="0"/>
                <a:cs typeface="NikoshBAN" panose="02000000000000000000" pitchFamily="2" charset="0"/>
              </a:rPr>
              <a:t> </a:t>
            </a:r>
            <a:r>
              <a:rPr lang="bn-IN" sz="5400" dirty="0" smtClean="0">
                <a:solidFill>
                  <a:srgbClr val="7030A0"/>
                </a:solidFill>
                <a:latin typeface="NikoshBAN" panose="02000000000000000000" pitchFamily="2" charset="0"/>
                <a:cs typeface="NikoshBAN" panose="02000000000000000000" pitchFamily="2" charset="0"/>
              </a:rPr>
              <a:t>২.১.4</a:t>
            </a:r>
            <a:r>
              <a:rPr lang="en-US" sz="5400" dirty="0" smtClean="0">
                <a:solidFill>
                  <a:srgbClr val="7030A0"/>
                </a:solidFill>
                <a:latin typeface="NikoshBAN" panose="02000000000000000000" pitchFamily="2" charset="0"/>
                <a:cs typeface="NikoshBAN" panose="02000000000000000000" pitchFamily="2" charset="0"/>
              </a:rPr>
              <a:t> </a:t>
            </a:r>
            <a:r>
              <a:rPr lang="bn-IN" sz="5400" dirty="0" smtClean="0">
                <a:solidFill>
                  <a:srgbClr val="7030A0"/>
                </a:solidFill>
                <a:latin typeface="NikoshBAN" panose="02000000000000000000" pitchFamily="2" charset="0"/>
                <a:cs typeface="NikoshBAN" panose="02000000000000000000" pitchFamily="2" charset="0"/>
              </a:rPr>
              <a:t>ঈশ্বরের অবতারের ধারনা ব্যাখ্যা করতে পারবে।</a:t>
            </a:r>
            <a:endParaRPr lang="en-US" sz="5400" dirty="0">
              <a:solidFill>
                <a:srgbClr val="7030A0"/>
              </a:solidFill>
              <a:latin typeface="NikoshBAN" panose="02000000000000000000" pitchFamily="2" charset="0"/>
              <a:cs typeface="NikoshBAN" panose="02000000000000000000" pitchFamily="2" charset="0"/>
            </a:endParaRPr>
          </a:p>
        </p:txBody>
      </p:sp>
      <p:sp>
        <p:nvSpPr>
          <p:cNvPr id="4" name="Bevel 3"/>
          <p:cNvSpPr/>
          <p:nvPr/>
        </p:nvSpPr>
        <p:spPr>
          <a:xfrm>
            <a:off x="4031974" y="456157"/>
            <a:ext cx="3946967" cy="972273"/>
          </a:xfrm>
          <a:prstGeom prst="bevel">
            <a:avLst/>
          </a:prstGeom>
          <a:solidFill>
            <a:schemeClr val="tx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শিখন ফল </a:t>
            </a:r>
            <a:endParaRPr lang="en-US" sz="66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cxnSp>
        <p:nvCxnSpPr>
          <p:cNvPr id="6" name="Straight Connector 5"/>
          <p:cNvCxnSpPr/>
          <p:nvPr/>
        </p:nvCxnSpPr>
        <p:spPr>
          <a:xfrm flipV="1">
            <a:off x="7978941" y="689548"/>
            <a:ext cx="2214370" cy="1499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978941" y="1212750"/>
            <a:ext cx="2214370" cy="1499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817604" y="1144250"/>
            <a:ext cx="2214370" cy="1499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817604" y="637083"/>
            <a:ext cx="2214370" cy="1499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8085" y="512442"/>
            <a:ext cx="1195108" cy="1127851"/>
          </a:xfrm>
          <a:prstGeom prst="rect">
            <a:avLst/>
          </a:prstGeom>
          <a:ln>
            <a:noFill/>
          </a:ln>
          <a:effectLst>
            <a:softEdge rad="112500"/>
          </a:effectLst>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346" y="456157"/>
            <a:ext cx="1195108" cy="1127851"/>
          </a:xfrm>
          <a:prstGeom prst="rect">
            <a:avLst/>
          </a:prstGeom>
          <a:ln>
            <a:noFill/>
          </a:ln>
          <a:effectLst>
            <a:softEdge rad="112500"/>
          </a:effectLst>
        </p:spPr>
      </p:pic>
      <p:cxnSp>
        <p:nvCxnSpPr>
          <p:cNvPr id="14" name="Straight Connector 13"/>
          <p:cNvCxnSpPr/>
          <p:nvPr/>
        </p:nvCxnSpPr>
        <p:spPr>
          <a:xfrm>
            <a:off x="335666" y="224852"/>
            <a:ext cx="1149157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666" y="6523219"/>
            <a:ext cx="1149157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827239" y="224852"/>
            <a:ext cx="0" cy="629836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5666" y="224852"/>
            <a:ext cx="0" cy="629836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20" y="5441430"/>
            <a:ext cx="1174003" cy="9447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20" y="339755"/>
            <a:ext cx="1198713" cy="9646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243" y="5426540"/>
            <a:ext cx="1192507" cy="9596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244" y="339755"/>
            <a:ext cx="1225539" cy="9862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243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 calcmode="lin" valueType="num">
                                      <p:cBhvr>
                                        <p:cTn id="32" dur="500" fill="hold"/>
                                        <p:tgtEl>
                                          <p:spTgt spid="20"/>
                                        </p:tgtEl>
                                        <p:attrNameLst>
                                          <p:attrName>style.rotation</p:attrName>
                                        </p:attrNameLst>
                                      </p:cBhvr>
                                      <p:tavLst>
                                        <p:tav tm="0">
                                          <p:val>
                                            <p:fltVal val="360"/>
                                          </p:val>
                                        </p:tav>
                                        <p:tav tm="100000">
                                          <p:val>
                                            <p:fltVal val="0"/>
                                          </p:val>
                                        </p:tav>
                                      </p:tavLst>
                                    </p:anim>
                                    <p:animEffect transition="in" filter="fade">
                                      <p:cBhvr>
                                        <p:cTn id="33" dur="500"/>
                                        <p:tgtEl>
                                          <p:spTgt spid="20"/>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 calcmode="lin" valueType="num">
                                      <p:cBhvr>
                                        <p:cTn id="38" dur="500" fill="hold"/>
                                        <p:tgtEl>
                                          <p:spTgt spid="21"/>
                                        </p:tgtEl>
                                        <p:attrNameLst>
                                          <p:attrName>style.rotation</p:attrName>
                                        </p:attrNameLst>
                                      </p:cBhvr>
                                      <p:tavLst>
                                        <p:tav tm="0">
                                          <p:val>
                                            <p:fltVal val="360"/>
                                          </p:val>
                                        </p:tav>
                                        <p:tav tm="100000">
                                          <p:val>
                                            <p:fltVal val="0"/>
                                          </p:val>
                                        </p:tav>
                                      </p:tavLst>
                                    </p:anim>
                                    <p:animEffect transition="in" filter="fade">
                                      <p:cBhvr>
                                        <p:cTn id="39" dur="500"/>
                                        <p:tgtEl>
                                          <p:spTgt spid="21"/>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 calcmode="lin" valueType="num">
                                      <p:cBhvr>
                                        <p:cTn id="44" dur="500" fill="hold"/>
                                        <p:tgtEl>
                                          <p:spTgt spid="22"/>
                                        </p:tgtEl>
                                        <p:attrNameLst>
                                          <p:attrName>style.rotation</p:attrName>
                                        </p:attrNameLst>
                                      </p:cBhvr>
                                      <p:tavLst>
                                        <p:tav tm="0">
                                          <p:val>
                                            <p:fltVal val="360"/>
                                          </p:val>
                                        </p:tav>
                                        <p:tav tm="100000">
                                          <p:val>
                                            <p:fltVal val="0"/>
                                          </p:val>
                                        </p:tav>
                                      </p:tavLst>
                                    </p:anim>
                                    <p:animEffect transition="in" filter="fade">
                                      <p:cBhvr>
                                        <p:cTn id="45" dur="500"/>
                                        <p:tgtEl>
                                          <p:spTgt spid="22"/>
                                        </p:tgtEl>
                                      </p:cBhvr>
                                    </p:animEffect>
                                  </p:childTnLst>
                                </p:cTn>
                              </p:par>
                              <p:par>
                                <p:cTn id="46" presetID="49" presetClass="entr" presetSubtype="0" decel="10000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 calcmode="lin" valueType="num">
                                      <p:cBhvr>
                                        <p:cTn id="50" dur="500" fill="hold"/>
                                        <p:tgtEl>
                                          <p:spTgt spid="23"/>
                                        </p:tgtEl>
                                        <p:attrNameLst>
                                          <p:attrName>style.rotation</p:attrName>
                                        </p:attrNameLst>
                                      </p:cBhvr>
                                      <p:tavLst>
                                        <p:tav tm="0">
                                          <p:val>
                                            <p:fltVal val="360"/>
                                          </p:val>
                                        </p:tav>
                                        <p:tav tm="100000">
                                          <p:val>
                                            <p:fltVal val="0"/>
                                          </p:val>
                                        </p:tav>
                                      </p:tavLst>
                                    </p:anim>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grpId="0" nodeType="clickEffect">
                                  <p:stCondLst>
                                    <p:cond delay="0"/>
                                  </p:stCondLst>
                                  <p:iterate type="lt">
                                    <p:tmPct val="10000"/>
                                  </p:iterate>
                                  <p:childTnLst>
                                    <p:set>
                                      <p:cBhvr>
                                        <p:cTn id="55" dur="1" fill="hold">
                                          <p:stCondLst>
                                            <p:cond delay="0"/>
                                          </p:stCondLst>
                                        </p:cTn>
                                        <p:tgtEl>
                                          <p:spTgt spid="2"/>
                                        </p:tgtEl>
                                        <p:attrNameLst>
                                          <p:attrName>style.visibility</p:attrName>
                                        </p:attrNameLst>
                                      </p:cBhvr>
                                      <p:to>
                                        <p:strVal val="visible"/>
                                      </p:to>
                                    </p:set>
                                    <p:anim by="(-#ppt_w*2)" calcmode="lin" valueType="num">
                                      <p:cBhvr rctx="PPT">
                                        <p:cTn id="56" dur="500" autoRev="1" fill="hold">
                                          <p:stCondLst>
                                            <p:cond delay="0"/>
                                          </p:stCondLst>
                                        </p:cTn>
                                        <p:tgtEl>
                                          <p:spTgt spid="2"/>
                                        </p:tgtEl>
                                        <p:attrNameLst>
                                          <p:attrName>ppt_w</p:attrName>
                                        </p:attrNameLst>
                                      </p:cBhvr>
                                    </p:anim>
                                    <p:anim by="(#ppt_w*0.50)" calcmode="lin" valueType="num">
                                      <p:cBhvr>
                                        <p:cTn id="57" dur="500" decel="50000" autoRev="1" fill="hold">
                                          <p:stCondLst>
                                            <p:cond delay="0"/>
                                          </p:stCondLst>
                                        </p:cTn>
                                        <p:tgtEl>
                                          <p:spTgt spid="2"/>
                                        </p:tgtEl>
                                        <p:attrNameLst>
                                          <p:attrName>ppt_x</p:attrName>
                                        </p:attrNameLst>
                                      </p:cBhvr>
                                    </p:anim>
                                    <p:anim from="(-#ppt_h/2)" to="(#ppt_y)" calcmode="lin" valueType="num">
                                      <p:cBhvr>
                                        <p:cTn id="58" dur="1000" fill="hold">
                                          <p:stCondLst>
                                            <p:cond delay="0"/>
                                          </p:stCondLst>
                                        </p:cTn>
                                        <p:tgtEl>
                                          <p:spTgt spid="2"/>
                                        </p:tgtEl>
                                        <p:attrNameLst>
                                          <p:attrName>ppt_y</p:attrName>
                                        </p:attrNameLst>
                                      </p:cBhvr>
                                    </p:anim>
                                    <p:animRot by="21600000">
                                      <p:cBhvr>
                                        <p:cTn id="59"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alpha val="6900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23" y="299802"/>
            <a:ext cx="11362545" cy="6217172"/>
          </a:xfrm>
          <a:prstGeom prst="rect">
            <a:avLst/>
          </a:prstGeom>
        </p:spPr>
      </p:pic>
      <p:sp>
        <p:nvSpPr>
          <p:cNvPr id="4" name="TextBox 3"/>
          <p:cNvSpPr txBox="1"/>
          <p:nvPr/>
        </p:nvSpPr>
        <p:spPr>
          <a:xfrm>
            <a:off x="3387777" y="2326881"/>
            <a:ext cx="8079698" cy="2677656"/>
          </a:xfrm>
          <a:prstGeom prst="rect">
            <a:avLst/>
          </a:prstGeom>
          <a:noFill/>
        </p:spPr>
        <p:txBody>
          <a:bodyPr wrap="square" rtlCol="0">
            <a:spAutoFit/>
          </a:bodyPr>
          <a:lstStyle/>
          <a:p>
            <a:r>
              <a:rPr lang="bn-IN" sz="2800" b="1" dirty="0" smtClean="0">
                <a:solidFill>
                  <a:srgbClr val="00B050"/>
                </a:solidFill>
                <a:effectLst>
                  <a:glow rad="228600">
                    <a:schemeClr val="accent4">
                      <a:satMod val="175000"/>
                      <a:alpha val="40000"/>
                    </a:schemeClr>
                  </a:glow>
                </a:effectLst>
                <a:latin typeface="NikoshBAN" panose="02000000000000000000" pitchFamily="2" charset="0"/>
                <a:cs typeface="NikoshBAN" panose="02000000000000000000" pitchFamily="2" charset="0"/>
              </a:rPr>
              <a:t>যখন পৃথিবীতে খুবই খারাপ অবস্থা দেখা দেয়, অশুভ শক্তির কাছে শুভ শক্তি পরাজিত হয়, যখন ধর্মের গ্লানি ঘঠে তখন ভগবান শ্রীকৃষ্ণ যুগে যুগে অবতার হয়ে আসেন এবং এই ধরাধামকে রক্ষা করেন। শ্রেমদভাগবদ পুরাণে বলা হয়েছে “কৃষ্ণস্তু ভগবান স্বয়ম” অর্থাৎ শ্রীকৃষ্ণ নিজেই ভগবান, তাই দশ অবতারের মধ্যে শ্রীকৃষ্ণের উল্লেখ নেই। পৃথিবীতে ঈশ্বরের এরূপ অবতরণকে বলে অবতার। </a:t>
            </a:r>
            <a:endParaRPr lang="en-US" sz="2800" b="1" dirty="0">
              <a:solidFill>
                <a:srgbClr val="00B050"/>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8398" y="364731"/>
            <a:ext cx="2324100" cy="1962150"/>
          </a:xfrm>
          <a:prstGeom prst="rect">
            <a:avLst/>
          </a:prstGeom>
        </p:spPr>
      </p:pic>
    </p:spTree>
    <p:extLst>
      <p:ext uri="{BB962C8B-B14F-4D97-AF65-F5344CB8AC3E}">
        <p14:creationId xmlns:p14="http://schemas.microsoft.com/office/powerpoint/2010/main" val="1955113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66" y="269123"/>
            <a:ext cx="11516809" cy="6302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6" y="5182848"/>
            <a:ext cx="1296028" cy="1296028"/>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6447" y="5182848"/>
            <a:ext cx="1296028" cy="1296028"/>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6447" y="502276"/>
            <a:ext cx="1062875" cy="1062874"/>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19" y="329901"/>
            <a:ext cx="1296028" cy="1235249"/>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1514" y="502276"/>
            <a:ext cx="2106592" cy="1382210"/>
          </a:xfrm>
          <a:prstGeom prst="rect">
            <a:avLst/>
          </a:prstGeom>
        </p:spPr>
      </p:pic>
      <p:sp>
        <p:nvSpPr>
          <p:cNvPr id="12" name="TextBox 11"/>
          <p:cNvSpPr txBox="1"/>
          <p:nvPr/>
        </p:nvSpPr>
        <p:spPr>
          <a:xfrm>
            <a:off x="4676172" y="2037144"/>
            <a:ext cx="5880275" cy="2246769"/>
          </a:xfrm>
          <a:prstGeom prst="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err="1" smtClean="0">
                <a:solidFill>
                  <a:srgbClr val="7030A0"/>
                </a:solidFill>
                <a:latin typeface="NikoshBAN" panose="02000000000000000000" pitchFamily="2" charset="0"/>
                <a:cs typeface="NikoshBAN" panose="02000000000000000000" pitchFamily="2" charset="0"/>
              </a:rPr>
              <a:t>শ্রীমদভগবদগীতায়</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ভগবান</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শ্রীকৃষ্ণ</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বলেছেন</a:t>
            </a:r>
            <a:r>
              <a:rPr lang="en-US" sz="2800" b="1" dirty="0" smtClean="0">
                <a:solidFill>
                  <a:srgbClr val="7030A0"/>
                </a:solidFill>
                <a:latin typeface="NikoshBAN" panose="02000000000000000000" pitchFamily="2" charset="0"/>
                <a:cs typeface="NikoshBAN" panose="02000000000000000000" pitchFamily="2" charset="0"/>
              </a:rPr>
              <a:t>……</a:t>
            </a:r>
          </a:p>
          <a:p>
            <a:r>
              <a:rPr lang="en-US" sz="2800" b="1" dirty="0" err="1" smtClean="0">
                <a:solidFill>
                  <a:srgbClr val="7030A0"/>
                </a:solidFill>
                <a:latin typeface="NikoshBAN" panose="02000000000000000000" pitchFamily="2" charset="0"/>
                <a:cs typeface="NikoshBAN" panose="02000000000000000000" pitchFamily="2" charset="0"/>
              </a:rPr>
              <a:t>যদা</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যদা</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হি</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ধর্মস্য</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গ্লানির্ভবতি</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ভারত</a:t>
            </a:r>
            <a:r>
              <a:rPr lang="en-US" sz="2800" b="1" dirty="0" smtClean="0">
                <a:solidFill>
                  <a:srgbClr val="7030A0"/>
                </a:solidFill>
                <a:latin typeface="NikoshBAN" panose="02000000000000000000" pitchFamily="2" charset="0"/>
                <a:cs typeface="NikoshBAN" panose="02000000000000000000" pitchFamily="2" charset="0"/>
              </a:rPr>
              <a:t>।</a:t>
            </a:r>
          </a:p>
          <a:p>
            <a:r>
              <a:rPr lang="en-US" sz="2800" b="1" dirty="0" err="1" smtClean="0">
                <a:solidFill>
                  <a:srgbClr val="7030A0"/>
                </a:solidFill>
                <a:latin typeface="NikoshBAN" panose="02000000000000000000" pitchFamily="2" charset="0"/>
                <a:cs typeface="NikoshBAN" panose="02000000000000000000" pitchFamily="2" charset="0"/>
              </a:rPr>
              <a:t>অভ্যুহুথানমধর্মস্য</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তদাত্নানং</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সৃজাম্যহম</a:t>
            </a:r>
            <a:r>
              <a:rPr lang="en-US" sz="2800" b="1" dirty="0" smtClean="0">
                <a:solidFill>
                  <a:srgbClr val="7030A0"/>
                </a:solidFill>
                <a:latin typeface="NikoshBAN" panose="02000000000000000000" pitchFamily="2" charset="0"/>
                <a:cs typeface="NikoshBAN" panose="02000000000000000000" pitchFamily="2" charset="0"/>
              </a:rPr>
              <a:t>।।(৪/৭)</a:t>
            </a:r>
          </a:p>
          <a:p>
            <a:r>
              <a:rPr lang="en-US" sz="2800" b="1" dirty="0" err="1" smtClean="0">
                <a:solidFill>
                  <a:srgbClr val="7030A0"/>
                </a:solidFill>
                <a:latin typeface="NikoshBAN" panose="02000000000000000000" pitchFamily="2" charset="0"/>
                <a:cs typeface="NikoshBAN" panose="02000000000000000000" pitchFamily="2" charset="0"/>
              </a:rPr>
              <a:t>পরিত্রাণায়</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সাধূনাং</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বিনাশায়</a:t>
            </a:r>
            <a:r>
              <a:rPr lang="en-US" sz="2800" b="1" dirty="0" smtClean="0">
                <a:solidFill>
                  <a:srgbClr val="7030A0"/>
                </a:solidFill>
                <a:latin typeface="NikoshBAN" panose="02000000000000000000" pitchFamily="2" charset="0"/>
                <a:cs typeface="NikoshBAN" panose="02000000000000000000" pitchFamily="2" charset="0"/>
              </a:rPr>
              <a:t> চ </a:t>
            </a:r>
            <a:r>
              <a:rPr lang="en-US" sz="2800" b="1" dirty="0" err="1" smtClean="0">
                <a:solidFill>
                  <a:srgbClr val="7030A0"/>
                </a:solidFill>
                <a:latin typeface="NikoshBAN" panose="02000000000000000000" pitchFamily="2" charset="0"/>
                <a:cs typeface="NikoshBAN" panose="02000000000000000000" pitchFamily="2" charset="0"/>
              </a:rPr>
              <a:t>দুষ্কৃতাম</a:t>
            </a:r>
            <a:r>
              <a:rPr lang="en-US" sz="2800" b="1" dirty="0" smtClean="0">
                <a:solidFill>
                  <a:srgbClr val="7030A0"/>
                </a:solidFill>
                <a:latin typeface="NikoshBAN" panose="02000000000000000000" pitchFamily="2" charset="0"/>
                <a:cs typeface="NikoshBAN" panose="02000000000000000000" pitchFamily="2" charset="0"/>
              </a:rPr>
              <a:t>।</a:t>
            </a:r>
          </a:p>
          <a:p>
            <a:r>
              <a:rPr lang="en-US" sz="2800" b="1" dirty="0" err="1" smtClean="0">
                <a:solidFill>
                  <a:srgbClr val="7030A0"/>
                </a:solidFill>
                <a:latin typeface="NikoshBAN" panose="02000000000000000000" pitchFamily="2" charset="0"/>
                <a:cs typeface="NikoshBAN" panose="02000000000000000000" pitchFamily="2" charset="0"/>
              </a:rPr>
              <a:t>ধর্মসংস্থাপনার্থায়</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সম্ভবামি</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যুগে</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যুগে</a:t>
            </a:r>
            <a:r>
              <a:rPr lang="en-US" sz="2800" b="1" dirty="0" smtClean="0">
                <a:solidFill>
                  <a:srgbClr val="7030A0"/>
                </a:solidFill>
                <a:latin typeface="NikoshBAN" panose="02000000000000000000" pitchFamily="2" charset="0"/>
                <a:cs typeface="NikoshBAN" panose="02000000000000000000" pitchFamily="2" charset="0"/>
              </a:rPr>
              <a:t>।।(৪/৮)</a:t>
            </a:r>
            <a:endParaRPr lang="en-US" sz="28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533679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attrNameLst>
                                          <p:attrName>style.rotation</p:attrName>
                                        </p:attrNameLst>
                                      </p:cBhvr>
                                      <p:tavLst>
                                        <p:tav tm="0">
                                          <p:val>
                                            <p:fltVal val="360"/>
                                          </p:val>
                                        </p:tav>
                                        <p:tav tm="100000">
                                          <p:val>
                                            <p:fltVal val="0"/>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alpha val="93000"/>
          </a:schemeClr>
        </a:solidFill>
        <a:effectLst/>
      </p:bgPr>
    </p:bg>
    <p:spTree>
      <p:nvGrpSpPr>
        <p:cNvPr id="1" name=""/>
        <p:cNvGrpSpPr/>
        <p:nvPr/>
      </p:nvGrpSpPr>
      <p:grpSpPr>
        <a:xfrm>
          <a:off x="0" y="0"/>
          <a:ext cx="0" cy="0"/>
          <a:chOff x="0" y="0"/>
          <a:chExt cx="0" cy="0"/>
        </a:xfrm>
      </p:grpSpPr>
      <p:pic>
        <p:nvPicPr>
          <p:cNvPr id="23" name="Picture 2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679" y="1558979"/>
            <a:ext cx="5486400" cy="509665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0" y="5201588"/>
            <a:ext cx="1514126" cy="12966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722" y="5201588"/>
            <a:ext cx="1514126" cy="12966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977" y="157398"/>
            <a:ext cx="1309262" cy="12966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tretch>
            <a:fillRect/>
          </a:stretch>
        </p:blipFill>
        <p:spPr>
          <a:xfrm>
            <a:off x="217540" y="262329"/>
            <a:ext cx="1514126" cy="12966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nvGrpSpPr>
          <p:cNvPr id="21" name="Group 20"/>
          <p:cNvGrpSpPr/>
          <p:nvPr/>
        </p:nvGrpSpPr>
        <p:grpSpPr>
          <a:xfrm>
            <a:off x="3897440" y="1693889"/>
            <a:ext cx="4871805" cy="1858780"/>
            <a:chOff x="4571999" y="1708879"/>
            <a:chExt cx="3973586" cy="1858780"/>
          </a:xfrm>
          <a:effectLst>
            <a:glow rad="228600">
              <a:schemeClr val="accent2">
                <a:satMod val="175000"/>
                <a:alpha val="40000"/>
              </a:schemeClr>
            </a:glow>
          </a:effectLst>
        </p:grpSpPr>
        <p:cxnSp>
          <p:nvCxnSpPr>
            <p:cNvPr id="9" name="Straight Connector 8"/>
            <p:cNvCxnSpPr/>
            <p:nvPr/>
          </p:nvCxnSpPr>
          <p:spPr>
            <a:xfrm flipV="1">
              <a:off x="4572000" y="1708879"/>
              <a:ext cx="3973585" cy="149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571999" y="3552669"/>
              <a:ext cx="3973586" cy="149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545585" y="1708879"/>
              <a:ext cx="0" cy="18587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571999" y="1723872"/>
              <a:ext cx="0" cy="18287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022424" y="157398"/>
            <a:ext cx="8367010" cy="1323439"/>
          </a:xfrm>
          <a:prstGeom prst="rect">
            <a:avLst/>
          </a:prstGeom>
          <a:noFill/>
          <a:ln w="57150">
            <a:solidFill>
              <a:srgbClr val="FFFF00"/>
            </a:solidFill>
          </a:ln>
        </p:spPr>
        <p:txBody>
          <a:bodyPr wrap="square" rtlCol="0">
            <a:spAutoFit/>
          </a:bodyPr>
          <a:lstStyle/>
          <a:p>
            <a:r>
              <a:rPr lang="bn-IN" sz="4000" b="1" dirty="0" smtClean="0">
                <a:latin typeface="NikoshBAN" panose="02000000000000000000" pitchFamily="2" charset="0"/>
                <a:cs typeface="NikoshBAN" panose="02000000000000000000" pitchFamily="2" charset="0"/>
              </a:rPr>
              <a:t>তোমাদের পাঠ্যবইয়ের ৯ নং পৃষ্টা খুলো, এবং আমার পড়ার  সাথে সাথে মন্ত্রটির অর্থ সহ  উচ্চারণ করো।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886631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427" y="5434879"/>
            <a:ext cx="902923" cy="902923"/>
          </a:xfrm>
          <a:prstGeom prst="rect">
            <a:avLst/>
          </a:prstGeom>
          <a:ln>
            <a:noFill/>
          </a:ln>
          <a:effectLst>
            <a:softEdge rad="11250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34" y="322534"/>
            <a:ext cx="11707318" cy="6205928"/>
          </a:xfrm>
          <a:prstGeom prst="rect">
            <a:avLst/>
          </a:prstGeom>
          <a:effectLst>
            <a:glow rad="215900">
              <a:schemeClr val="accent1">
                <a:alpha val="40000"/>
              </a:schemeClr>
            </a:glow>
          </a:effectLst>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3751" y="1063031"/>
            <a:ext cx="3612449" cy="4371848"/>
          </a:xfrm>
          <a:prstGeom prst="rect">
            <a:avLst/>
          </a:prstGeom>
          <a:ln>
            <a:noFill/>
          </a:ln>
          <a:effectLst>
            <a:softEdge rad="112500"/>
          </a:effectLst>
        </p:spPr>
      </p:pic>
      <p:sp>
        <p:nvSpPr>
          <p:cNvPr id="4" name="TextBox 3"/>
          <p:cNvSpPr txBox="1"/>
          <p:nvPr/>
        </p:nvSpPr>
        <p:spPr>
          <a:xfrm>
            <a:off x="4068878" y="355145"/>
            <a:ext cx="539094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smtClean="0">
                <a:solidFill>
                  <a:srgbClr val="FF0000"/>
                </a:solidFill>
                <a:latin typeface="NikoshBAN" panose="02000000000000000000" pitchFamily="2" charset="0"/>
                <a:cs typeface="NikoshBAN" panose="02000000000000000000" pitchFamily="2" charset="0"/>
              </a:rPr>
              <a:t> </a:t>
            </a:r>
            <a:r>
              <a:rPr lang="bn-IN" sz="4000" b="1" dirty="0" smtClean="0">
                <a:solidFill>
                  <a:srgbClr val="FF0000"/>
                </a:solidFill>
                <a:latin typeface="NikoshBAN" panose="02000000000000000000" pitchFamily="2" charset="0"/>
                <a:cs typeface="NikoshBAN" panose="02000000000000000000" pitchFamily="2" charset="0"/>
              </a:rPr>
              <a:t>এবার দেখ দশ অবতারের পরিচয় </a:t>
            </a:r>
            <a:endParaRPr lang="en-US" sz="3200" b="1" dirty="0">
              <a:solidFill>
                <a:srgbClr val="FF0000"/>
              </a:solidFill>
              <a:latin typeface="NikoshBAN" panose="02000000000000000000" pitchFamily="2" charset="0"/>
              <a:cs typeface="NikoshBAN" panose="02000000000000000000" pitchFamily="2" charset="0"/>
            </a:endParaRPr>
          </a:p>
        </p:txBody>
      </p:sp>
      <p:sp>
        <p:nvSpPr>
          <p:cNvPr id="6" name="TextBox 5"/>
          <p:cNvSpPr txBox="1"/>
          <p:nvPr/>
        </p:nvSpPr>
        <p:spPr>
          <a:xfrm rot="2105805">
            <a:off x="9736624" y="866509"/>
            <a:ext cx="1963711" cy="584775"/>
          </a:xfrm>
          <a:prstGeom prst="rect">
            <a:avLst/>
          </a:prstGeom>
          <a:solidFill>
            <a:srgbClr val="FFFF00"/>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মৎস্য অবতার </a:t>
            </a:r>
            <a:endParaRPr lang="en-US" sz="3200" dirty="0">
              <a:latin typeface="NikoshBAN" panose="02000000000000000000" pitchFamily="2" charset="0"/>
              <a:cs typeface="NikoshBAN" panose="02000000000000000000" pitchFamily="2" charset="0"/>
            </a:endParaRPr>
          </a:p>
        </p:txBody>
      </p:sp>
      <p:sp>
        <p:nvSpPr>
          <p:cNvPr id="11" name="Right Arrow 10"/>
          <p:cNvSpPr/>
          <p:nvPr/>
        </p:nvSpPr>
        <p:spPr>
          <a:xfrm>
            <a:off x="632709" y="2821735"/>
            <a:ext cx="1004341" cy="854440"/>
          </a:xfrm>
          <a:prstGeom prst="rightArrow">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 </a:t>
            </a:r>
            <a:r>
              <a:rPr lang="bn-IN" sz="3200" dirty="0" smtClean="0">
                <a:solidFill>
                  <a:srgbClr val="FFFF00"/>
                </a:solidFill>
                <a:latin typeface="NikoshBAN" panose="02000000000000000000" pitchFamily="2" charset="0"/>
                <a:cs typeface="NikoshBAN" panose="02000000000000000000" pitchFamily="2" charset="0"/>
              </a:rPr>
              <a:t>০১</a:t>
            </a:r>
            <a:r>
              <a:rPr lang="bn-IN"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12" name="TextBox 11"/>
          <p:cNvSpPr txBox="1"/>
          <p:nvPr/>
        </p:nvSpPr>
        <p:spPr>
          <a:xfrm>
            <a:off x="5628264" y="1995259"/>
            <a:ext cx="5537132" cy="3046988"/>
          </a:xfrm>
          <a:prstGeom prst="rect">
            <a:avLst/>
          </a:prstGeom>
          <a:noFill/>
          <a:effectLst/>
        </p:spPr>
        <p:txBody>
          <a:bodyPr wrap="square" rtlCol="0">
            <a:spAutoFit/>
          </a:bodyPr>
          <a:lstStyle/>
          <a:p>
            <a:r>
              <a:rPr lang="bn-IN" sz="3200" b="1"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হাজার হাজার বছর আগে সত্যব্রত নামে এক ধার্মিক রাজা ছিলেন, তার রাজত্বকালে হঠাৎ পৃথিবীতে নানারূপ অন্যায়-অত্যাচার দেখা দেয়,তখন ভগবান শ্রীবিষ্ণু মৎস্য অবতার রুপে পৃথিবীতে আবির্ভাব হন। এবং সৃষ্টিকে রক্ষা করেন। </a:t>
            </a:r>
            <a:endParaRPr lang="en-US" sz="3200" b="1"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06128" y="1158896"/>
            <a:ext cx="881881" cy="866203"/>
          </a:xfrm>
          <a:prstGeom prst="rect">
            <a:avLst/>
          </a:prstGeom>
          <a:ln>
            <a:noFill/>
          </a:ln>
          <a:effectLst>
            <a:softEdge rad="112500"/>
          </a:effectLst>
        </p:spPr>
      </p:pic>
    </p:spTree>
    <p:extLst>
      <p:ext uri="{BB962C8B-B14F-4D97-AF65-F5344CB8AC3E}">
        <p14:creationId xmlns:p14="http://schemas.microsoft.com/office/powerpoint/2010/main" val="2316864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8" presetClass="entr" presetSubtype="0" accel="50000" fill="hold" grpId="0" nodeType="clickEffect">
                                  <p:stCondLst>
                                    <p:cond delay="0"/>
                                  </p:stCondLst>
                                  <p:iterate type="lt">
                                    <p:tmPct val="49891"/>
                                  </p:iterate>
                                  <p:childTnLst>
                                    <p:set>
                                      <p:cBhvr>
                                        <p:cTn id="28" dur="1" fill="hold">
                                          <p:stCondLst>
                                            <p:cond delay="0"/>
                                          </p:stCondLst>
                                        </p:cTn>
                                        <p:tgtEl>
                                          <p:spTgt spid="12"/>
                                        </p:tgtEl>
                                        <p:attrNameLst>
                                          <p:attrName>style.visibility</p:attrName>
                                        </p:attrNameLst>
                                      </p:cBhvr>
                                      <p:to>
                                        <p:strVal val="visible"/>
                                      </p:to>
                                    </p:set>
                                    <p:set>
                                      <p:cBhvr>
                                        <p:cTn id="29" dur="227" fill="hold">
                                          <p:stCondLst>
                                            <p:cond delay="0"/>
                                          </p:stCondLst>
                                        </p:cTn>
                                        <p:tgtEl>
                                          <p:spTgt spid="12"/>
                                        </p:tgtEl>
                                        <p:attrNameLst>
                                          <p:attrName>style.rotation</p:attrName>
                                        </p:attrNameLst>
                                      </p:cBhvr>
                                      <p:to>
                                        <p:strVal val="-45.0"/>
                                      </p:to>
                                    </p:set>
                                    <p:anim calcmode="lin" valueType="num">
                                      <p:cBhvr>
                                        <p:cTn id="30" dur="227" fill="hold">
                                          <p:stCondLst>
                                            <p:cond delay="227"/>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1" dur="227"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2" dur="2" decel="50000" autoRev="1" fill="hold">
                                          <p:stCondLst>
                                            <p:cond delay="227"/>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3" dur="1" fill="hold">
                                          <p:stCondLst>
                                            <p:cond delay="499"/>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799</Words>
  <Application>Microsoft Office PowerPoint</Application>
  <PresentationFormat>Widescreen</PresentationFormat>
  <Paragraphs>74</Paragraphs>
  <Slides>24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Calibri Light</vt:lpstr>
      <vt:lpstr>NikoshBAN</vt:lpstr>
      <vt:lpstr>Vrinda</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77</cp:revision>
  <dcterms:created xsi:type="dcterms:W3CDTF">2020-06-04T07:16:10Z</dcterms:created>
  <dcterms:modified xsi:type="dcterms:W3CDTF">2020-06-08T07:07:02Z</dcterms:modified>
</cp:coreProperties>
</file>